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2"/>
    <p:sldMasterId id="2147483683" r:id="rId3"/>
    <p:sldMasterId id="2147483778" r:id="rId4"/>
  </p:sldMasterIdLst>
  <p:notesMasterIdLst>
    <p:notesMasterId r:id="rId41"/>
  </p:notesMasterIdLst>
  <p:sldIdLst>
    <p:sldId id="418" r:id="rId5"/>
    <p:sldId id="382" r:id="rId6"/>
    <p:sldId id="393" r:id="rId7"/>
    <p:sldId id="403" r:id="rId8"/>
    <p:sldId id="404" r:id="rId9"/>
    <p:sldId id="408" r:id="rId10"/>
    <p:sldId id="386" r:id="rId11"/>
    <p:sldId id="414" r:id="rId12"/>
    <p:sldId id="387" r:id="rId13"/>
    <p:sldId id="388" r:id="rId14"/>
    <p:sldId id="389" r:id="rId15"/>
    <p:sldId id="390" r:id="rId16"/>
    <p:sldId id="392" r:id="rId17"/>
    <p:sldId id="372" r:id="rId18"/>
    <p:sldId id="373" r:id="rId19"/>
    <p:sldId id="379" r:id="rId20"/>
    <p:sldId id="407" r:id="rId21"/>
    <p:sldId id="380" r:id="rId22"/>
    <p:sldId id="378" r:id="rId23"/>
    <p:sldId id="374" r:id="rId24"/>
    <p:sldId id="384" r:id="rId25"/>
    <p:sldId id="406" r:id="rId26"/>
    <p:sldId id="385" r:id="rId27"/>
    <p:sldId id="409" r:id="rId28"/>
    <p:sldId id="410" r:id="rId29"/>
    <p:sldId id="413" r:id="rId30"/>
    <p:sldId id="411" r:id="rId31"/>
    <p:sldId id="412" r:id="rId32"/>
    <p:sldId id="396" r:id="rId33"/>
    <p:sldId id="397" r:id="rId34"/>
    <p:sldId id="398" r:id="rId35"/>
    <p:sldId id="400" r:id="rId36"/>
    <p:sldId id="401" r:id="rId37"/>
    <p:sldId id="415" r:id="rId38"/>
    <p:sldId id="417" r:id="rId39"/>
    <p:sldId id="402" r:id="rId40"/>
  </p:sldIdLst>
  <p:sldSz cx="9144000" cy="6858000" type="screen4x3"/>
  <p:notesSz cx="6858000" cy="9144000"/>
  <p:defaultTextStyle>
    <a:defPPr>
      <a:defRPr lang="da-DK"/>
    </a:defPPr>
    <a:lvl1pPr algn="l" defTabSz="457200" rtl="0" fontAlgn="base">
      <a:spcBef>
        <a:spcPct val="0"/>
      </a:spcBef>
      <a:spcAft>
        <a:spcPct val="0"/>
      </a:spcAft>
      <a:defRPr kern="1200">
        <a:solidFill>
          <a:schemeClr val="tx1"/>
        </a:solidFill>
        <a:latin typeface="Arial" charset="0"/>
        <a:ea typeface="ＭＳ Ｐゴシック" pitchFamily="-109"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109"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109"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109"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109" charset="-128"/>
        <a:cs typeface="+mn-cs"/>
      </a:defRPr>
    </a:lvl5pPr>
    <a:lvl6pPr marL="2286000" algn="l" defTabSz="914400" rtl="0" eaLnBrk="1" latinLnBrk="0" hangingPunct="1">
      <a:defRPr kern="1200">
        <a:solidFill>
          <a:schemeClr val="tx1"/>
        </a:solidFill>
        <a:latin typeface="Arial" charset="0"/>
        <a:ea typeface="ＭＳ Ｐゴシック" pitchFamily="-109" charset="-128"/>
        <a:cs typeface="+mn-cs"/>
      </a:defRPr>
    </a:lvl6pPr>
    <a:lvl7pPr marL="2743200" algn="l" defTabSz="914400" rtl="0" eaLnBrk="1" latinLnBrk="0" hangingPunct="1">
      <a:defRPr kern="1200">
        <a:solidFill>
          <a:schemeClr val="tx1"/>
        </a:solidFill>
        <a:latin typeface="Arial" charset="0"/>
        <a:ea typeface="ＭＳ Ｐゴシック" pitchFamily="-109" charset="-128"/>
        <a:cs typeface="+mn-cs"/>
      </a:defRPr>
    </a:lvl7pPr>
    <a:lvl8pPr marL="3200400" algn="l" defTabSz="914400" rtl="0" eaLnBrk="1" latinLnBrk="0" hangingPunct="1">
      <a:defRPr kern="1200">
        <a:solidFill>
          <a:schemeClr val="tx1"/>
        </a:solidFill>
        <a:latin typeface="Arial" charset="0"/>
        <a:ea typeface="ＭＳ Ｐゴシック" pitchFamily="-109" charset="-128"/>
        <a:cs typeface="+mn-cs"/>
      </a:defRPr>
    </a:lvl8pPr>
    <a:lvl9pPr marL="3657600" algn="l" defTabSz="914400" rtl="0" eaLnBrk="1" latinLnBrk="0" hangingPunct="1">
      <a:defRPr kern="1200">
        <a:solidFill>
          <a:schemeClr val="tx1"/>
        </a:solidFill>
        <a:latin typeface="Arial" charset="0"/>
        <a:ea typeface="ＭＳ Ｐゴシック" pitchFamily="-109" charset="-128"/>
        <a:cs typeface="+mn-cs"/>
      </a:defRPr>
    </a:lvl9pPr>
  </p:defaultTextStyle>
  <p:extLst>
    <p:ext uri="{EFAFB233-063F-42B5-8137-9DF3F51BA10A}">
      <p15:sldGuideLst xmlns=""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8D17"/>
    <a:srgbClr val="5C0000"/>
    <a:srgbClr val="90A8DC"/>
    <a:srgbClr val="AECF8D"/>
    <a:srgbClr val="33CC33"/>
    <a:srgbClr val="1C1C1C"/>
    <a:srgbClr val="999999"/>
    <a:srgbClr val="FFCC00"/>
    <a:srgbClr val="046D86"/>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58" autoAdjust="0"/>
    <p:restoredTop sz="94261" autoAdjust="0"/>
  </p:normalViewPr>
  <p:slideViewPr>
    <p:cSldViewPr snapToGrid="0">
      <p:cViewPr>
        <p:scale>
          <a:sx n="73" d="100"/>
          <a:sy n="73" d="100"/>
        </p:scale>
        <p:origin x="-414" y="96"/>
      </p:cViewPr>
      <p:guideLst>
        <p:guide orient="horz" pos="4319"/>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1128"/>
    </p:cViewPr>
  </p:sorterViewPr>
  <p:notesViewPr>
    <p:cSldViewPr snapToGrid="0">
      <p:cViewPr varScale="1">
        <p:scale>
          <a:sx n="57" d="100"/>
          <a:sy n="57" d="100"/>
        </p:scale>
        <p:origin x="-178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slideMaster" Target="slideMasters/slideMaster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AC2C24-5123-4C7B-B44C-C1B821A3946E}" type="doc">
      <dgm:prSet loTypeId="urn:microsoft.com/office/officeart/2005/8/layout/process4" loCatId="list" qsTypeId="urn:microsoft.com/office/officeart/2005/8/quickstyle/3d9" qsCatId="3D" csTypeId="urn:microsoft.com/office/officeart/2005/8/colors/colorful1" csCatId="colorful" phldr="1"/>
      <dgm:spPr/>
      <dgm:t>
        <a:bodyPr/>
        <a:lstStyle/>
        <a:p>
          <a:endParaRPr lang="en-US"/>
        </a:p>
      </dgm:t>
    </dgm:pt>
    <dgm:pt modelId="{91C0DB2D-0EA4-4651-BB52-3A434F962ED8}">
      <dgm:prSet phldrT="[Text]" custT="1"/>
      <dgm:spPr/>
      <dgm:t>
        <a:bodyPr/>
        <a:lstStyle/>
        <a:p>
          <a:r>
            <a:rPr lang="en-US" sz="1800" b="1" dirty="0" smtClean="0"/>
            <a:t>Physical Layer </a:t>
          </a:r>
          <a:endParaRPr lang="en-US" sz="1800" b="1" dirty="0"/>
        </a:p>
      </dgm:t>
    </dgm:pt>
    <dgm:pt modelId="{42ED4E97-26FB-4081-863F-11634A1BF8FB}" type="parTrans" cxnId="{7D21950F-8B64-4C1D-B8E3-0A6C28E6E3EF}">
      <dgm:prSet/>
      <dgm:spPr/>
      <dgm:t>
        <a:bodyPr/>
        <a:lstStyle/>
        <a:p>
          <a:endParaRPr lang="en-US"/>
        </a:p>
      </dgm:t>
    </dgm:pt>
    <dgm:pt modelId="{F3F1C544-1C3B-489A-ACC6-982087344DD1}" type="sibTrans" cxnId="{7D21950F-8B64-4C1D-B8E3-0A6C28E6E3EF}">
      <dgm:prSet/>
      <dgm:spPr/>
      <dgm:t>
        <a:bodyPr/>
        <a:lstStyle/>
        <a:p>
          <a:endParaRPr lang="en-US"/>
        </a:p>
      </dgm:t>
    </dgm:pt>
    <dgm:pt modelId="{A107218B-A7D0-41EC-9548-5F4BEA5C1940}">
      <dgm:prSet phldrT="[Text]" custT="1"/>
      <dgm:spPr/>
      <dgm:t>
        <a:bodyPr/>
        <a:lstStyle/>
        <a:p>
          <a:r>
            <a:rPr lang="en-US" sz="1600" dirty="0" smtClean="0"/>
            <a:t>If network cable is plugged in? </a:t>
          </a:r>
          <a:endParaRPr lang="en-US" sz="1600" dirty="0"/>
        </a:p>
      </dgm:t>
    </dgm:pt>
    <dgm:pt modelId="{42B6B3F3-9EEA-4B12-B3ED-7F47FAF236A3}" type="parTrans" cxnId="{FA547AB8-1831-4869-85F6-D9492C5FEAEC}">
      <dgm:prSet/>
      <dgm:spPr/>
      <dgm:t>
        <a:bodyPr/>
        <a:lstStyle/>
        <a:p>
          <a:endParaRPr lang="en-US"/>
        </a:p>
      </dgm:t>
    </dgm:pt>
    <dgm:pt modelId="{50AFAFC4-5A42-4034-BD63-CBF146BD28A6}" type="sibTrans" cxnId="{FA547AB8-1831-4869-85F6-D9492C5FEAEC}">
      <dgm:prSet/>
      <dgm:spPr/>
      <dgm:t>
        <a:bodyPr/>
        <a:lstStyle/>
        <a:p>
          <a:endParaRPr lang="en-US"/>
        </a:p>
      </dgm:t>
    </dgm:pt>
    <dgm:pt modelId="{70241B65-39D0-4923-AFC9-DED6DF12F98E}">
      <dgm:prSet phldrT="[Text]" custT="1"/>
      <dgm:spPr/>
      <dgm:t>
        <a:bodyPr/>
        <a:lstStyle/>
        <a:p>
          <a:r>
            <a:rPr lang="en-US" sz="1800" dirty="0" smtClean="0"/>
            <a:t>Data Link Layer</a:t>
          </a:r>
          <a:endParaRPr lang="en-US" sz="1800" dirty="0"/>
        </a:p>
      </dgm:t>
    </dgm:pt>
    <dgm:pt modelId="{0E759ACC-CE9B-42A0-919B-A9E3FBC994C9}" type="parTrans" cxnId="{78729CE6-DE11-4B2E-A41D-DD69AEDE80EE}">
      <dgm:prSet/>
      <dgm:spPr/>
      <dgm:t>
        <a:bodyPr/>
        <a:lstStyle/>
        <a:p>
          <a:endParaRPr lang="en-US"/>
        </a:p>
      </dgm:t>
    </dgm:pt>
    <dgm:pt modelId="{8464604A-C0BC-48FF-AF82-93C6D72F1923}" type="sibTrans" cxnId="{78729CE6-DE11-4B2E-A41D-DD69AEDE80EE}">
      <dgm:prSet/>
      <dgm:spPr/>
      <dgm:t>
        <a:bodyPr/>
        <a:lstStyle/>
        <a:p>
          <a:endParaRPr lang="en-US"/>
        </a:p>
      </dgm:t>
    </dgm:pt>
    <dgm:pt modelId="{277C96B0-ACB1-434E-9BA5-D5E217011E65}">
      <dgm:prSet phldrT="[Text]" custT="1"/>
      <dgm:spPr/>
      <dgm:t>
        <a:bodyPr/>
        <a:lstStyle/>
        <a:p>
          <a:r>
            <a:rPr lang="en-US" sz="1600" dirty="0" smtClean="0"/>
            <a:t>Do you have a link light?</a:t>
          </a:r>
          <a:endParaRPr lang="en-US" sz="1600" dirty="0"/>
        </a:p>
      </dgm:t>
    </dgm:pt>
    <dgm:pt modelId="{5D690C30-FE7E-40E9-8000-F2DC43C46E1B}" type="parTrans" cxnId="{9FEA9FFB-2C5E-4BD3-959E-72419FCCF443}">
      <dgm:prSet/>
      <dgm:spPr/>
      <dgm:t>
        <a:bodyPr/>
        <a:lstStyle/>
        <a:p>
          <a:endParaRPr lang="en-US"/>
        </a:p>
      </dgm:t>
    </dgm:pt>
    <dgm:pt modelId="{B475F992-A590-454D-B5B5-162CDBC2647A}" type="sibTrans" cxnId="{9FEA9FFB-2C5E-4BD3-959E-72419FCCF443}">
      <dgm:prSet/>
      <dgm:spPr/>
      <dgm:t>
        <a:bodyPr/>
        <a:lstStyle/>
        <a:p>
          <a:endParaRPr lang="en-US"/>
        </a:p>
      </dgm:t>
    </dgm:pt>
    <dgm:pt modelId="{071919B5-9827-44F8-AF07-30C8D06682CB}">
      <dgm:prSet phldrT="[Text]" custT="1"/>
      <dgm:spPr/>
      <dgm:t>
        <a:bodyPr/>
        <a:lstStyle/>
        <a:p>
          <a:r>
            <a:rPr lang="en-US" sz="1800" dirty="0" smtClean="0"/>
            <a:t>Network Layer</a:t>
          </a:r>
          <a:endParaRPr lang="en-US" sz="1800" dirty="0"/>
        </a:p>
      </dgm:t>
    </dgm:pt>
    <dgm:pt modelId="{AFE52C6C-4CC6-4961-8C5A-0469D7E53CBD}" type="parTrans" cxnId="{EB0F112E-EE8F-4D32-8B6A-90A7CCB3ADA6}">
      <dgm:prSet/>
      <dgm:spPr/>
      <dgm:t>
        <a:bodyPr/>
        <a:lstStyle/>
        <a:p>
          <a:endParaRPr lang="en-US"/>
        </a:p>
      </dgm:t>
    </dgm:pt>
    <dgm:pt modelId="{8CA67351-22D3-469F-92A8-919AA7555A1C}" type="sibTrans" cxnId="{EB0F112E-EE8F-4D32-8B6A-90A7CCB3ADA6}">
      <dgm:prSet/>
      <dgm:spPr/>
      <dgm:t>
        <a:bodyPr/>
        <a:lstStyle/>
        <a:p>
          <a:endParaRPr lang="en-US"/>
        </a:p>
      </dgm:t>
    </dgm:pt>
    <dgm:pt modelId="{E2BE292D-F0C3-46AF-9A85-76A28005B22C}">
      <dgm:prSet phldrT="[Text]" custT="1"/>
      <dgm:spPr/>
      <dgm:t>
        <a:bodyPr/>
        <a:lstStyle/>
        <a:p>
          <a:r>
            <a:rPr lang="en-US" sz="1600" dirty="0" smtClean="0"/>
            <a:t>Are you getting an IP?</a:t>
          </a:r>
          <a:endParaRPr lang="en-US" sz="1600" dirty="0"/>
        </a:p>
      </dgm:t>
    </dgm:pt>
    <dgm:pt modelId="{58278268-C4C0-4290-A310-348D46F09644}" type="parTrans" cxnId="{4C267D5C-773B-4E0A-A628-D962FA2347F1}">
      <dgm:prSet/>
      <dgm:spPr/>
      <dgm:t>
        <a:bodyPr/>
        <a:lstStyle/>
        <a:p>
          <a:endParaRPr lang="en-US"/>
        </a:p>
      </dgm:t>
    </dgm:pt>
    <dgm:pt modelId="{95A0B8E2-74D1-4AE8-88A8-A7A46D552DE8}" type="sibTrans" cxnId="{4C267D5C-773B-4E0A-A628-D962FA2347F1}">
      <dgm:prSet/>
      <dgm:spPr/>
      <dgm:t>
        <a:bodyPr/>
        <a:lstStyle/>
        <a:p>
          <a:endParaRPr lang="en-US"/>
        </a:p>
      </dgm:t>
    </dgm:pt>
    <dgm:pt modelId="{6FF5FF74-4480-4333-8A1A-2F70FC57DC66}">
      <dgm:prSet phldrT="[Text]" custT="1"/>
      <dgm:spPr/>
      <dgm:t>
        <a:bodyPr/>
        <a:lstStyle/>
        <a:p>
          <a:r>
            <a:rPr lang="en-US" sz="1400" dirty="0" smtClean="0"/>
            <a:t>Can you ping default gateway? </a:t>
          </a:r>
          <a:endParaRPr lang="en-US" sz="1400" dirty="0"/>
        </a:p>
      </dgm:t>
    </dgm:pt>
    <dgm:pt modelId="{1B01E071-ADB2-4959-866F-7B747F40186C}" type="parTrans" cxnId="{667CD4AF-A6D5-429E-8803-64BE6F1B2C6E}">
      <dgm:prSet/>
      <dgm:spPr/>
      <dgm:t>
        <a:bodyPr/>
        <a:lstStyle/>
        <a:p>
          <a:endParaRPr lang="en-US"/>
        </a:p>
      </dgm:t>
    </dgm:pt>
    <dgm:pt modelId="{A3E299DD-B628-4E95-ADB4-7E2617B6A9DF}" type="sibTrans" cxnId="{667CD4AF-A6D5-429E-8803-64BE6F1B2C6E}">
      <dgm:prSet/>
      <dgm:spPr/>
      <dgm:t>
        <a:bodyPr/>
        <a:lstStyle/>
        <a:p>
          <a:endParaRPr lang="en-US"/>
        </a:p>
      </dgm:t>
    </dgm:pt>
    <dgm:pt modelId="{7882B591-7B8C-4332-A60A-BCC08003A6CB}">
      <dgm:prSet phldrT="[Text]" custT="1"/>
      <dgm:spPr/>
      <dgm:t>
        <a:bodyPr/>
        <a:lstStyle/>
        <a:p>
          <a:r>
            <a:rPr lang="en-US" sz="1800" dirty="0" smtClean="0"/>
            <a:t>Session layer</a:t>
          </a:r>
          <a:endParaRPr lang="en-US" sz="1800" dirty="0"/>
        </a:p>
      </dgm:t>
    </dgm:pt>
    <dgm:pt modelId="{27654625-4763-4801-A4AF-A27D6FF9D665}" type="parTrans" cxnId="{E60573B0-D187-48AC-AADC-5E3FB3E56581}">
      <dgm:prSet/>
      <dgm:spPr/>
      <dgm:t>
        <a:bodyPr/>
        <a:lstStyle/>
        <a:p>
          <a:endParaRPr lang="en-US"/>
        </a:p>
      </dgm:t>
    </dgm:pt>
    <dgm:pt modelId="{6A1036E5-2ACD-4F7C-A7FA-9C038C712CF8}" type="sibTrans" cxnId="{E60573B0-D187-48AC-AADC-5E3FB3E56581}">
      <dgm:prSet/>
      <dgm:spPr/>
      <dgm:t>
        <a:bodyPr/>
        <a:lstStyle/>
        <a:p>
          <a:endParaRPr lang="en-US"/>
        </a:p>
      </dgm:t>
    </dgm:pt>
    <dgm:pt modelId="{AC2223C1-19A1-4BB8-8DA8-1B8A345F1315}">
      <dgm:prSet phldrT="[Text]"/>
      <dgm:spPr/>
      <dgm:t>
        <a:bodyPr/>
        <a:lstStyle/>
        <a:p>
          <a:r>
            <a:rPr lang="en-US" dirty="0" smtClean="0"/>
            <a:t>Do you have DNS server information?</a:t>
          </a:r>
          <a:endParaRPr lang="en-US" dirty="0"/>
        </a:p>
      </dgm:t>
    </dgm:pt>
    <dgm:pt modelId="{EA364D37-0B78-4B25-9622-0F693FB80EE6}" type="parTrans" cxnId="{F3CE365F-4475-4A09-8E02-4EB0CB25505B}">
      <dgm:prSet/>
      <dgm:spPr/>
      <dgm:t>
        <a:bodyPr/>
        <a:lstStyle/>
        <a:p>
          <a:endParaRPr lang="en-US"/>
        </a:p>
      </dgm:t>
    </dgm:pt>
    <dgm:pt modelId="{65CD4B7E-A972-49EF-BE6E-8CAE221E9410}" type="sibTrans" cxnId="{F3CE365F-4475-4A09-8E02-4EB0CB25505B}">
      <dgm:prSet/>
      <dgm:spPr/>
      <dgm:t>
        <a:bodyPr/>
        <a:lstStyle/>
        <a:p>
          <a:endParaRPr lang="en-US"/>
        </a:p>
      </dgm:t>
    </dgm:pt>
    <dgm:pt modelId="{9BBFDD43-CC59-4051-BE1F-1DA0D72C25A0}">
      <dgm:prSet phldrT="[Text]" custT="1"/>
      <dgm:spPr/>
      <dgm:t>
        <a:bodyPr/>
        <a:lstStyle/>
        <a:p>
          <a:r>
            <a:rPr lang="en-US" sz="1600" dirty="0" smtClean="0"/>
            <a:t>Presentation layer</a:t>
          </a:r>
          <a:endParaRPr lang="en-US" sz="1600" dirty="0"/>
        </a:p>
      </dgm:t>
    </dgm:pt>
    <dgm:pt modelId="{8D05E84B-704C-4CBD-AE83-3579A3E5AF63}" type="parTrans" cxnId="{0F7F91EE-68B9-47A9-912C-9635B5102CFF}">
      <dgm:prSet/>
      <dgm:spPr/>
      <dgm:t>
        <a:bodyPr/>
        <a:lstStyle/>
        <a:p>
          <a:endParaRPr lang="en-US"/>
        </a:p>
      </dgm:t>
    </dgm:pt>
    <dgm:pt modelId="{989FDBC6-3AFD-4E8A-8AFF-D579E9A0684D}" type="sibTrans" cxnId="{0F7F91EE-68B9-47A9-912C-9635B5102CFF}">
      <dgm:prSet/>
      <dgm:spPr/>
      <dgm:t>
        <a:bodyPr/>
        <a:lstStyle/>
        <a:p>
          <a:endParaRPr lang="en-US"/>
        </a:p>
      </dgm:t>
    </dgm:pt>
    <dgm:pt modelId="{3165BFB2-6B35-444E-A400-DCFA38A641C9}">
      <dgm:prSet phldrT="[Text]"/>
      <dgm:spPr/>
      <dgm:t>
        <a:bodyPr/>
        <a:lstStyle/>
        <a:p>
          <a:r>
            <a:rPr lang="en-US" dirty="0" smtClean="0"/>
            <a:t>What format is the graphic in? Do you have a viewer for that format? </a:t>
          </a:r>
          <a:endParaRPr lang="en-US" dirty="0"/>
        </a:p>
      </dgm:t>
    </dgm:pt>
    <dgm:pt modelId="{E165203B-79D1-4E78-BBF0-804C4E533EDB}" type="parTrans" cxnId="{7B43BD13-CA51-403F-8D6A-107919F8702E}">
      <dgm:prSet/>
      <dgm:spPr/>
      <dgm:t>
        <a:bodyPr/>
        <a:lstStyle/>
        <a:p>
          <a:endParaRPr lang="en-US"/>
        </a:p>
      </dgm:t>
    </dgm:pt>
    <dgm:pt modelId="{80884091-F9DC-4A53-B269-050773FC3826}" type="sibTrans" cxnId="{7B43BD13-CA51-403F-8D6A-107919F8702E}">
      <dgm:prSet/>
      <dgm:spPr/>
      <dgm:t>
        <a:bodyPr/>
        <a:lstStyle/>
        <a:p>
          <a:endParaRPr lang="en-US"/>
        </a:p>
      </dgm:t>
    </dgm:pt>
    <dgm:pt modelId="{A06F62B6-0117-4347-86E0-399A5AD8CACE}">
      <dgm:prSet phldrT="[Text]" custT="1"/>
      <dgm:spPr/>
      <dgm:t>
        <a:bodyPr/>
        <a:lstStyle/>
        <a:p>
          <a:r>
            <a:rPr lang="en-US" sz="1600" dirty="0" smtClean="0"/>
            <a:t>Application layer</a:t>
          </a:r>
          <a:endParaRPr lang="en-US" sz="1600" dirty="0"/>
        </a:p>
      </dgm:t>
    </dgm:pt>
    <dgm:pt modelId="{AF5BBBD8-70A1-48F2-B604-E4E31D0D8A5B}" type="parTrans" cxnId="{C9F1CE46-A250-4418-AE9F-E1CB603E43F9}">
      <dgm:prSet/>
      <dgm:spPr/>
      <dgm:t>
        <a:bodyPr/>
        <a:lstStyle/>
        <a:p>
          <a:endParaRPr lang="en-US"/>
        </a:p>
      </dgm:t>
    </dgm:pt>
    <dgm:pt modelId="{65F8A4BC-0B0C-45DA-A5B9-5994129FF1C4}" type="sibTrans" cxnId="{C9F1CE46-A250-4418-AE9F-E1CB603E43F9}">
      <dgm:prSet/>
      <dgm:spPr/>
      <dgm:t>
        <a:bodyPr/>
        <a:lstStyle/>
        <a:p>
          <a:endParaRPr lang="en-US"/>
        </a:p>
      </dgm:t>
    </dgm:pt>
    <dgm:pt modelId="{7932B0D4-26B9-4EEF-9234-189FFC962617}">
      <dgm:prSet phldrT="[Text]"/>
      <dgm:spPr/>
      <dgm:t>
        <a:bodyPr/>
        <a:lstStyle/>
        <a:p>
          <a:r>
            <a:rPr lang="en-US" dirty="0" smtClean="0"/>
            <a:t>Can your web browser open up another website? </a:t>
          </a:r>
          <a:endParaRPr lang="en-US" dirty="0"/>
        </a:p>
      </dgm:t>
    </dgm:pt>
    <dgm:pt modelId="{A7623863-C4E7-4720-8277-1E21DE091A42}" type="parTrans" cxnId="{E6335188-F915-4182-9593-227FCEEDE296}">
      <dgm:prSet/>
      <dgm:spPr/>
      <dgm:t>
        <a:bodyPr/>
        <a:lstStyle/>
        <a:p>
          <a:endParaRPr lang="en-US"/>
        </a:p>
      </dgm:t>
    </dgm:pt>
    <dgm:pt modelId="{172F2F62-FF43-473E-B5DF-48FB76FBDD5F}" type="sibTrans" cxnId="{E6335188-F915-4182-9593-227FCEEDE296}">
      <dgm:prSet/>
      <dgm:spPr/>
      <dgm:t>
        <a:bodyPr/>
        <a:lstStyle/>
        <a:p>
          <a:endParaRPr lang="en-US"/>
        </a:p>
      </dgm:t>
    </dgm:pt>
    <dgm:pt modelId="{03BEDDA7-6F0E-47C6-803E-B38E7D111DD2}">
      <dgm:prSet phldrT="[Text]" custT="1"/>
      <dgm:spPr/>
      <dgm:t>
        <a:bodyPr/>
        <a:lstStyle/>
        <a:p>
          <a:r>
            <a:rPr lang="en-US" sz="1600" dirty="0" smtClean="0"/>
            <a:t>Transport layer</a:t>
          </a:r>
          <a:endParaRPr lang="en-US" sz="1600" dirty="0"/>
        </a:p>
      </dgm:t>
    </dgm:pt>
    <dgm:pt modelId="{780AB863-84E1-48EC-9BBF-19753D5C22F4}" type="parTrans" cxnId="{402381F7-F87A-468F-9D0F-90AD9B9F6CAF}">
      <dgm:prSet/>
      <dgm:spPr/>
      <dgm:t>
        <a:bodyPr/>
        <a:lstStyle/>
        <a:p>
          <a:endParaRPr lang="en-US"/>
        </a:p>
      </dgm:t>
    </dgm:pt>
    <dgm:pt modelId="{F466E1E7-D2C0-4836-8819-CBC35DEB9B59}" type="sibTrans" cxnId="{402381F7-F87A-468F-9D0F-90AD9B9F6CAF}">
      <dgm:prSet/>
      <dgm:spPr/>
      <dgm:t>
        <a:bodyPr/>
        <a:lstStyle/>
        <a:p>
          <a:endParaRPr lang="en-US"/>
        </a:p>
      </dgm:t>
    </dgm:pt>
    <dgm:pt modelId="{52BFD95F-0A1B-430B-B967-B84D9287941B}">
      <dgm:prSet phldrT="[Text]"/>
      <dgm:spPr/>
      <dgm:t>
        <a:bodyPr/>
        <a:lstStyle/>
        <a:p>
          <a:r>
            <a:rPr lang="en-US" dirty="0" smtClean="0"/>
            <a:t>Can you ping 4.2.2.2 but not google.com?</a:t>
          </a:r>
          <a:endParaRPr lang="en-US" dirty="0"/>
        </a:p>
      </dgm:t>
    </dgm:pt>
    <dgm:pt modelId="{8ACB4B4D-1C73-4657-BA21-B7412EF89C26}" type="parTrans" cxnId="{9A1A0A49-4D61-45B2-B1B2-5F7FCD3E28B7}">
      <dgm:prSet/>
      <dgm:spPr/>
      <dgm:t>
        <a:bodyPr/>
        <a:lstStyle/>
        <a:p>
          <a:endParaRPr lang="en-US"/>
        </a:p>
      </dgm:t>
    </dgm:pt>
    <dgm:pt modelId="{25E31E3F-FDCF-441A-900B-EF6DECC8228E}" type="sibTrans" cxnId="{9A1A0A49-4D61-45B2-B1B2-5F7FCD3E28B7}">
      <dgm:prSet/>
      <dgm:spPr/>
      <dgm:t>
        <a:bodyPr/>
        <a:lstStyle/>
        <a:p>
          <a:endParaRPr lang="en-US"/>
        </a:p>
      </dgm:t>
    </dgm:pt>
    <dgm:pt modelId="{5757FB79-B6FB-48B5-841F-2E1BBF591AF2}" type="pres">
      <dgm:prSet presAssocID="{1FAC2C24-5123-4C7B-B44C-C1B821A3946E}" presName="Name0" presStyleCnt="0">
        <dgm:presLayoutVars>
          <dgm:dir/>
          <dgm:animLvl val="lvl"/>
          <dgm:resizeHandles val="exact"/>
        </dgm:presLayoutVars>
      </dgm:prSet>
      <dgm:spPr/>
      <dgm:t>
        <a:bodyPr/>
        <a:lstStyle/>
        <a:p>
          <a:endParaRPr lang="en-US"/>
        </a:p>
      </dgm:t>
    </dgm:pt>
    <dgm:pt modelId="{EC39CE16-6508-47E9-9B8E-D3CBFACA92BC}" type="pres">
      <dgm:prSet presAssocID="{A06F62B6-0117-4347-86E0-399A5AD8CACE}" presName="boxAndChildren" presStyleCnt="0"/>
      <dgm:spPr/>
    </dgm:pt>
    <dgm:pt modelId="{B3329B4B-A075-455D-9185-76FA77E16608}" type="pres">
      <dgm:prSet presAssocID="{A06F62B6-0117-4347-86E0-399A5AD8CACE}" presName="parentTextBox" presStyleLbl="node1" presStyleIdx="0" presStyleCnt="7"/>
      <dgm:spPr/>
      <dgm:t>
        <a:bodyPr/>
        <a:lstStyle/>
        <a:p>
          <a:endParaRPr lang="en-US"/>
        </a:p>
      </dgm:t>
    </dgm:pt>
    <dgm:pt modelId="{FA5131BE-487A-40D8-8CA9-6486384F72B6}" type="pres">
      <dgm:prSet presAssocID="{A06F62B6-0117-4347-86E0-399A5AD8CACE}" presName="entireBox" presStyleLbl="node1" presStyleIdx="0" presStyleCnt="7"/>
      <dgm:spPr/>
      <dgm:t>
        <a:bodyPr/>
        <a:lstStyle/>
        <a:p>
          <a:endParaRPr lang="en-US"/>
        </a:p>
      </dgm:t>
    </dgm:pt>
    <dgm:pt modelId="{E3B097A5-B4C3-49F6-8D9B-2AD52EC41A96}" type="pres">
      <dgm:prSet presAssocID="{A06F62B6-0117-4347-86E0-399A5AD8CACE}" presName="descendantBox" presStyleCnt="0"/>
      <dgm:spPr/>
    </dgm:pt>
    <dgm:pt modelId="{63073BB0-B98D-41AA-AFE5-C33E3B8576AC}" type="pres">
      <dgm:prSet presAssocID="{7932B0D4-26B9-4EEF-9234-189FFC962617}" presName="childTextBox" presStyleLbl="fgAccFollowNode1" presStyleIdx="0" presStyleCnt="8">
        <dgm:presLayoutVars>
          <dgm:bulletEnabled val="1"/>
        </dgm:presLayoutVars>
      </dgm:prSet>
      <dgm:spPr/>
      <dgm:t>
        <a:bodyPr/>
        <a:lstStyle/>
        <a:p>
          <a:endParaRPr lang="en-US"/>
        </a:p>
      </dgm:t>
    </dgm:pt>
    <dgm:pt modelId="{7C069DA6-D9F1-4097-B0BB-1103DA0748F5}" type="pres">
      <dgm:prSet presAssocID="{989FDBC6-3AFD-4E8A-8AFF-D579E9A0684D}" presName="sp" presStyleCnt="0"/>
      <dgm:spPr/>
    </dgm:pt>
    <dgm:pt modelId="{0E4D8D6F-E350-4EE5-BA64-0B8D01514A02}" type="pres">
      <dgm:prSet presAssocID="{9BBFDD43-CC59-4051-BE1F-1DA0D72C25A0}" presName="arrowAndChildren" presStyleCnt="0"/>
      <dgm:spPr/>
    </dgm:pt>
    <dgm:pt modelId="{585E9E4C-C92B-4A82-93EC-389CCA9A1A9A}" type="pres">
      <dgm:prSet presAssocID="{9BBFDD43-CC59-4051-BE1F-1DA0D72C25A0}" presName="parentTextArrow" presStyleLbl="node1" presStyleIdx="0" presStyleCnt="7"/>
      <dgm:spPr/>
      <dgm:t>
        <a:bodyPr/>
        <a:lstStyle/>
        <a:p>
          <a:endParaRPr lang="en-US"/>
        </a:p>
      </dgm:t>
    </dgm:pt>
    <dgm:pt modelId="{4B4B4A73-C70B-40D7-95C5-4CF114C3D26C}" type="pres">
      <dgm:prSet presAssocID="{9BBFDD43-CC59-4051-BE1F-1DA0D72C25A0}" presName="arrow" presStyleLbl="node1" presStyleIdx="1" presStyleCnt="7"/>
      <dgm:spPr/>
      <dgm:t>
        <a:bodyPr/>
        <a:lstStyle/>
        <a:p>
          <a:endParaRPr lang="en-US"/>
        </a:p>
      </dgm:t>
    </dgm:pt>
    <dgm:pt modelId="{F15BAFC2-E1D4-4BC8-A08E-1A78B0581F27}" type="pres">
      <dgm:prSet presAssocID="{9BBFDD43-CC59-4051-BE1F-1DA0D72C25A0}" presName="descendantArrow" presStyleCnt="0"/>
      <dgm:spPr/>
    </dgm:pt>
    <dgm:pt modelId="{BB1A69F5-6104-49A5-A1D8-A95EB507B64F}" type="pres">
      <dgm:prSet presAssocID="{3165BFB2-6B35-444E-A400-DCFA38A641C9}" presName="childTextArrow" presStyleLbl="fgAccFollowNode1" presStyleIdx="1" presStyleCnt="8">
        <dgm:presLayoutVars>
          <dgm:bulletEnabled val="1"/>
        </dgm:presLayoutVars>
      </dgm:prSet>
      <dgm:spPr/>
      <dgm:t>
        <a:bodyPr/>
        <a:lstStyle/>
        <a:p>
          <a:endParaRPr lang="en-US"/>
        </a:p>
      </dgm:t>
    </dgm:pt>
    <dgm:pt modelId="{64E433E5-5568-4687-9A39-72B9EC0F595A}" type="pres">
      <dgm:prSet presAssocID="{6A1036E5-2ACD-4F7C-A7FA-9C038C712CF8}" presName="sp" presStyleCnt="0"/>
      <dgm:spPr/>
    </dgm:pt>
    <dgm:pt modelId="{C6B09F2F-C405-43CF-96F4-F92941885D2A}" type="pres">
      <dgm:prSet presAssocID="{7882B591-7B8C-4332-A60A-BCC08003A6CB}" presName="arrowAndChildren" presStyleCnt="0"/>
      <dgm:spPr/>
    </dgm:pt>
    <dgm:pt modelId="{6F4E60C6-124A-4570-A462-5D9E175E6184}" type="pres">
      <dgm:prSet presAssocID="{7882B591-7B8C-4332-A60A-BCC08003A6CB}" presName="parentTextArrow" presStyleLbl="node1" presStyleIdx="1" presStyleCnt="7"/>
      <dgm:spPr/>
      <dgm:t>
        <a:bodyPr/>
        <a:lstStyle/>
        <a:p>
          <a:endParaRPr lang="en-US"/>
        </a:p>
      </dgm:t>
    </dgm:pt>
    <dgm:pt modelId="{FC3E9EB7-8F43-4658-9000-7DD74B86758A}" type="pres">
      <dgm:prSet presAssocID="{7882B591-7B8C-4332-A60A-BCC08003A6CB}" presName="arrow" presStyleLbl="node1" presStyleIdx="2" presStyleCnt="7"/>
      <dgm:spPr/>
      <dgm:t>
        <a:bodyPr/>
        <a:lstStyle/>
        <a:p>
          <a:endParaRPr lang="en-US"/>
        </a:p>
      </dgm:t>
    </dgm:pt>
    <dgm:pt modelId="{FF19D3E2-FCB4-4904-90AD-6C7E1A683F48}" type="pres">
      <dgm:prSet presAssocID="{7882B591-7B8C-4332-A60A-BCC08003A6CB}" presName="descendantArrow" presStyleCnt="0"/>
      <dgm:spPr/>
    </dgm:pt>
    <dgm:pt modelId="{E9C9595F-E6E5-4E2B-8A32-B5F26949E4AB}" type="pres">
      <dgm:prSet presAssocID="{AC2223C1-19A1-4BB8-8DA8-1B8A345F1315}" presName="childTextArrow" presStyleLbl="fgAccFollowNode1" presStyleIdx="2" presStyleCnt="8">
        <dgm:presLayoutVars>
          <dgm:bulletEnabled val="1"/>
        </dgm:presLayoutVars>
      </dgm:prSet>
      <dgm:spPr/>
      <dgm:t>
        <a:bodyPr/>
        <a:lstStyle/>
        <a:p>
          <a:endParaRPr lang="en-US"/>
        </a:p>
      </dgm:t>
    </dgm:pt>
    <dgm:pt modelId="{8C5100A5-A137-4022-A90A-16B8C9C1557D}" type="pres">
      <dgm:prSet presAssocID="{52BFD95F-0A1B-430B-B967-B84D9287941B}" presName="childTextArrow" presStyleLbl="fgAccFollowNode1" presStyleIdx="3" presStyleCnt="8">
        <dgm:presLayoutVars>
          <dgm:bulletEnabled val="1"/>
        </dgm:presLayoutVars>
      </dgm:prSet>
      <dgm:spPr/>
      <dgm:t>
        <a:bodyPr/>
        <a:lstStyle/>
        <a:p>
          <a:endParaRPr lang="en-US"/>
        </a:p>
      </dgm:t>
    </dgm:pt>
    <dgm:pt modelId="{DB33A4AA-3D92-415B-8F85-750A59799415}" type="pres">
      <dgm:prSet presAssocID="{F466E1E7-D2C0-4836-8819-CBC35DEB9B59}" presName="sp" presStyleCnt="0"/>
      <dgm:spPr/>
    </dgm:pt>
    <dgm:pt modelId="{98D93F2B-0D81-45A2-8C22-1B0949268759}" type="pres">
      <dgm:prSet presAssocID="{03BEDDA7-6F0E-47C6-803E-B38E7D111DD2}" presName="arrowAndChildren" presStyleCnt="0"/>
      <dgm:spPr/>
    </dgm:pt>
    <dgm:pt modelId="{550151D0-C41B-4C0D-B89E-CC5A46121A6E}" type="pres">
      <dgm:prSet presAssocID="{03BEDDA7-6F0E-47C6-803E-B38E7D111DD2}" presName="parentTextArrow" presStyleLbl="node1" presStyleIdx="2" presStyleCnt="7"/>
      <dgm:spPr/>
      <dgm:t>
        <a:bodyPr/>
        <a:lstStyle/>
        <a:p>
          <a:endParaRPr lang="en-US"/>
        </a:p>
      </dgm:t>
    </dgm:pt>
    <dgm:pt modelId="{B2E607AB-E6DF-4127-9C02-931EF897C478}" type="pres">
      <dgm:prSet presAssocID="{03BEDDA7-6F0E-47C6-803E-B38E7D111DD2}" presName="arrow" presStyleLbl="node1" presStyleIdx="3" presStyleCnt="7"/>
      <dgm:spPr/>
      <dgm:t>
        <a:bodyPr/>
        <a:lstStyle/>
        <a:p>
          <a:endParaRPr lang="en-US"/>
        </a:p>
      </dgm:t>
    </dgm:pt>
    <dgm:pt modelId="{A6C72BAA-36C8-4495-8420-A1BCFF877C62}" type="pres">
      <dgm:prSet presAssocID="{03BEDDA7-6F0E-47C6-803E-B38E7D111DD2}" presName="descendantArrow" presStyleCnt="0"/>
      <dgm:spPr/>
    </dgm:pt>
    <dgm:pt modelId="{76EE22E5-A4F3-467A-B082-8FB9F3B8D030}" type="pres">
      <dgm:prSet presAssocID="{6FF5FF74-4480-4333-8A1A-2F70FC57DC66}" presName="childTextArrow" presStyleLbl="fgAccFollowNode1" presStyleIdx="4" presStyleCnt="8">
        <dgm:presLayoutVars>
          <dgm:bulletEnabled val="1"/>
        </dgm:presLayoutVars>
      </dgm:prSet>
      <dgm:spPr/>
      <dgm:t>
        <a:bodyPr/>
        <a:lstStyle/>
        <a:p>
          <a:endParaRPr lang="en-US"/>
        </a:p>
      </dgm:t>
    </dgm:pt>
    <dgm:pt modelId="{AD817FEE-493C-475C-9FFC-E9B04FCAF929}" type="pres">
      <dgm:prSet presAssocID="{8CA67351-22D3-469F-92A8-919AA7555A1C}" presName="sp" presStyleCnt="0"/>
      <dgm:spPr/>
    </dgm:pt>
    <dgm:pt modelId="{0F01E312-C840-4B0A-AAA0-8D15D9BAE3DD}" type="pres">
      <dgm:prSet presAssocID="{071919B5-9827-44F8-AF07-30C8D06682CB}" presName="arrowAndChildren" presStyleCnt="0"/>
      <dgm:spPr/>
    </dgm:pt>
    <dgm:pt modelId="{E8DCD200-97A2-4F38-8802-178A25803493}" type="pres">
      <dgm:prSet presAssocID="{071919B5-9827-44F8-AF07-30C8D06682CB}" presName="parentTextArrow" presStyleLbl="node1" presStyleIdx="3" presStyleCnt="7"/>
      <dgm:spPr/>
      <dgm:t>
        <a:bodyPr/>
        <a:lstStyle/>
        <a:p>
          <a:endParaRPr lang="en-US"/>
        </a:p>
      </dgm:t>
    </dgm:pt>
    <dgm:pt modelId="{0A9A07D8-816A-4D8E-A479-5D9121496EA8}" type="pres">
      <dgm:prSet presAssocID="{071919B5-9827-44F8-AF07-30C8D06682CB}" presName="arrow" presStyleLbl="node1" presStyleIdx="4" presStyleCnt="7"/>
      <dgm:spPr/>
      <dgm:t>
        <a:bodyPr/>
        <a:lstStyle/>
        <a:p>
          <a:endParaRPr lang="en-US"/>
        </a:p>
      </dgm:t>
    </dgm:pt>
    <dgm:pt modelId="{AAF29B7C-3ED2-4489-B889-2B2281FE97D9}" type="pres">
      <dgm:prSet presAssocID="{071919B5-9827-44F8-AF07-30C8D06682CB}" presName="descendantArrow" presStyleCnt="0"/>
      <dgm:spPr/>
    </dgm:pt>
    <dgm:pt modelId="{0D5B0D53-105D-48EA-A08B-2B986015E717}" type="pres">
      <dgm:prSet presAssocID="{E2BE292D-F0C3-46AF-9A85-76A28005B22C}" presName="childTextArrow" presStyleLbl="fgAccFollowNode1" presStyleIdx="5" presStyleCnt="8">
        <dgm:presLayoutVars>
          <dgm:bulletEnabled val="1"/>
        </dgm:presLayoutVars>
      </dgm:prSet>
      <dgm:spPr/>
      <dgm:t>
        <a:bodyPr/>
        <a:lstStyle/>
        <a:p>
          <a:endParaRPr lang="en-US"/>
        </a:p>
      </dgm:t>
    </dgm:pt>
    <dgm:pt modelId="{60EC6FBE-006D-4A91-9747-6B3FCFC5B301}" type="pres">
      <dgm:prSet presAssocID="{8464604A-C0BC-48FF-AF82-93C6D72F1923}" presName="sp" presStyleCnt="0"/>
      <dgm:spPr/>
    </dgm:pt>
    <dgm:pt modelId="{EB2C0953-875D-4248-B506-39010A3C295B}" type="pres">
      <dgm:prSet presAssocID="{70241B65-39D0-4923-AFC9-DED6DF12F98E}" presName="arrowAndChildren" presStyleCnt="0"/>
      <dgm:spPr/>
    </dgm:pt>
    <dgm:pt modelId="{6F0FDDC2-9C2C-4D7B-A200-E166AE01EBA8}" type="pres">
      <dgm:prSet presAssocID="{70241B65-39D0-4923-AFC9-DED6DF12F98E}" presName="parentTextArrow" presStyleLbl="node1" presStyleIdx="4" presStyleCnt="7"/>
      <dgm:spPr/>
      <dgm:t>
        <a:bodyPr/>
        <a:lstStyle/>
        <a:p>
          <a:endParaRPr lang="en-US"/>
        </a:p>
      </dgm:t>
    </dgm:pt>
    <dgm:pt modelId="{5C3312C4-557D-4135-B906-038994650C19}" type="pres">
      <dgm:prSet presAssocID="{70241B65-39D0-4923-AFC9-DED6DF12F98E}" presName="arrow" presStyleLbl="node1" presStyleIdx="5" presStyleCnt="7"/>
      <dgm:spPr/>
      <dgm:t>
        <a:bodyPr/>
        <a:lstStyle/>
        <a:p>
          <a:endParaRPr lang="en-US"/>
        </a:p>
      </dgm:t>
    </dgm:pt>
    <dgm:pt modelId="{02B4A994-2E23-44E9-BB4A-15B3B5A3FC33}" type="pres">
      <dgm:prSet presAssocID="{70241B65-39D0-4923-AFC9-DED6DF12F98E}" presName="descendantArrow" presStyleCnt="0"/>
      <dgm:spPr/>
    </dgm:pt>
    <dgm:pt modelId="{9AC28DBF-086A-4A02-8CF6-D95E32563186}" type="pres">
      <dgm:prSet presAssocID="{277C96B0-ACB1-434E-9BA5-D5E217011E65}" presName="childTextArrow" presStyleLbl="fgAccFollowNode1" presStyleIdx="6" presStyleCnt="8">
        <dgm:presLayoutVars>
          <dgm:bulletEnabled val="1"/>
        </dgm:presLayoutVars>
      </dgm:prSet>
      <dgm:spPr/>
      <dgm:t>
        <a:bodyPr/>
        <a:lstStyle/>
        <a:p>
          <a:endParaRPr lang="en-US"/>
        </a:p>
      </dgm:t>
    </dgm:pt>
    <dgm:pt modelId="{A81221EE-6527-4522-A486-64BF2DCB7BDA}" type="pres">
      <dgm:prSet presAssocID="{F3F1C544-1C3B-489A-ACC6-982087344DD1}" presName="sp" presStyleCnt="0"/>
      <dgm:spPr/>
    </dgm:pt>
    <dgm:pt modelId="{D59A25BA-5637-413E-B34F-4F4CC6D28A64}" type="pres">
      <dgm:prSet presAssocID="{91C0DB2D-0EA4-4651-BB52-3A434F962ED8}" presName="arrowAndChildren" presStyleCnt="0"/>
      <dgm:spPr/>
    </dgm:pt>
    <dgm:pt modelId="{8F8836AC-9362-4B26-A0CC-882200E9A7B3}" type="pres">
      <dgm:prSet presAssocID="{91C0DB2D-0EA4-4651-BB52-3A434F962ED8}" presName="parentTextArrow" presStyleLbl="node1" presStyleIdx="5" presStyleCnt="7"/>
      <dgm:spPr/>
      <dgm:t>
        <a:bodyPr/>
        <a:lstStyle/>
        <a:p>
          <a:endParaRPr lang="en-US"/>
        </a:p>
      </dgm:t>
    </dgm:pt>
    <dgm:pt modelId="{B874FFF6-AE74-4B4A-8028-904426767075}" type="pres">
      <dgm:prSet presAssocID="{91C0DB2D-0EA4-4651-BB52-3A434F962ED8}" presName="arrow" presStyleLbl="node1" presStyleIdx="6" presStyleCnt="7"/>
      <dgm:spPr/>
      <dgm:t>
        <a:bodyPr/>
        <a:lstStyle/>
        <a:p>
          <a:endParaRPr lang="en-US"/>
        </a:p>
      </dgm:t>
    </dgm:pt>
    <dgm:pt modelId="{EE9DA26B-C78B-4440-A054-880E3462961B}" type="pres">
      <dgm:prSet presAssocID="{91C0DB2D-0EA4-4651-BB52-3A434F962ED8}" presName="descendantArrow" presStyleCnt="0"/>
      <dgm:spPr/>
    </dgm:pt>
    <dgm:pt modelId="{17096D02-67FE-4431-8095-385EF3DBF530}" type="pres">
      <dgm:prSet presAssocID="{A107218B-A7D0-41EC-9548-5F4BEA5C1940}" presName="childTextArrow" presStyleLbl="fgAccFollowNode1" presStyleIdx="7" presStyleCnt="8">
        <dgm:presLayoutVars>
          <dgm:bulletEnabled val="1"/>
        </dgm:presLayoutVars>
      </dgm:prSet>
      <dgm:spPr/>
      <dgm:t>
        <a:bodyPr/>
        <a:lstStyle/>
        <a:p>
          <a:endParaRPr lang="en-US"/>
        </a:p>
      </dgm:t>
    </dgm:pt>
  </dgm:ptLst>
  <dgm:cxnLst>
    <dgm:cxn modelId="{AC04135D-DF44-4D1C-9879-45ECCA9A1FAA}" type="presOf" srcId="{E2BE292D-F0C3-46AF-9A85-76A28005B22C}" destId="{0D5B0D53-105D-48EA-A08B-2B986015E717}" srcOrd="0" destOrd="0" presId="urn:microsoft.com/office/officeart/2005/8/layout/process4"/>
    <dgm:cxn modelId="{EB0F112E-EE8F-4D32-8B6A-90A7CCB3ADA6}" srcId="{1FAC2C24-5123-4C7B-B44C-C1B821A3946E}" destId="{071919B5-9827-44F8-AF07-30C8D06682CB}" srcOrd="2" destOrd="0" parTransId="{AFE52C6C-4CC6-4961-8C5A-0469D7E53CBD}" sibTransId="{8CA67351-22D3-469F-92A8-919AA7555A1C}"/>
    <dgm:cxn modelId="{0F7F91EE-68B9-47A9-912C-9635B5102CFF}" srcId="{1FAC2C24-5123-4C7B-B44C-C1B821A3946E}" destId="{9BBFDD43-CC59-4051-BE1F-1DA0D72C25A0}" srcOrd="5" destOrd="0" parTransId="{8D05E84B-704C-4CBD-AE83-3579A3E5AF63}" sibTransId="{989FDBC6-3AFD-4E8A-8AFF-D579E9A0684D}"/>
    <dgm:cxn modelId="{765E3D5F-FF6B-4A77-8ED3-9D4036B9507F}" type="presOf" srcId="{7882B591-7B8C-4332-A60A-BCC08003A6CB}" destId="{FC3E9EB7-8F43-4658-9000-7DD74B86758A}" srcOrd="1" destOrd="0" presId="urn:microsoft.com/office/officeart/2005/8/layout/process4"/>
    <dgm:cxn modelId="{667CD4AF-A6D5-429E-8803-64BE6F1B2C6E}" srcId="{03BEDDA7-6F0E-47C6-803E-B38E7D111DD2}" destId="{6FF5FF74-4480-4333-8A1A-2F70FC57DC66}" srcOrd="0" destOrd="0" parTransId="{1B01E071-ADB2-4959-866F-7B747F40186C}" sibTransId="{A3E299DD-B628-4E95-ADB4-7E2617B6A9DF}"/>
    <dgm:cxn modelId="{B1E53292-73C0-4299-957A-50109BDB3CF4}" type="presOf" srcId="{AC2223C1-19A1-4BB8-8DA8-1B8A345F1315}" destId="{E9C9595F-E6E5-4E2B-8A32-B5F26949E4AB}" srcOrd="0" destOrd="0" presId="urn:microsoft.com/office/officeart/2005/8/layout/process4"/>
    <dgm:cxn modelId="{7D21950F-8B64-4C1D-B8E3-0A6C28E6E3EF}" srcId="{1FAC2C24-5123-4C7B-B44C-C1B821A3946E}" destId="{91C0DB2D-0EA4-4651-BB52-3A434F962ED8}" srcOrd="0" destOrd="0" parTransId="{42ED4E97-26FB-4081-863F-11634A1BF8FB}" sibTransId="{F3F1C544-1C3B-489A-ACC6-982087344DD1}"/>
    <dgm:cxn modelId="{962F0755-3E42-4CFD-BC0F-A83D50D5D510}" type="presOf" srcId="{071919B5-9827-44F8-AF07-30C8D06682CB}" destId="{E8DCD200-97A2-4F38-8802-178A25803493}" srcOrd="0" destOrd="0" presId="urn:microsoft.com/office/officeart/2005/8/layout/process4"/>
    <dgm:cxn modelId="{D57F84D1-F0D6-457D-8B19-7E0D896B8174}" type="presOf" srcId="{1FAC2C24-5123-4C7B-B44C-C1B821A3946E}" destId="{5757FB79-B6FB-48B5-841F-2E1BBF591AF2}" srcOrd="0" destOrd="0" presId="urn:microsoft.com/office/officeart/2005/8/layout/process4"/>
    <dgm:cxn modelId="{F3CE365F-4475-4A09-8E02-4EB0CB25505B}" srcId="{7882B591-7B8C-4332-A60A-BCC08003A6CB}" destId="{AC2223C1-19A1-4BB8-8DA8-1B8A345F1315}" srcOrd="0" destOrd="0" parTransId="{EA364D37-0B78-4B25-9622-0F693FB80EE6}" sibTransId="{65CD4B7E-A972-49EF-BE6E-8CAE221E9410}"/>
    <dgm:cxn modelId="{78729CE6-DE11-4B2E-A41D-DD69AEDE80EE}" srcId="{1FAC2C24-5123-4C7B-B44C-C1B821A3946E}" destId="{70241B65-39D0-4923-AFC9-DED6DF12F98E}" srcOrd="1" destOrd="0" parTransId="{0E759ACC-CE9B-42A0-919B-A9E3FBC994C9}" sibTransId="{8464604A-C0BC-48FF-AF82-93C6D72F1923}"/>
    <dgm:cxn modelId="{B8FFA76E-F828-40BE-913B-CF778862BCD3}" type="presOf" srcId="{7932B0D4-26B9-4EEF-9234-189FFC962617}" destId="{63073BB0-B98D-41AA-AFE5-C33E3B8576AC}" srcOrd="0" destOrd="0" presId="urn:microsoft.com/office/officeart/2005/8/layout/process4"/>
    <dgm:cxn modelId="{8D003167-A3F9-4E30-9394-E464799A46C5}" type="presOf" srcId="{52BFD95F-0A1B-430B-B967-B84D9287941B}" destId="{8C5100A5-A137-4022-A90A-16B8C9C1557D}" srcOrd="0" destOrd="0" presId="urn:microsoft.com/office/officeart/2005/8/layout/process4"/>
    <dgm:cxn modelId="{3F71F655-99DA-4A09-9D6D-C5AF9AD19913}" type="presOf" srcId="{91C0DB2D-0EA4-4651-BB52-3A434F962ED8}" destId="{8F8836AC-9362-4B26-A0CC-882200E9A7B3}" srcOrd="0" destOrd="0" presId="urn:microsoft.com/office/officeart/2005/8/layout/process4"/>
    <dgm:cxn modelId="{BEA91C64-A069-4760-9402-7389D2777DDE}" type="presOf" srcId="{91C0DB2D-0EA4-4651-BB52-3A434F962ED8}" destId="{B874FFF6-AE74-4B4A-8028-904426767075}" srcOrd="1" destOrd="0" presId="urn:microsoft.com/office/officeart/2005/8/layout/process4"/>
    <dgm:cxn modelId="{6FE74012-8E1D-4B6E-96F1-AC08BCD4D1D1}" type="presOf" srcId="{70241B65-39D0-4923-AFC9-DED6DF12F98E}" destId="{5C3312C4-557D-4135-B906-038994650C19}" srcOrd="1" destOrd="0" presId="urn:microsoft.com/office/officeart/2005/8/layout/process4"/>
    <dgm:cxn modelId="{FA547AB8-1831-4869-85F6-D9492C5FEAEC}" srcId="{91C0DB2D-0EA4-4651-BB52-3A434F962ED8}" destId="{A107218B-A7D0-41EC-9548-5F4BEA5C1940}" srcOrd="0" destOrd="0" parTransId="{42B6B3F3-9EEA-4B12-B3ED-7F47FAF236A3}" sibTransId="{50AFAFC4-5A42-4034-BD63-CBF146BD28A6}"/>
    <dgm:cxn modelId="{12857F91-2D29-42EF-BB33-B320A3E246E3}" type="presOf" srcId="{03BEDDA7-6F0E-47C6-803E-B38E7D111DD2}" destId="{B2E607AB-E6DF-4127-9C02-931EF897C478}" srcOrd="1" destOrd="0" presId="urn:microsoft.com/office/officeart/2005/8/layout/process4"/>
    <dgm:cxn modelId="{76EA46A3-68C8-4F69-BA2D-E0EB466A07C4}" type="presOf" srcId="{9BBFDD43-CC59-4051-BE1F-1DA0D72C25A0}" destId="{4B4B4A73-C70B-40D7-95C5-4CF114C3D26C}" srcOrd="1" destOrd="0" presId="urn:microsoft.com/office/officeart/2005/8/layout/process4"/>
    <dgm:cxn modelId="{402381F7-F87A-468F-9D0F-90AD9B9F6CAF}" srcId="{1FAC2C24-5123-4C7B-B44C-C1B821A3946E}" destId="{03BEDDA7-6F0E-47C6-803E-B38E7D111DD2}" srcOrd="3" destOrd="0" parTransId="{780AB863-84E1-48EC-9BBF-19753D5C22F4}" sibTransId="{F466E1E7-D2C0-4836-8819-CBC35DEB9B59}"/>
    <dgm:cxn modelId="{C9F1CE46-A250-4418-AE9F-E1CB603E43F9}" srcId="{1FAC2C24-5123-4C7B-B44C-C1B821A3946E}" destId="{A06F62B6-0117-4347-86E0-399A5AD8CACE}" srcOrd="6" destOrd="0" parTransId="{AF5BBBD8-70A1-48F2-B604-E4E31D0D8A5B}" sibTransId="{65F8A4BC-0B0C-45DA-A5B9-5994129FF1C4}"/>
    <dgm:cxn modelId="{3D753754-9BA6-4A36-88F0-6F4914EC1F9B}" type="presOf" srcId="{3165BFB2-6B35-444E-A400-DCFA38A641C9}" destId="{BB1A69F5-6104-49A5-A1D8-A95EB507B64F}" srcOrd="0" destOrd="0" presId="urn:microsoft.com/office/officeart/2005/8/layout/process4"/>
    <dgm:cxn modelId="{6189C7BB-6904-4681-946F-C282EB09B462}" type="presOf" srcId="{70241B65-39D0-4923-AFC9-DED6DF12F98E}" destId="{6F0FDDC2-9C2C-4D7B-A200-E166AE01EBA8}" srcOrd="0" destOrd="0" presId="urn:microsoft.com/office/officeart/2005/8/layout/process4"/>
    <dgm:cxn modelId="{E6335188-F915-4182-9593-227FCEEDE296}" srcId="{A06F62B6-0117-4347-86E0-399A5AD8CACE}" destId="{7932B0D4-26B9-4EEF-9234-189FFC962617}" srcOrd="0" destOrd="0" parTransId="{A7623863-C4E7-4720-8277-1E21DE091A42}" sibTransId="{172F2F62-FF43-473E-B5DF-48FB76FBDD5F}"/>
    <dgm:cxn modelId="{7B43BD13-CA51-403F-8D6A-107919F8702E}" srcId="{9BBFDD43-CC59-4051-BE1F-1DA0D72C25A0}" destId="{3165BFB2-6B35-444E-A400-DCFA38A641C9}" srcOrd="0" destOrd="0" parTransId="{E165203B-79D1-4E78-BBF0-804C4E533EDB}" sibTransId="{80884091-F9DC-4A53-B269-050773FC3826}"/>
    <dgm:cxn modelId="{D8E44556-0E5F-492A-A9E2-EE52FF014038}" type="presOf" srcId="{277C96B0-ACB1-434E-9BA5-D5E217011E65}" destId="{9AC28DBF-086A-4A02-8CF6-D95E32563186}" srcOrd="0" destOrd="0" presId="urn:microsoft.com/office/officeart/2005/8/layout/process4"/>
    <dgm:cxn modelId="{9A1A0A49-4D61-45B2-B1B2-5F7FCD3E28B7}" srcId="{7882B591-7B8C-4332-A60A-BCC08003A6CB}" destId="{52BFD95F-0A1B-430B-B967-B84D9287941B}" srcOrd="1" destOrd="0" parTransId="{8ACB4B4D-1C73-4657-BA21-B7412EF89C26}" sibTransId="{25E31E3F-FDCF-441A-900B-EF6DECC8228E}"/>
    <dgm:cxn modelId="{4C267D5C-773B-4E0A-A628-D962FA2347F1}" srcId="{071919B5-9827-44F8-AF07-30C8D06682CB}" destId="{E2BE292D-F0C3-46AF-9A85-76A28005B22C}" srcOrd="0" destOrd="0" parTransId="{58278268-C4C0-4290-A310-348D46F09644}" sibTransId="{95A0B8E2-74D1-4AE8-88A8-A7A46D552DE8}"/>
    <dgm:cxn modelId="{59B02931-20A4-4E60-B6D7-32788B1605F1}" type="presOf" srcId="{A06F62B6-0117-4347-86E0-399A5AD8CACE}" destId="{B3329B4B-A075-455D-9185-76FA77E16608}" srcOrd="0" destOrd="0" presId="urn:microsoft.com/office/officeart/2005/8/layout/process4"/>
    <dgm:cxn modelId="{2CBA3BDB-DB50-4B73-8D1F-8E7636D26506}" type="presOf" srcId="{A06F62B6-0117-4347-86E0-399A5AD8CACE}" destId="{FA5131BE-487A-40D8-8CA9-6486384F72B6}" srcOrd="1" destOrd="0" presId="urn:microsoft.com/office/officeart/2005/8/layout/process4"/>
    <dgm:cxn modelId="{1F40ACFA-2F7A-4D8B-9CA8-FBA56DC3514C}" type="presOf" srcId="{03BEDDA7-6F0E-47C6-803E-B38E7D111DD2}" destId="{550151D0-C41B-4C0D-B89E-CC5A46121A6E}" srcOrd="0" destOrd="0" presId="urn:microsoft.com/office/officeart/2005/8/layout/process4"/>
    <dgm:cxn modelId="{B9994152-77AD-4960-82AD-62939EA1C606}" type="presOf" srcId="{6FF5FF74-4480-4333-8A1A-2F70FC57DC66}" destId="{76EE22E5-A4F3-467A-B082-8FB9F3B8D030}" srcOrd="0" destOrd="0" presId="urn:microsoft.com/office/officeart/2005/8/layout/process4"/>
    <dgm:cxn modelId="{4921C9C1-128E-473F-B52B-1CD22854AD72}" type="presOf" srcId="{9BBFDD43-CC59-4051-BE1F-1DA0D72C25A0}" destId="{585E9E4C-C92B-4A82-93EC-389CCA9A1A9A}" srcOrd="0" destOrd="0" presId="urn:microsoft.com/office/officeart/2005/8/layout/process4"/>
    <dgm:cxn modelId="{E60573B0-D187-48AC-AADC-5E3FB3E56581}" srcId="{1FAC2C24-5123-4C7B-B44C-C1B821A3946E}" destId="{7882B591-7B8C-4332-A60A-BCC08003A6CB}" srcOrd="4" destOrd="0" parTransId="{27654625-4763-4801-A4AF-A27D6FF9D665}" sibTransId="{6A1036E5-2ACD-4F7C-A7FA-9C038C712CF8}"/>
    <dgm:cxn modelId="{BF8F11E1-C6D6-461B-A773-329409399C40}" type="presOf" srcId="{071919B5-9827-44F8-AF07-30C8D06682CB}" destId="{0A9A07D8-816A-4D8E-A479-5D9121496EA8}" srcOrd="1" destOrd="0" presId="urn:microsoft.com/office/officeart/2005/8/layout/process4"/>
    <dgm:cxn modelId="{A3EFEE17-C6E7-411E-B453-399BC795698A}" type="presOf" srcId="{7882B591-7B8C-4332-A60A-BCC08003A6CB}" destId="{6F4E60C6-124A-4570-A462-5D9E175E6184}" srcOrd="0" destOrd="0" presId="urn:microsoft.com/office/officeart/2005/8/layout/process4"/>
    <dgm:cxn modelId="{9FEA9FFB-2C5E-4BD3-959E-72419FCCF443}" srcId="{70241B65-39D0-4923-AFC9-DED6DF12F98E}" destId="{277C96B0-ACB1-434E-9BA5-D5E217011E65}" srcOrd="0" destOrd="0" parTransId="{5D690C30-FE7E-40E9-8000-F2DC43C46E1B}" sibTransId="{B475F992-A590-454D-B5B5-162CDBC2647A}"/>
    <dgm:cxn modelId="{B4D280B3-0928-4EF4-9C80-333F5A5ED5B4}" type="presOf" srcId="{A107218B-A7D0-41EC-9548-5F4BEA5C1940}" destId="{17096D02-67FE-4431-8095-385EF3DBF530}" srcOrd="0" destOrd="0" presId="urn:microsoft.com/office/officeart/2005/8/layout/process4"/>
    <dgm:cxn modelId="{BD95D1D2-56D9-4529-904C-51755F951C27}" type="presParOf" srcId="{5757FB79-B6FB-48B5-841F-2E1BBF591AF2}" destId="{EC39CE16-6508-47E9-9B8E-D3CBFACA92BC}" srcOrd="0" destOrd="0" presId="urn:microsoft.com/office/officeart/2005/8/layout/process4"/>
    <dgm:cxn modelId="{8772884C-FB21-4199-9431-1CF2835D85FA}" type="presParOf" srcId="{EC39CE16-6508-47E9-9B8E-D3CBFACA92BC}" destId="{B3329B4B-A075-455D-9185-76FA77E16608}" srcOrd="0" destOrd="0" presId="urn:microsoft.com/office/officeart/2005/8/layout/process4"/>
    <dgm:cxn modelId="{888CBB22-716A-4078-B913-05522B2467DE}" type="presParOf" srcId="{EC39CE16-6508-47E9-9B8E-D3CBFACA92BC}" destId="{FA5131BE-487A-40D8-8CA9-6486384F72B6}" srcOrd="1" destOrd="0" presId="urn:microsoft.com/office/officeart/2005/8/layout/process4"/>
    <dgm:cxn modelId="{B55AD3E4-3F9D-4AF9-9DFE-D5619751A3AD}" type="presParOf" srcId="{EC39CE16-6508-47E9-9B8E-D3CBFACA92BC}" destId="{E3B097A5-B4C3-49F6-8D9B-2AD52EC41A96}" srcOrd="2" destOrd="0" presId="urn:microsoft.com/office/officeart/2005/8/layout/process4"/>
    <dgm:cxn modelId="{8D32DFD3-FB13-4694-B6B3-A48CFD89802B}" type="presParOf" srcId="{E3B097A5-B4C3-49F6-8D9B-2AD52EC41A96}" destId="{63073BB0-B98D-41AA-AFE5-C33E3B8576AC}" srcOrd="0" destOrd="0" presId="urn:microsoft.com/office/officeart/2005/8/layout/process4"/>
    <dgm:cxn modelId="{3463648C-BA36-4367-BB72-04B5AF2C8D56}" type="presParOf" srcId="{5757FB79-B6FB-48B5-841F-2E1BBF591AF2}" destId="{7C069DA6-D9F1-4097-B0BB-1103DA0748F5}" srcOrd="1" destOrd="0" presId="urn:microsoft.com/office/officeart/2005/8/layout/process4"/>
    <dgm:cxn modelId="{EECC93CA-4AD5-424D-B493-B7016CFF0A6F}" type="presParOf" srcId="{5757FB79-B6FB-48B5-841F-2E1BBF591AF2}" destId="{0E4D8D6F-E350-4EE5-BA64-0B8D01514A02}" srcOrd="2" destOrd="0" presId="urn:microsoft.com/office/officeart/2005/8/layout/process4"/>
    <dgm:cxn modelId="{97D8A401-A20F-4D7E-B37F-64F125EF3BF2}" type="presParOf" srcId="{0E4D8D6F-E350-4EE5-BA64-0B8D01514A02}" destId="{585E9E4C-C92B-4A82-93EC-389CCA9A1A9A}" srcOrd="0" destOrd="0" presId="urn:microsoft.com/office/officeart/2005/8/layout/process4"/>
    <dgm:cxn modelId="{31830F94-9C1C-47CC-9585-B455EB6F6C37}" type="presParOf" srcId="{0E4D8D6F-E350-4EE5-BA64-0B8D01514A02}" destId="{4B4B4A73-C70B-40D7-95C5-4CF114C3D26C}" srcOrd="1" destOrd="0" presId="urn:microsoft.com/office/officeart/2005/8/layout/process4"/>
    <dgm:cxn modelId="{6F6B33D3-5465-4C7D-A3DB-254967F89AE2}" type="presParOf" srcId="{0E4D8D6F-E350-4EE5-BA64-0B8D01514A02}" destId="{F15BAFC2-E1D4-4BC8-A08E-1A78B0581F27}" srcOrd="2" destOrd="0" presId="urn:microsoft.com/office/officeart/2005/8/layout/process4"/>
    <dgm:cxn modelId="{C516F3C8-C939-411C-96F1-5A7B426AB7EB}" type="presParOf" srcId="{F15BAFC2-E1D4-4BC8-A08E-1A78B0581F27}" destId="{BB1A69F5-6104-49A5-A1D8-A95EB507B64F}" srcOrd="0" destOrd="0" presId="urn:microsoft.com/office/officeart/2005/8/layout/process4"/>
    <dgm:cxn modelId="{73E7982C-4407-45F3-A372-83E43C35AD9B}" type="presParOf" srcId="{5757FB79-B6FB-48B5-841F-2E1BBF591AF2}" destId="{64E433E5-5568-4687-9A39-72B9EC0F595A}" srcOrd="3" destOrd="0" presId="urn:microsoft.com/office/officeart/2005/8/layout/process4"/>
    <dgm:cxn modelId="{C3B8B7E4-C347-4BB6-8DAE-D38F47061CCA}" type="presParOf" srcId="{5757FB79-B6FB-48B5-841F-2E1BBF591AF2}" destId="{C6B09F2F-C405-43CF-96F4-F92941885D2A}" srcOrd="4" destOrd="0" presId="urn:microsoft.com/office/officeart/2005/8/layout/process4"/>
    <dgm:cxn modelId="{FF36F3CF-FC22-4001-9379-332BF8BDE750}" type="presParOf" srcId="{C6B09F2F-C405-43CF-96F4-F92941885D2A}" destId="{6F4E60C6-124A-4570-A462-5D9E175E6184}" srcOrd="0" destOrd="0" presId="urn:microsoft.com/office/officeart/2005/8/layout/process4"/>
    <dgm:cxn modelId="{F6040AE2-FA1A-4BF5-B541-8198F5C4A786}" type="presParOf" srcId="{C6B09F2F-C405-43CF-96F4-F92941885D2A}" destId="{FC3E9EB7-8F43-4658-9000-7DD74B86758A}" srcOrd="1" destOrd="0" presId="urn:microsoft.com/office/officeart/2005/8/layout/process4"/>
    <dgm:cxn modelId="{A2366A86-96DA-466B-BF8F-1DC712BAE6AB}" type="presParOf" srcId="{C6B09F2F-C405-43CF-96F4-F92941885D2A}" destId="{FF19D3E2-FCB4-4904-90AD-6C7E1A683F48}" srcOrd="2" destOrd="0" presId="urn:microsoft.com/office/officeart/2005/8/layout/process4"/>
    <dgm:cxn modelId="{2230AA1F-CE20-4E37-A077-6BBCC9192E84}" type="presParOf" srcId="{FF19D3E2-FCB4-4904-90AD-6C7E1A683F48}" destId="{E9C9595F-E6E5-4E2B-8A32-B5F26949E4AB}" srcOrd="0" destOrd="0" presId="urn:microsoft.com/office/officeart/2005/8/layout/process4"/>
    <dgm:cxn modelId="{F29E5FB0-42C4-4D42-92BD-03CA84041591}" type="presParOf" srcId="{FF19D3E2-FCB4-4904-90AD-6C7E1A683F48}" destId="{8C5100A5-A137-4022-A90A-16B8C9C1557D}" srcOrd="1" destOrd="0" presId="urn:microsoft.com/office/officeart/2005/8/layout/process4"/>
    <dgm:cxn modelId="{AA7DF967-7673-407B-A1BB-97336A10B9D7}" type="presParOf" srcId="{5757FB79-B6FB-48B5-841F-2E1BBF591AF2}" destId="{DB33A4AA-3D92-415B-8F85-750A59799415}" srcOrd="5" destOrd="0" presId="urn:microsoft.com/office/officeart/2005/8/layout/process4"/>
    <dgm:cxn modelId="{993A8ED7-6227-4B93-BD0F-7A23D663FCFE}" type="presParOf" srcId="{5757FB79-B6FB-48B5-841F-2E1BBF591AF2}" destId="{98D93F2B-0D81-45A2-8C22-1B0949268759}" srcOrd="6" destOrd="0" presId="urn:microsoft.com/office/officeart/2005/8/layout/process4"/>
    <dgm:cxn modelId="{507E468A-C62B-449A-9F0B-1AF27B1D7757}" type="presParOf" srcId="{98D93F2B-0D81-45A2-8C22-1B0949268759}" destId="{550151D0-C41B-4C0D-B89E-CC5A46121A6E}" srcOrd="0" destOrd="0" presId="urn:microsoft.com/office/officeart/2005/8/layout/process4"/>
    <dgm:cxn modelId="{32D85931-7CF1-404F-8CE8-5CF3DF21E551}" type="presParOf" srcId="{98D93F2B-0D81-45A2-8C22-1B0949268759}" destId="{B2E607AB-E6DF-4127-9C02-931EF897C478}" srcOrd="1" destOrd="0" presId="urn:microsoft.com/office/officeart/2005/8/layout/process4"/>
    <dgm:cxn modelId="{84F4AF22-621D-40CC-89DF-C902D7D4B9B4}" type="presParOf" srcId="{98D93F2B-0D81-45A2-8C22-1B0949268759}" destId="{A6C72BAA-36C8-4495-8420-A1BCFF877C62}" srcOrd="2" destOrd="0" presId="urn:microsoft.com/office/officeart/2005/8/layout/process4"/>
    <dgm:cxn modelId="{BE377D04-67AD-4494-807B-54EA408AE114}" type="presParOf" srcId="{A6C72BAA-36C8-4495-8420-A1BCFF877C62}" destId="{76EE22E5-A4F3-467A-B082-8FB9F3B8D030}" srcOrd="0" destOrd="0" presId="urn:microsoft.com/office/officeart/2005/8/layout/process4"/>
    <dgm:cxn modelId="{30B48C40-383E-41B1-8356-53F1E4B73798}" type="presParOf" srcId="{5757FB79-B6FB-48B5-841F-2E1BBF591AF2}" destId="{AD817FEE-493C-475C-9FFC-E9B04FCAF929}" srcOrd="7" destOrd="0" presId="urn:microsoft.com/office/officeart/2005/8/layout/process4"/>
    <dgm:cxn modelId="{56E9B62A-19DF-4386-BCEF-3CBEB0D3DCE3}" type="presParOf" srcId="{5757FB79-B6FB-48B5-841F-2E1BBF591AF2}" destId="{0F01E312-C840-4B0A-AAA0-8D15D9BAE3DD}" srcOrd="8" destOrd="0" presId="urn:microsoft.com/office/officeart/2005/8/layout/process4"/>
    <dgm:cxn modelId="{7D632C08-C568-40EE-8021-80908C86598C}" type="presParOf" srcId="{0F01E312-C840-4B0A-AAA0-8D15D9BAE3DD}" destId="{E8DCD200-97A2-4F38-8802-178A25803493}" srcOrd="0" destOrd="0" presId="urn:microsoft.com/office/officeart/2005/8/layout/process4"/>
    <dgm:cxn modelId="{9C62E013-7A14-4CB7-A2FA-95B1516FE442}" type="presParOf" srcId="{0F01E312-C840-4B0A-AAA0-8D15D9BAE3DD}" destId="{0A9A07D8-816A-4D8E-A479-5D9121496EA8}" srcOrd="1" destOrd="0" presId="urn:microsoft.com/office/officeart/2005/8/layout/process4"/>
    <dgm:cxn modelId="{278E5C4A-3A3B-4B1C-90A8-260C5D0DCAEA}" type="presParOf" srcId="{0F01E312-C840-4B0A-AAA0-8D15D9BAE3DD}" destId="{AAF29B7C-3ED2-4489-B889-2B2281FE97D9}" srcOrd="2" destOrd="0" presId="urn:microsoft.com/office/officeart/2005/8/layout/process4"/>
    <dgm:cxn modelId="{6D0169BB-E6E3-40B8-BAAD-D30FE7EF449F}" type="presParOf" srcId="{AAF29B7C-3ED2-4489-B889-2B2281FE97D9}" destId="{0D5B0D53-105D-48EA-A08B-2B986015E717}" srcOrd="0" destOrd="0" presId="urn:microsoft.com/office/officeart/2005/8/layout/process4"/>
    <dgm:cxn modelId="{91D41280-7ED2-4EAF-BD49-58E38F02EEB9}" type="presParOf" srcId="{5757FB79-B6FB-48B5-841F-2E1BBF591AF2}" destId="{60EC6FBE-006D-4A91-9747-6B3FCFC5B301}" srcOrd="9" destOrd="0" presId="urn:microsoft.com/office/officeart/2005/8/layout/process4"/>
    <dgm:cxn modelId="{9B0625C7-D29A-43F2-921B-A001CC331059}" type="presParOf" srcId="{5757FB79-B6FB-48B5-841F-2E1BBF591AF2}" destId="{EB2C0953-875D-4248-B506-39010A3C295B}" srcOrd="10" destOrd="0" presId="urn:microsoft.com/office/officeart/2005/8/layout/process4"/>
    <dgm:cxn modelId="{6C3CF3ED-8F6C-451D-988E-CA669D59DF79}" type="presParOf" srcId="{EB2C0953-875D-4248-B506-39010A3C295B}" destId="{6F0FDDC2-9C2C-4D7B-A200-E166AE01EBA8}" srcOrd="0" destOrd="0" presId="urn:microsoft.com/office/officeart/2005/8/layout/process4"/>
    <dgm:cxn modelId="{92BE9B1A-BD4A-43C0-BD19-10119CCF0533}" type="presParOf" srcId="{EB2C0953-875D-4248-B506-39010A3C295B}" destId="{5C3312C4-557D-4135-B906-038994650C19}" srcOrd="1" destOrd="0" presId="urn:microsoft.com/office/officeart/2005/8/layout/process4"/>
    <dgm:cxn modelId="{9DBDA051-16F5-4D45-8055-3F2ACD259A93}" type="presParOf" srcId="{EB2C0953-875D-4248-B506-39010A3C295B}" destId="{02B4A994-2E23-44E9-BB4A-15B3B5A3FC33}" srcOrd="2" destOrd="0" presId="urn:microsoft.com/office/officeart/2005/8/layout/process4"/>
    <dgm:cxn modelId="{061BE7A1-E814-45FD-800E-92354530EE41}" type="presParOf" srcId="{02B4A994-2E23-44E9-BB4A-15B3B5A3FC33}" destId="{9AC28DBF-086A-4A02-8CF6-D95E32563186}" srcOrd="0" destOrd="0" presId="urn:microsoft.com/office/officeart/2005/8/layout/process4"/>
    <dgm:cxn modelId="{183E37A4-93F8-4566-B23D-9EAEBF7E41F3}" type="presParOf" srcId="{5757FB79-B6FB-48B5-841F-2E1BBF591AF2}" destId="{A81221EE-6527-4522-A486-64BF2DCB7BDA}" srcOrd="11" destOrd="0" presId="urn:microsoft.com/office/officeart/2005/8/layout/process4"/>
    <dgm:cxn modelId="{9E6D9FBE-21B2-4FA8-B3E6-AB30E09B832E}" type="presParOf" srcId="{5757FB79-B6FB-48B5-841F-2E1BBF591AF2}" destId="{D59A25BA-5637-413E-B34F-4F4CC6D28A64}" srcOrd="12" destOrd="0" presId="urn:microsoft.com/office/officeart/2005/8/layout/process4"/>
    <dgm:cxn modelId="{9FD5236D-2F4C-4951-BE67-C680FE602A9A}" type="presParOf" srcId="{D59A25BA-5637-413E-B34F-4F4CC6D28A64}" destId="{8F8836AC-9362-4B26-A0CC-882200E9A7B3}" srcOrd="0" destOrd="0" presId="urn:microsoft.com/office/officeart/2005/8/layout/process4"/>
    <dgm:cxn modelId="{A4CA9343-14B1-403C-AB69-E671DBE5A1F3}" type="presParOf" srcId="{D59A25BA-5637-413E-B34F-4F4CC6D28A64}" destId="{B874FFF6-AE74-4B4A-8028-904426767075}" srcOrd="1" destOrd="0" presId="urn:microsoft.com/office/officeart/2005/8/layout/process4"/>
    <dgm:cxn modelId="{96D6A844-4B36-428C-8A9C-8655F57DF49D}" type="presParOf" srcId="{D59A25BA-5637-413E-B34F-4F4CC6D28A64}" destId="{EE9DA26B-C78B-4440-A054-880E3462961B}" srcOrd="2" destOrd="0" presId="urn:microsoft.com/office/officeart/2005/8/layout/process4"/>
    <dgm:cxn modelId="{4CBC5D18-B115-4BAC-999F-946B765A6159}" type="presParOf" srcId="{EE9DA26B-C78B-4440-A054-880E3462961B}" destId="{17096D02-67FE-4431-8095-385EF3DBF53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131BE-487A-40D8-8CA9-6486384F72B6}">
      <dsp:nvSpPr>
        <dsp:cNvPr id="0" name=""/>
        <dsp:cNvSpPr/>
      </dsp:nvSpPr>
      <dsp:spPr>
        <a:xfrm>
          <a:off x="0" y="6067787"/>
          <a:ext cx="6190087" cy="663994"/>
        </a:xfrm>
        <a:prstGeom prst="rect">
          <a:avLst/>
        </a:prstGeom>
        <a:solidFill>
          <a:schemeClr val="accent2">
            <a:hueOff val="0"/>
            <a:satOff val="0"/>
            <a:lumOff val="0"/>
            <a:alphaOff val="0"/>
          </a:schemeClr>
        </a:solidFill>
        <a:ln>
          <a:noFill/>
        </a:ln>
        <a:effectLst>
          <a:outerShdw blurRad="190500" dist="228600" dir="2700000" sy="90000" rotWithShape="0">
            <a:srgbClr val="000000">
              <a:alpha val="255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t>Application layer</a:t>
          </a:r>
          <a:endParaRPr lang="en-US" sz="1600" kern="1200" dirty="0"/>
        </a:p>
      </dsp:txBody>
      <dsp:txXfrm>
        <a:off x="0" y="6067787"/>
        <a:ext cx="6190087" cy="358557"/>
      </dsp:txXfrm>
    </dsp:sp>
    <dsp:sp modelId="{63073BB0-B98D-41AA-AFE5-C33E3B8576AC}">
      <dsp:nvSpPr>
        <dsp:cNvPr id="0" name=""/>
        <dsp:cNvSpPr/>
      </dsp:nvSpPr>
      <dsp:spPr>
        <a:xfrm>
          <a:off x="0" y="6413064"/>
          <a:ext cx="6190087" cy="305437"/>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t>Can your web browser open up another website? </a:t>
          </a:r>
          <a:endParaRPr lang="en-US" sz="1200" kern="1200" dirty="0"/>
        </a:p>
      </dsp:txBody>
      <dsp:txXfrm>
        <a:off x="0" y="6413064"/>
        <a:ext cx="6190087" cy="305437"/>
      </dsp:txXfrm>
    </dsp:sp>
    <dsp:sp modelId="{4B4B4A73-C70B-40D7-95C5-4CF114C3D26C}">
      <dsp:nvSpPr>
        <dsp:cNvPr id="0" name=""/>
        <dsp:cNvSpPr/>
      </dsp:nvSpPr>
      <dsp:spPr>
        <a:xfrm rot="10800000">
          <a:off x="0" y="5056523"/>
          <a:ext cx="6190087" cy="1021223"/>
        </a:xfrm>
        <a:prstGeom prst="upArrowCallout">
          <a:avLst/>
        </a:prstGeom>
        <a:solidFill>
          <a:schemeClr val="accent3">
            <a:hueOff val="0"/>
            <a:satOff val="0"/>
            <a:lumOff val="0"/>
            <a:alphaOff val="0"/>
          </a:schemeClr>
        </a:solidFill>
        <a:ln>
          <a:noFill/>
        </a:ln>
        <a:effectLst>
          <a:outerShdw blurRad="190500" dist="228600" dir="2700000" sy="90000" rotWithShape="0">
            <a:srgbClr val="000000">
              <a:alpha val="255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t>Presentation layer</a:t>
          </a:r>
          <a:endParaRPr lang="en-US" sz="1600" kern="1200" dirty="0"/>
        </a:p>
      </dsp:txBody>
      <dsp:txXfrm rot="-10800000">
        <a:off x="0" y="5056523"/>
        <a:ext cx="6190087" cy="358449"/>
      </dsp:txXfrm>
    </dsp:sp>
    <dsp:sp modelId="{BB1A69F5-6104-49A5-A1D8-A95EB507B64F}">
      <dsp:nvSpPr>
        <dsp:cNvPr id="0" name=""/>
        <dsp:cNvSpPr/>
      </dsp:nvSpPr>
      <dsp:spPr>
        <a:xfrm>
          <a:off x="0" y="5414973"/>
          <a:ext cx="6190087" cy="305345"/>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t>What format is the graphic in? Do you have a viewer for that format? </a:t>
          </a:r>
          <a:endParaRPr lang="en-US" sz="1200" kern="1200" dirty="0"/>
        </a:p>
      </dsp:txBody>
      <dsp:txXfrm>
        <a:off x="0" y="5414973"/>
        <a:ext cx="6190087" cy="305345"/>
      </dsp:txXfrm>
    </dsp:sp>
    <dsp:sp modelId="{FC3E9EB7-8F43-4658-9000-7DD74B86758A}">
      <dsp:nvSpPr>
        <dsp:cNvPr id="0" name=""/>
        <dsp:cNvSpPr/>
      </dsp:nvSpPr>
      <dsp:spPr>
        <a:xfrm rot="10800000">
          <a:off x="0" y="4045259"/>
          <a:ext cx="6190087" cy="1021223"/>
        </a:xfrm>
        <a:prstGeom prst="upArrowCallout">
          <a:avLst/>
        </a:prstGeom>
        <a:solidFill>
          <a:schemeClr val="accent4">
            <a:hueOff val="0"/>
            <a:satOff val="0"/>
            <a:lumOff val="0"/>
            <a:alphaOff val="0"/>
          </a:schemeClr>
        </a:solidFill>
        <a:ln>
          <a:noFill/>
        </a:ln>
        <a:effectLst>
          <a:outerShdw blurRad="190500" dist="228600" dir="2700000" sy="90000" rotWithShape="0">
            <a:srgbClr val="000000">
              <a:alpha val="255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t>Session layer</a:t>
          </a:r>
          <a:endParaRPr lang="en-US" sz="1800" kern="1200" dirty="0"/>
        </a:p>
      </dsp:txBody>
      <dsp:txXfrm rot="-10800000">
        <a:off x="0" y="4045259"/>
        <a:ext cx="6190087" cy="358449"/>
      </dsp:txXfrm>
    </dsp:sp>
    <dsp:sp modelId="{E9C9595F-E6E5-4E2B-8A32-B5F26949E4AB}">
      <dsp:nvSpPr>
        <dsp:cNvPr id="0" name=""/>
        <dsp:cNvSpPr/>
      </dsp:nvSpPr>
      <dsp:spPr>
        <a:xfrm>
          <a:off x="0" y="4403709"/>
          <a:ext cx="3095043" cy="305345"/>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t>Do you have DNS server information?</a:t>
          </a:r>
          <a:endParaRPr lang="en-US" sz="1200" kern="1200" dirty="0"/>
        </a:p>
      </dsp:txBody>
      <dsp:txXfrm>
        <a:off x="0" y="4403709"/>
        <a:ext cx="3095043" cy="305345"/>
      </dsp:txXfrm>
    </dsp:sp>
    <dsp:sp modelId="{8C5100A5-A137-4022-A90A-16B8C9C1557D}">
      <dsp:nvSpPr>
        <dsp:cNvPr id="0" name=""/>
        <dsp:cNvSpPr/>
      </dsp:nvSpPr>
      <dsp:spPr>
        <a:xfrm>
          <a:off x="3095043" y="4403709"/>
          <a:ext cx="3095043" cy="305345"/>
        </a:xfrm>
        <a:prstGeom prst="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t>Can you ping 4.2.2.2 but not google.com?</a:t>
          </a:r>
          <a:endParaRPr lang="en-US" sz="1200" kern="1200" dirty="0"/>
        </a:p>
      </dsp:txBody>
      <dsp:txXfrm>
        <a:off x="3095043" y="4403709"/>
        <a:ext cx="3095043" cy="305345"/>
      </dsp:txXfrm>
    </dsp:sp>
    <dsp:sp modelId="{B2E607AB-E6DF-4127-9C02-931EF897C478}">
      <dsp:nvSpPr>
        <dsp:cNvPr id="0" name=""/>
        <dsp:cNvSpPr/>
      </dsp:nvSpPr>
      <dsp:spPr>
        <a:xfrm rot="10800000">
          <a:off x="0" y="3033995"/>
          <a:ext cx="6190087" cy="1021223"/>
        </a:xfrm>
        <a:prstGeom prst="upArrowCallout">
          <a:avLst/>
        </a:prstGeom>
        <a:solidFill>
          <a:schemeClr val="accent5">
            <a:hueOff val="0"/>
            <a:satOff val="0"/>
            <a:lumOff val="0"/>
            <a:alphaOff val="0"/>
          </a:schemeClr>
        </a:solidFill>
        <a:ln>
          <a:noFill/>
        </a:ln>
        <a:effectLst>
          <a:outerShdw blurRad="190500" dist="228600" dir="2700000" sy="90000" rotWithShape="0">
            <a:srgbClr val="000000">
              <a:alpha val="255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sp3d extrusionH="28000" prstMaterial="matte"/>
        </a:bodyPr>
        <a:lstStyle/>
        <a:p>
          <a:pPr lvl="0" algn="ctr" defTabSz="711200">
            <a:lnSpc>
              <a:spcPct val="90000"/>
            </a:lnSpc>
            <a:spcBef>
              <a:spcPct val="0"/>
            </a:spcBef>
            <a:spcAft>
              <a:spcPct val="35000"/>
            </a:spcAft>
          </a:pPr>
          <a:r>
            <a:rPr lang="en-US" sz="1600" kern="1200" dirty="0" smtClean="0"/>
            <a:t>Transport layer</a:t>
          </a:r>
          <a:endParaRPr lang="en-US" sz="1600" kern="1200" dirty="0"/>
        </a:p>
      </dsp:txBody>
      <dsp:txXfrm rot="-10800000">
        <a:off x="0" y="3033995"/>
        <a:ext cx="6190087" cy="358449"/>
      </dsp:txXfrm>
    </dsp:sp>
    <dsp:sp modelId="{76EE22E5-A4F3-467A-B082-8FB9F3B8D030}">
      <dsp:nvSpPr>
        <dsp:cNvPr id="0" name=""/>
        <dsp:cNvSpPr/>
      </dsp:nvSpPr>
      <dsp:spPr>
        <a:xfrm>
          <a:off x="0" y="3392445"/>
          <a:ext cx="6190087" cy="305345"/>
        </a:xfrm>
        <a:prstGeom prst="rect">
          <a:avLst/>
        </a:prstGeom>
        <a:solidFill>
          <a:schemeClr val="accent6">
            <a:tint val="40000"/>
            <a:alpha val="90000"/>
            <a:hueOff val="0"/>
            <a:satOff val="0"/>
            <a:lumOff val="0"/>
            <a:alphaOff val="0"/>
          </a:schemeClr>
        </a:solidFill>
        <a:ln w="9525" cap="flat" cmpd="sng" algn="ctr">
          <a:solidFill>
            <a:schemeClr val="accent6">
              <a:tint val="40000"/>
              <a:alpha val="90000"/>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t>Can you ping default gateway? </a:t>
          </a:r>
          <a:endParaRPr lang="en-US" sz="1400" kern="1200" dirty="0"/>
        </a:p>
      </dsp:txBody>
      <dsp:txXfrm>
        <a:off x="0" y="3392445"/>
        <a:ext cx="6190087" cy="305345"/>
      </dsp:txXfrm>
    </dsp:sp>
    <dsp:sp modelId="{0A9A07D8-816A-4D8E-A479-5D9121496EA8}">
      <dsp:nvSpPr>
        <dsp:cNvPr id="0" name=""/>
        <dsp:cNvSpPr/>
      </dsp:nvSpPr>
      <dsp:spPr>
        <a:xfrm rot="10800000">
          <a:off x="0" y="2022731"/>
          <a:ext cx="6190087" cy="1021223"/>
        </a:xfrm>
        <a:prstGeom prst="upArrowCallout">
          <a:avLst/>
        </a:prstGeom>
        <a:solidFill>
          <a:schemeClr val="accent6">
            <a:hueOff val="0"/>
            <a:satOff val="0"/>
            <a:lumOff val="0"/>
            <a:alphaOff val="0"/>
          </a:schemeClr>
        </a:solidFill>
        <a:ln>
          <a:noFill/>
        </a:ln>
        <a:effectLst>
          <a:outerShdw blurRad="190500" dist="228600" dir="2700000" sy="90000" rotWithShape="0">
            <a:srgbClr val="000000">
              <a:alpha val="255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t>Network Layer</a:t>
          </a:r>
          <a:endParaRPr lang="en-US" sz="1800" kern="1200" dirty="0"/>
        </a:p>
      </dsp:txBody>
      <dsp:txXfrm rot="-10800000">
        <a:off x="0" y="2022731"/>
        <a:ext cx="6190087" cy="358449"/>
      </dsp:txXfrm>
    </dsp:sp>
    <dsp:sp modelId="{0D5B0D53-105D-48EA-A08B-2B986015E717}">
      <dsp:nvSpPr>
        <dsp:cNvPr id="0" name=""/>
        <dsp:cNvSpPr/>
      </dsp:nvSpPr>
      <dsp:spPr>
        <a:xfrm>
          <a:off x="0" y="2381181"/>
          <a:ext cx="6190087" cy="305345"/>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Are you getting an IP?</a:t>
          </a:r>
          <a:endParaRPr lang="en-US" sz="1600" kern="1200" dirty="0"/>
        </a:p>
      </dsp:txBody>
      <dsp:txXfrm>
        <a:off x="0" y="2381181"/>
        <a:ext cx="6190087" cy="305345"/>
      </dsp:txXfrm>
    </dsp:sp>
    <dsp:sp modelId="{5C3312C4-557D-4135-B906-038994650C19}">
      <dsp:nvSpPr>
        <dsp:cNvPr id="0" name=""/>
        <dsp:cNvSpPr/>
      </dsp:nvSpPr>
      <dsp:spPr>
        <a:xfrm rot="10800000">
          <a:off x="0" y="1011467"/>
          <a:ext cx="6190087" cy="1021223"/>
        </a:xfrm>
        <a:prstGeom prst="upArrowCallout">
          <a:avLst/>
        </a:prstGeom>
        <a:solidFill>
          <a:schemeClr val="accent2">
            <a:hueOff val="0"/>
            <a:satOff val="0"/>
            <a:lumOff val="0"/>
            <a:alphaOff val="0"/>
          </a:schemeClr>
        </a:solidFill>
        <a:ln>
          <a:noFill/>
        </a:ln>
        <a:effectLst>
          <a:outerShdw blurRad="190500" dist="228600" dir="2700000" sy="90000" rotWithShape="0">
            <a:srgbClr val="000000">
              <a:alpha val="255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sp3d extrusionH="28000" prstMaterial="matte"/>
        </a:bodyPr>
        <a:lstStyle/>
        <a:p>
          <a:pPr lvl="0" algn="ctr" defTabSz="800100">
            <a:lnSpc>
              <a:spcPct val="90000"/>
            </a:lnSpc>
            <a:spcBef>
              <a:spcPct val="0"/>
            </a:spcBef>
            <a:spcAft>
              <a:spcPct val="35000"/>
            </a:spcAft>
          </a:pPr>
          <a:r>
            <a:rPr lang="en-US" sz="1800" kern="1200" dirty="0" smtClean="0"/>
            <a:t>Data Link Layer</a:t>
          </a:r>
          <a:endParaRPr lang="en-US" sz="1800" kern="1200" dirty="0"/>
        </a:p>
      </dsp:txBody>
      <dsp:txXfrm rot="-10800000">
        <a:off x="0" y="1011467"/>
        <a:ext cx="6190087" cy="358449"/>
      </dsp:txXfrm>
    </dsp:sp>
    <dsp:sp modelId="{9AC28DBF-086A-4A02-8CF6-D95E32563186}">
      <dsp:nvSpPr>
        <dsp:cNvPr id="0" name=""/>
        <dsp:cNvSpPr/>
      </dsp:nvSpPr>
      <dsp:spPr>
        <a:xfrm>
          <a:off x="0" y="1369917"/>
          <a:ext cx="6190087" cy="305345"/>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Do you have a link light?</a:t>
          </a:r>
          <a:endParaRPr lang="en-US" sz="1600" kern="1200" dirty="0"/>
        </a:p>
      </dsp:txBody>
      <dsp:txXfrm>
        <a:off x="0" y="1369917"/>
        <a:ext cx="6190087" cy="305345"/>
      </dsp:txXfrm>
    </dsp:sp>
    <dsp:sp modelId="{B874FFF6-AE74-4B4A-8028-904426767075}">
      <dsp:nvSpPr>
        <dsp:cNvPr id="0" name=""/>
        <dsp:cNvSpPr/>
      </dsp:nvSpPr>
      <dsp:spPr>
        <a:xfrm rot="10800000">
          <a:off x="0" y="203"/>
          <a:ext cx="6190087" cy="1021223"/>
        </a:xfrm>
        <a:prstGeom prst="upArrowCallout">
          <a:avLst/>
        </a:prstGeom>
        <a:solidFill>
          <a:schemeClr val="accent3">
            <a:hueOff val="0"/>
            <a:satOff val="0"/>
            <a:lumOff val="0"/>
            <a:alphaOff val="0"/>
          </a:schemeClr>
        </a:solidFill>
        <a:ln>
          <a:noFill/>
        </a:ln>
        <a:effectLst>
          <a:outerShdw blurRad="190500" dist="228600" dir="2700000" sy="90000" rotWithShape="0">
            <a:srgbClr val="000000">
              <a:alpha val="255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sp3d extrusionH="28000" prstMaterial="matte"/>
        </a:bodyPr>
        <a:lstStyle/>
        <a:p>
          <a:pPr lvl="0" algn="ctr" defTabSz="800100">
            <a:lnSpc>
              <a:spcPct val="90000"/>
            </a:lnSpc>
            <a:spcBef>
              <a:spcPct val="0"/>
            </a:spcBef>
            <a:spcAft>
              <a:spcPct val="35000"/>
            </a:spcAft>
          </a:pPr>
          <a:r>
            <a:rPr lang="en-US" sz="1800" b="1" kern="1200" dirty="0" smtClean="0"/>
            <a:t>Physical Layer </a:t>
          </a:r>
          <a:endParaRPr lang="en-US" sz="1800" b="1" kern="1200" dirty="0"/>
        </a:p>
      </dsp:txBody>
      <dsp:txXfrm rot="-10800000">
        <a:off x="0" y="203"/>
        <a:ext cx="6190087" cy="358449"/>
      </dsp:txXfrm>
    </dsp:sp>
    <dsp:sp modelId="{17096D02-67FE-4431-8095-385EF3DBF530}">
      <dsp:nvSpPr>
        <dsp:cNvPr id="0" name=""/>
        <dsp:cNvSpPr/>
      </dsp:nvSpPr>
      <dsp:spPr>
        <a:xfrm>
          <a:off x="0" y="358653"/>
          <a:ext cx="6190087" cy="305345"/>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sp3d prstMaterial="matte"/>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t>If network cable is plugged in? </a:t>
          </a:r>
          <a:endParaRPr lang="en-US" sz="1600" kern="1200" dirty="0"/>
        </a:p>
      </dsp:txBody>
      <dsp:txXfrm>
        <a:off x="0" y="358653"/>
        <a:ext cx="6190087" cy="305345"/>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3" name="Pladsholder til dato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967B8AB3-81C1-4F0E-A52C-3A001249FE25}" type="datetime1">
              <a:rPr lang="da-DK"/>
              <a:pPr>
                <a:defRPr/>
              </a:pPr>
              <a:t>09-04-2013</a:t>
            </a:fld>
            <a:endParaRPr lang="da-DK"/>
          </a:p>
        </p:txBody>
      </p:sp>
      <p:sp>
        <p:nvSpPr>
          <p:cNvPr id="4" name="Pladsholder til diasbille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smtClean="0"/>
          </a:p>
        </p:txBody>
      </p:sp>
      <p:sp>
        <p:nvSpPr>
          <p:cNvPr id="5" name="Pladsholder til not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da-DK" noProof="0" smtClean="0"/>
              <a:t>Klik for at redigere typografi i masteren</a:t>
            </a:r>
          </a:p>
          <a:p>
            <a:pPr lvl="1"/>
            <a:r>
              <a:rPr lang="da-DK" noProof="0" smtClean="0"/>
              <a:t>Andet niveau</a:t>
            </a:r>
          </a:p>
          <a:p>
            <a:pPr lvl="2"/>
            <a:r>
              <a:rPr lang="da-DK" noProof="0" smtClean="0"/>
              <a:t>Tredje niveau</a:t>
            </a:r>
          </a:p>
          <a:p>
            <a:pPr lvl="3"/>
            <a:r>
              <a:rPr lang="da-DK" noProof="0" smtClean="0"/>
              <a:t>Fjerde niveau</a:t>
            </a:r>
          </a:p>
          <a:p>
            <a:pPr lvl="4"/>
            <a:r>
              <a:rPr lang="da-DK" noProof="0" smtClean="0"/>
              <a:t>Femte niveau</a:t>
            </a:r>
          </a:p>
        </p:txBody>
      </p:sp>
      <p:sp>
        <p:nvSpPr>
          <p:cNvPr id="6" name="Pladsholder til sidefod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7" name="Pladsholder til diasnumm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CE93A024-E0A4-463F-BB24-D6DD53643AD2}" type="slidenum">
              <a:rPr lang="da-DK"/>
              <a:pPr>
                <a:defRPr/>
              </a:pPr>
              <a:t>‹#›</a:t>
            </a:fld>
            <a:endParaRPr lang="da-DK"/>
          </a:p>
        </p:txBody>
      </p:sp>
    </p:spTree>
    <p:extLst>
      <p:ext uri="{BB962C8B-B14F-4D97-AF65-F5344CB8AC3E}">
        <p14:creationId xmlns:p14="http://schemas.microsoft.com/office/powerpoint/2010/main" val="3230308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mn-lt"/>
        <a:ea typeface="ＭＳ Ｐゴシック" pitchFamily="-111"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pitchFamily="-111"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pitchFamily="-111"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pitchFamily="-11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93A024-E0A4-463F-BB24-D6DD53643AD2}" type="slidenum">
              <a:rPr lang="da-DK" smtClean="0"/>
              <a:pPr>
                <a:defRPr/>
              </a:pPr>
              <a:t>1</a:t>
            </a:fld>
            <a:endParaRPr lang="da-DK"/>
          </a:p>
        </p:txBody>
      </p:sp>
    </p:spTree>
    <p:extLst>
      <p:ext uri="{BB962C8B-B14F-4D97-AF65-F5344CB8AC3E}">
        <p14:creationId xmlns:p14="http://schemas.microsoft.com/office/powerpoint/2010/main" val="546367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93A024-E0A4-463F-BB24-D6DD53643AD2}" type="slidenum">
              <a:rPr lang="da-DK" smtClean="0"/>
              <a:pPr>
                <a:defRPr/>
              </a:pPr>
              <a:t>13</a:t>
            </a:fld>
            <a:endParaRPr lang="da-DK"/>
          </a:p>
        </p:txBody>
      </p:sp>
    </p:spTree>
    <p:extLst>
      <p:ext uri="{BB962C8B-B14F-4D97-AF65-F5344CB8AC3E}">
        <p14:creationId xmlns:p14="http://schemas.microsoft.com/office/powerpoint/2010/main" val="156861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E93A024-E0A4-463F-BB24-D6DD53643AD2}" type="slidenum">
              <a:rPr lang="da-DK" smtClean="0"/>
              <a:pPr>
                <a:defRPr/>
              </a:pPr>
              <a:t>22</a:t>
            </a:fld>
            <a:endParaRPr lang="da-DK"/>
          </a:p>
        </p:txBody>
      </p:sp>
    </p:spTree>
    <p:extLst>
      <p:ext uri="{BB962C8B-B14F-4D97-AF65-F5344CB8AC3E}">
        <p14:creationId xmlns:p14="http://schemas.microsoft.com/office/powerpoint/2010/main" val="436364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E93A024-E0A4-463F-BB24-D6DD53643AD2}" type="slidenum">
              <a:rPr lang="da-DK" smtClean="0"/>
              <a:pPr>
                <a:defRPr/>
              </a:pPr>
              <a:t>36</a:t>
            </a:fld>
            <a:endParaRPr lang="da-DK"/>
          </a:p>
        </p:txBody>
      </p:sp>
    </p:spTree>
    <p:extLst>
      <p:ext uri="{BB962C8B-B14F-4D97-AF65-F5344CB8AC3E}">
        <p14:creationId xmlns:p14="http://schemas.microsoft.com/office/powerpoint/2010/main" val="2391764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da-DK"/>
          </a:p>
        </p:txBody>
      </p:sp>
      <p:sp>
        <p:nvSpPr>
          <p:cNvPr id="3" name="Undertitel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a-DK"/>
          </a:p>
        </p:txBody>
      </p:sp>
      <p:sp>
        <p:nvSpPr>
          <p:cNvPr id="4" name="Pladsholder til dato 3"/>
          <p:cNvSpPr>
            <a:spLocks noGrp="1"/>
          </p:cNvSpPr>
          <p:nvPr>
            <p:ph type="dt" sz="half" idx="10"/>
          </p:nvPr>
        </p:nvSpPr>
        <p:spPr/>
        <p:txBody>
          <a:bodyPr/>
          <a:lstStyle>
            <a:lvl1pPr>
              <a:defRPr/>
            </a:lvl1pPr>
          </a:lstStyle>
          <a:p>
            <a:pPr>
              <a:defRPr/>
            </a:pPr>
            <a:fld id="{BC8665B1-84AE-4B0D-A83D-B0E87FC315C3}" type="datetime1">
              <a:rPr lang="da-DK"/>
              <a:pPr>
                <a:defRPr/>
              </a:pPr>
              <a:t>09-04-2013</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en-US" dirty="0"/>
          </a:p>
        </p:txBody>
      </p:sp>
      <p:sp>
        <p:nvSpPr>
          <p:cNvPr id="6" name="Pladsholder til diasnummer 5"/>
          <p:cNvSpPr>
            <a:spLocks noGrp="1"/>
          </p:cNvSpPr>
          <p:nvPr>
            <p:ph type="sldNum" sz="quarter" idx="12"/>
          </p:nvPr>
        </p:nvSpPr>
        <p:spPr/>
        <p:txBody>
          <a:bodyPr/>
          <a:lstStyle>
            <a:lvl1pPr>
              <a:defRPr/>
            </a:lvl1pPr>
          </a:lstStyle>
          <a:p>
            <a:pPr>
              <a:defRPr/>
            </a:pPr>
            <a:fld id="{4AD02A92-C157-4D05-8B4A-A7E487227D86}" type="slidenum">
              <a:rPr lang="da-DK"/>
              <a:pPr>
                <a:defRPr/>
              </a:pPr>
              <a:t>‹#›</a:t>
            </a:fld>
            <a:endParaRPr lang="da-D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da-DK"/>
          </a:p>
        </p:txBody>
      </p:sp>
      <p:sp>
        <p:nvSpPr>
          <p:cNvPr id="3" name="Pladsholder til lodret titel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Pladsholder til dato 3"/>
          <p:cNvSpPr>
            <a:spLocks noGrp="1"/>
          </p:cNvSpPr>
          <p:nvPr>
            <p:ph type="dt" sz="half" idx="10"/>
          </p:nvPr>
        </p:nvSpPr>
        <p:spPr/>
        <p:txBody>
          <a:bodyPr/>
          <a:lstStyle>
            <a:lvl1pPr>
              <a:defRPr/>
            </a:lvl1pPr>
          </a:lstStyle>
          <a:p>
            <a:pPr>
              <a:defRPr/>
            </a:pPr>
            <a:fld id="{6D47B129-8AFE-4FF4-A4BA-4D89B927EB98}" type="datetime1">
              <a:rPr lang="da-DK"/>
              <a:pPr>
                <a:defRPr/>
              </a:pPr>
              <a:t>09-04-2013</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en-US" dirty="0"/>
          </a:p>
        </p:txBody>
      </p:sp>
      <p:sp>
        <p:nvSpPr>
          <p:cNvPr id="6" name="Pladsholder til diasnummer 5"/>
          <p:cNvSpPr>
            <a:spLocks noGrp="1"/>
          </p:cNvSpPr>
          <p:nvPr>
            <p:ph type="sldNum" sz="quarter" idx="12"/>
          </p:nvPr>
        </p:nvSpPr>
        <p:spPr/>
        <p:txBody>
          <a:bodyPr/>
          <a:lstStyle>
            <a:lvl1pPr>
              <a:defRPr/>
            </a:lvl1pPr>
          </a:lstStyle>
          <a:p>
            <a:pPr>
              <a:defRPr/>
            </a:pPr>
            <a:fld id="{0680DD55-B773-4677-B4CA-D9EDAD88DD3F}" type="slidenum">
              <a:rPr lang="da-DK"/>
              <a:pPr>
                <a:defRPr/>
              </a:pPr>
              <a:t>‹#›</a:t>
            </a:fld>
            <a:endParaRPr lang="da-D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da-DK"/>
          </a:p>
        </p:txBody>
      </p:sp>
      <p:sp>
        <p:nvSpPr>
          <p:cNvPr id="3" name="Pladsholder til lodret titel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Pladsholder til dato 3"/>
          <p:cNvSpPr>
            <a:spLocks noGrp="1"/>
          </p:cNvSpPr>
          <p:nvPr>
            <p:ph type="dt" sz="half" idx="10"/>
          </p:nvPr>
        </p:nvSpPr>
        <p:spPr/>
        <p:txBody>
          <a:bodyPr/>
          <a:lstStyle>
            <a:lvl1pPr>
              <a:defRPr/>
            </a:lvl1pPr>
          </a:lstStyle>
          <a:p>
            <a:pPr>
              <a:defRPr/>
            </a:pPr>
            <a:fld id="{F5B642F7-8A19-4065-B804-1A8E6B2B6D3C}" type="datetime1">
              <a:rPr lang="da-DK"/>
              <a:pPr>
                <a:defRPr/>
              </a:pPr>
              <a:t>09-04-2013</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en-US" dirty="0"/>
          </a:p>
        </p:txBody>
      </p:sp>
      <p:sp>
        <p:nvSpPr>
          <p:cNvPr id="6" name="Pladsholder til diasnummer 5"/>
          <p:cNvSpPr>
            <a:spLocks noGrp="1"/>
          </p:cNvSpPr>
          <p:nvPr>
            <p:ph type="sldNum" sz="quarter" idx="12"/>
          </p:nvPr>
        </p:nvSpPr>
        <p:spPr/>
        <p:txBody>
          <a:bodyPr/>
          <a:lstStyle>
            <a:lvl1pPr>
              <a:defRPr/>
            </a:lvl1pPr>
          </a:lstStyle>
          <a:p>
            <a:pPr>
              <a:defRPr/>
            </a:pPr>
            <a:fld id="{FCFB56C5-27B0-412C-920C-8260A072C45A}" type="slidenum">
              <a:rPr lang="da-DK"/>
              <a:pPr>
                <a:defRPr/>
              </a:pPr>
              <a:t>‹#›</a:t>
            </a:fld>
            <a:endParaRPr lang="da-DK"/>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a-DK" smtClean="0"/>
              <a:t>Klik for at redigere titeltypografi i masteren</a:t>
            </a:r>
            <a:endParaRPr lang="da-DK"/>
          </a:p>
        </p:txBody>
      </p:sp>
      <p:sp>
        <p:nvSpPr>
          <p:cNvPr id="3" name="U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smtClean="0"/>
              <a:t>Klik for at redigere undertiteltypografien i masteren</a:t>
            </a:r>
            <a:endParaRPr lang="da-DK"/>
          </a:p>
        </p:txBody>
      </p:sp>
      <p:sp>
        <p:nvSpPr>
          <p:cNvPr id="4" name="Pladsholder til dato 3"/>
          <p:cNvSpPr>
            <a:spLocks noGrp="1"/>
          </p:cNvSpPr>
          <p:nvPr>
            <p:ph type="dt" sz="half" idx="10"/>
          </p:nvPr>
        </p:nvSpPr>
        <p:spPr/>
        <p:txBody>
          <a:bodyPr/>
          <a:lstStyle>
            <a:lvl1pPr>
              <a:defRPr/>
            </a:lvl1pPr>
          </a:lstStyle>
          <a:p>
            <a:pPr>
              <a:defRPr/>
            </a:pPr>
            <a:fld id="{C5704B33-A9F8-4D82-AD3B-3BAE03A573D2}" type="datetime1">
              <a:rPr lang="da-DK"/>
              <a:pPr>
                <a:defRPr/>
              </a:pPr>
              <a:t>09-04-2013</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en-US" dirty="0"/>
          </a:p>
        </p:txBody>
      </p:sp>
      <p:sp>
        <p:nvSpPr>
          <p:cNvPr id="6" name="Pladsholder til diasnummer 5"/>
          <p:cNvSpPr>
            <a:spLocks noGrp="1"/>
          </p:cNvSpPr>
          <p:nvPr>
            <p:ph type="sldNum" sz="quarter" idx="12"/>
          </p:nvPr>
        </p:nvSpPr>
        <p:spPr/>
        <p:txBody>
          <a:bodyPr/>
          <a:lstStyle>
            <a:lvl1pPr>
              <a:defRPr/>
            </a:lvl1pPr>
          </a:lstStyle>
          <a:p>
            <a:pPr>
              <a:defRPr/>
            </a:pPr>
            <a:fld id="{5671DFF2-D7BB-4291-B13A-1CC6A9542F1C}" type="slidenum">
              <a:rPr lang="da-DK"/>
              <a:pPr>
                <a:defRPr/>
              </a:pPr>
              <a:t>‹#›</a:t>
            </a:fld>
            <a:endParaRPr lang="da-DK"/>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indhold 2"/>
          <p:cNvSpPr>
            <a:spLocks noGrp="1"/>
          </p:cNvSpPr>
          <p:nvPr>
            <p:ph idx="1"/>
          </p:nvPr>
        </p:nvSpPr>
        <p:spPr/>
        <p:txBody>
          <a:body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lvl1pPr>
              <a:defRPr/>
            </a:lvl1pPr>
          </a:lstStyle>
          <a:p>
            <a:pPr>
              <a:defRPr/>
            </a:pPr>
            <a:fld id="{339F203E-2E10-48F4-867B-1798CD7BAEBE}" type="datetime1">
              <a:rPr lang="da-DK"/>
              <a:pPr>
                <a:defRPr/>
              </a:pPr>
              <a:t>09-04-2013</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en-US" dirty="0"/>
          </a:p>
        </p:txBody>
      </p:sp>
      <p:sp>
        <p:nvSpPr>
          <p:cNvPr id="6" name="Pladsholder til diasnummer 5"/>
          <p:cNvSpPr>
            <a:spLocks noGrp="1"/>
          </p:cNvSpPr>
          <p:nvPr>
            <p:ph type="sldNum" sz="quarter" idx="12"/>
          </p:nvPr>
        </p:nvSpPr>
        <p:spPr/>
        <p:txBody>
          <a:bodyPr/>
          <a:lstStyle>
            <a:lvl1pPr>
              <a:defRPr/>
            </a:lvl1pPr>
          </a:lstStyle>
          <a:p>
            <a:pPr>
              <a:defRPr/>
            </a:pPr>
            <a:fld id="{D67E1BA2-E9AF-49CB-AA66-7FEBB6C2FC58}" type="slidenum">
              <a:rPr lang="da-DK"/>
              <a:pPr>
                <a:defRPr/>
              </a:pPr>
              <a:t>‹#›</a:t>
            </a:fld>
            <a:endParaRPr lang="da-DK"/>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a-DK" smtClean="0"/>
              <a:t>Klik for at redigere titeltypografi i masteren</a:t>
            </a:r>
            <a:endParaRPr lang="da-DK"/>
          </a:p>
        </p:txBody>
      </p:sp>
      <p:sp>
        <p:nvSpPr>
          <p:cNvPr id="3" name="Pladsholder til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smtClean="0"/>
              <a:t>Klik for at redigere typografi i masteren</a:t>
            </a:r>
          </a:p>
        </p:txBody>
      </p:sp>
      <p:sp>
        <p:nvSpPr>
          <p:cNvPr id="4" name="Pladsholder til dato 3"/>
          <p:cNvSpPr>
            <a:spLocks noGrp="1"/>
          </p:cNvSpPr>
          <p:nvPr>
            <p:ph type="dt" sz="half" idx="10"/>
          </p:nvPr>
        </p:nvSpPr>
        <p:spPr/>
        <p:txBody>
          <a:bodyPr/>
          <a:lstStyle>
            <a:lvl1pPr>
              <a:defRPr/>
            </a:lvl1pPr>
          </a:lstStyle>
          <a:p>
            <a:pPr>
              <a:defRPr/>
            </a:pPr>
            <a:fld id="{745D9517-3274-4DA4-B37D-6DE1C3DD1407}" type="datetime1">
              <a:rPr lang="da-DK"/>
              <a:pPr>
                <a:defRPr/>
              </a:pPr>
              <a:t>09-04-2013</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en-US" dirty="0"/>
          </a:p>
        </p:txBody>
      </p:sp>
      <p:sp>
        <p:nvSpPr>
          <p:cNvPr id="6" name="Pladsholder til diasnummer 5"/>
          <p:cNvSpPr>
            <a:spLocks noGrp="1"/>
          </p:cNvSpPr>
          <p:nvPr>
            <p:ph type="sldNum" sz="quarter" idx="12"/>
          </p:nvPr>
        </p:nvSpPr>
        <p:spPr/>
        <p:txBody>
          <a:bodyPr/>
          <a:lstStyle>
            <a:lvl1pPr>
              <a:defRPr/>
            </a:lvl1pPr>
          </a:lstStyle>
          <a:p>
            <a:pPr>
              <a:defRPr/>
            </a:pPr>
            <a:fld id="{CDD91F18-E6B1-41C1-9B78-51A4E1DD31D2}" type="slidenum">
              <a:rPr lang="da-DK"/>
              <a:pPr>
                <a:defRPr/>
              </a:pPr>
              <a:t>‹#›</a:t>
            </a:fld>
            <a:endParaRPr lang="da-DK"/>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indhol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dato 3"/>
          <p:cNvSpPr>
            <a:spLocks noGrp="1"/>
          </p:cNvSpPr>
          <p:nvPr>
            <p:ph type="dt" sz="half" idx="10"/>
          </p:nvPr>
        </p:nvSpPr>
        <p:spPr/>
        <p:txBody>
          <a:bodyPr/>
          <a:lstStyle>
            <a:lvl1pPr>
              <a:defRPr/>
            </a:lvl1pPr>
          </a:lstStyle>
          <a:p>
            <a:pPr>
              <a:defRPr/>
            </a:pPr>
            <a:fld id="{DA1AACB5-D373-449C-90A0-2B3FDE684584}" type="datetime1">
              <a:rPr lang="da-DK"/>
              <a:pPr>
                <a:defRPr/>
              </a:pPr>
              <a:t>09-04-2013</a:t>
            </a:fld>
            <a:endParaRPr lang="da-DK"/>
          </a:p>
        </p:txBody>
      </p:sp>
      <p:sp>
        <p:nvSpPr>
          <p:cNvPr id="6" name="Pladsholder til sidefod 4"/>
          <p:cNvSpPr>
            <a:spLocks noGrp="1"/>
          </p:cNvSpPr>
          <p:nvPr>
            <p:ph type="ftr" sz="quarter" idx="11"/>
          </p:nvPr>
        </p:nvSpPr>
        <p:spPr/>
        <p:txBody>
          <a:bodyPr/>
          <a:lstStyle>
            <a:lvl1pPr>
              <a:defRPr/>
            </a:lvl1pPr>
          </a:lstStyle>
          <a:p>
            <a:pPr>
              <a:defRPr/>
            </a:pPr>
            <a:endParaRPr lang="en-US" dirty="0"/>
          </a:p>
        </p:txBody>
      </p:sp>
      <p:sp>
        <p:nvSpPr>
          <p:cNvPr id="7" name="Pladsholder til diasnummer 5"/>
          <p:cNvSpPr>
            <a:spLocks noGrp="1"/>
          </p:cNvSpPr>
          <p:nvPr>
            <p:ph type="sldNum" sz="quarter" idx="12"/>
          </p:nvPr>
        </p:nvSpPr>
        <p:spPr/>
        <p:txBody>
          <a:bodyPr/>
          <a:lstStyle>
            <a:lvl1pPr>
              <a:defRPr/>
            </a:lvl1pPr>
          </a:lstStyle>
          <a:p>
            <a:pPr>
              <a:defRPr/>
            </a:pPr>
            <a:fld id="{084F29DD-D00E-42A8-BAB2-D3A997F7572B}" type="slidenum">
              <a:rPr lang="da-DK"/>
              <a:pPr>
                <a:defRPr/>
              </a:pPr>
              <a:t>‹#›</a:t>
            </a:fld>
            <a:endParaRPr lang="da-DK"/>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a-DK" smtClean="0"/>
              <a:t>Klik for at redigere titeltypografi i masteren</a:t>
            </a:r>
            <a:endParaRPr lang="da-DK"/>
          </a:p>
        </p:txBody>
      </p:sp>
      <p:sp>
        <p:nvSpPr>
          <p:cNvPr id="3" name="Pladsholder til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typografi i masteren</a:t>
            </a:r>
          </a:p>
        </p:txBody>
      </p:sp>
      <p:sp>
        <p:nvSpPr>
          <p:cNvPr id="4" name="Pladsholder til indhol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Klik for at redigere typografi i masteren</a:t>
            </a:r>
          </a:p>
        </p:txBody>
      </p:sp>
      <p:sp>
        <p:nvSpPr>
          <p:cNvPr id="6" name="Pladsholder til indhol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7" name="Pladsholder til dato 3"/>
          <p:cNvSpPr>
            <a:spLocks noGrp="1"/>
          </p:cNvSpPr>
          <p:nvPr>
            <p:ph type="dt" sz="half" idx="10"/>
          </p:nvPr>
        </p:nvSpPr>
        <p:spPr/>
        <p:txBody>
          <a:bodyPr/>
          <a:lstStyle>
            <a:lvl1pPr>
              <a:defRPr/>
            </a:lvl1pPr>
          </a:lstStyle>
          <a:p>
            <a:pPr>
              <a:defRPr/>
            </a:pPr>
            <a:fld id="{87CB14EC-FFD4-4000-AA09-093C6F02D426}" type="datetime1">
              <a:rPr lang="da-DK"/>
              <a:pPr>
                <a:defRPr/>
              </a:pPr>
              <a:t>09-04-2013</a:t>
            </a:fld>
            <a:endParaRPr lang="da-DK"/>
          </a:p>
        </p:txBody>
      </p:sp>
      <p:sp>
        <p:nvSpPr>
          <p:cNvPr id="8" name="Pladsholder til sidefod 4"/>
          <p:cNvSpPr>
            <a:spLocks noGrp="1"/>
          </p:cNvSpPr>
          <p:nvPr>
            <p:ph type="ftr" sz="quarter" idx="11"/>
          </p:nvPr>
        </p:nvSpPr>
        <p:spPr/>
        <p:txBody>
          <a:bodyPr/>
          <a:lstStyle>
            <a:lvl1pPr>
              <a:defRPr/>
            </a:lvl1pPr>
          </a:lstStyle>
          <a:p>
            <a:pPr>
              <a:defRPr/>
            </a:pPr>
            <a:endParaRPr lang="en-US" dirty="0"/>
          </a:p>
        </p:txBody>
      </p:sp>
      <p:sp>
        <p:nvSpPr>
          <p:cNvPr id="9" name="Pladsholder til diasnummer 5"/>
          <p:cNvSpPr>
            <a:spLocks noGrp="1"/>
          </p:cNvSpPr>
          <p:nvPr>
            <p:ph type="sldNum" sz="quarter" idx="12"/>
          </p:nvPr>
        </p:nvSpPr>
        <p:spPr/>
        <p:txBody>
          <a:bodyPr/>
          <a:lstStyle>
            <a:lvl1pPr>
              <a:defRPr/>
            </a:lvl1pPr>
          </a:lstStyle>
          <a:p>
            <a:pPr>
              <a:defRPr/>
            </a:pPr>
            <a:fld id="{53908222-B733-4BD9-961A-2C0A871CBF98}" type="slidenum">
              <a:rPr lang="da-DK"/>
              <a:pPr>
                <a:defRPr/>
              </a:pPr>
              <a:t>‹#›</a:t>
            </a:fld>
            <a:endParaRPr lang="da-DK"/>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dato 3"/>
          <p:cNvSpPr>
            <a:spLocks noGrp="1"/>
          </p:cNvSpPr>
          <p:nvPr>
            <p:ph type="dt" sz="half" idx="10"/>
          </p:nvPr>
        </p:nvSpPr>
        <p:spPr/>
        <p:txBody>
          <a:bodyPr/>
          <a:lstStyle>
            <a:lvl1pPr>
              <a:defRPr/>
            </a:lvl1pPr>
          </a:lstStyle>
          <a:p>
            <a:pPr>
              <a:defRPr/>
            </a:pPr>
            <a:fld id="{DF3768CC-01F9-44F9-A60E-ECD916107C4F}" type="datetime1">
              <a:rPr lang="da-DK"/>
              <a:pPr>
                <a:defRPr/>
              </a:pPr>
              <a:t>09-04-2013</a:t>
            </a:fld>
            <a:endParaRPr lang="da-DK"/>
          </a:p>
        </p:txBody>
      </p:sp>
      <p:sp>
        <p:nvSpPr>
          <p:cNvPr id="4" name="Pladsholder til sidefod 4"/>
          <p:cNvSpPr>
            <a:spLocks noGrp="1"/>
          </p:cNvSpPr>
          <p:nvPr>
            <p:ph type="ftr" sz="quarter" idx="11"/>
          </p:nvPr>
        </p:nvSpPr>
        <p:spPr/>
        <p:txBody>
          <a:bodyPr/>
          <a:lstStyle>
            <a:lvl1pPr>
              <a:defRPr/>
            </a:lvl1pPr>
          </a:lstStyle>
          <a:p>
            <a:pPr>
              <a:defRPr/>
            </a:pPr>
            <a:endParaRPr lang="en-US" dirty="0"/>
          </a:p>
        </p:txBody>
      </p:sp>
      <p:sp>
        <p:nvSpPr>
          <p:cNvPr id="5" name="Pladsholder til diasnummer 5"/>
          <p:cNvSpPr>
            <a:spLocks noGrp="1"/>
          </p:cNvSpPr>
          <p:nvPr>
            <p:ph type="sldNum" sz="quarter" idx="12"/>
          </p:nvPr>
        </p:nvSpPr>
        <p:spPr/>
        <p:txBody>
          <a:bodyPr/>
          <a:lstStyle>
            <a:lvl1pPr>
              <a:defRPr/>
            </a:lvl1pPr>
          </a:lstStyle>
          <a:p>
            <a:pPr>
              <a:defRPr/>
            </a:pPr>
            <a:fld id="{D0A434A9-9363-438A-B341-2E0C61618C7B}" type="slidenum">
              <a:rPr lang="da-DK"/>
              <a:pPr>
                <a:defRPr/>
              </a:pPr>
              <a:t>‹#›</a:t>
            </a:fld>
            <a:endParaRPr lang="da-DK"/>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p:txBody>
          <a:bodyPr/>
          <a:lstStyle>
            <a:lvl1pPr>
              <a:defRPr/>
            </a:lvl1pPr>
          </a:lstStyle>
          <a:p>
            <a:pPr>
              <a:defRPr/>
            </a:pPr>
            <a:fld id="{104CE3F9-2831-49F0-9095-6B5FFD0436B0}" type="datetime1">
              <a:rPr lang="da-DK"/>
              <a:pPr>
                <a:defRPr/>
              </a:pPr>
              <a:t>09-04-2013</a:t>
            </a:fld>
            <a:endParaRPr lang="da-DK"/>
          </a:p>
        </p:txBody>
      </p:sp>
      <p:sp>
        <p:nvSpPr>
          <p:cNvPr id="3" name="Pladsholder til sidefod 4"/>
          <p:cNvSpPr>
            <a:spLocks noGrp="1"/>
          </p:cNvSpPr>
          <p:nvPr>
            <p:ph type="ftr" sz="quarter" idx="11"/>
          </p:nvPr>
        </p:nvSpPr>
        <p:spPr/>
        <p:txBody>
          <a:bodyPr/>
          <a:lstStyle>
            <a:lvl1pPr>
              <a:defRPr/>
            </a:lvl1pPr>
          </a:lstStyle>
          <a:p>
            <a:pPr>
              <a:defRPr/>
            </a:pPr>
            <a:endParaRPr lang="en-US" dirty="0"/>
          </a:p>
        </p:txBody>
      </p:sp>
      <p:sp>
        <p:nvSpPr>
          <p:cNvPr id="4" name="Pladsholder til diasnummer 5"/>
          <p:cNvSpPr>
            <a:spLocks noGrp="1"/>
          </p:cNvSpPr>
          <p:nvPr>
            <p:ph type="sldNum" sz="quarter" idx="12"/>
          </p:nvPr>
        </p:nvSpPr>
        <p:spPr/>
        <p:txBody>
          <a:bodyPr/>
          <a:lstStyle>
            <a:lvl1pPr>
              <a:defRPr/>
            </a:lvl1pPr>
          </a:lstStyle>
          <a:p>
            <a:pPr>
              <a:defRPr/>
            </a:pPr>
            <a:fld id="{7C8211FB-D7D4-4300-AFA8-2B23F3BA9561}" type="slidenum">
              <a:rPr lang="da-DK"/>
              <a:pPr>
                <a:defRPr/>
              </a:pPr>
              <a:t>‹#›</a:t>
            </a:fld>
            <a:endParaRPr lang="da-DK"/>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a-DK" smtClean="0"/>
              <a:t>Klik for at redigere titeltypografi i masteren</a:t>
            </a:r>
            <a:endParaRPr lang="da-DK"/>
          </a:p>
        </p:txBody>
      </p:sp>
      <p:sp>
        <p:nvSpPr>
          <p:cNvPr id="3" name="Pladsholder til indhol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typografi i masteren</a:t>
            </a:r>
          </a:p>
        </p:txBody>
      </p:sp>
      <p:sp>
        <p:nvSpPr>
          <p:cNvPr id="5" name="Pladsholder til dato 3"/>
          <p:cNvSpPr>
            <a:spLocks noGrp="1"/>
          </p:cNvSpPr>
          <p:nvPr>
            <p:ph type="dt" sz="half" idx="10"/>
          </p:nvPr>
        </p:nvSpPr>
        <p:spPr/>
        <p:txBody>
          <a:bodyPr/>
          <a:lstStyle>
            <a:lvl1pPr>
              <a:defRPr/>
            </a:lvl1pPr>
          </a:lstStyle>
          <a:p>
            <a:pPr>
              <a:defRPr/>
            </a:pPr>
            <a:fld id="{3417B29A-EF26-479D-A5B0-B59E6C86FC56}" type="datetime1">
              <a:rPr lang="da-DK"/>
              <a:pPr>
                <a:defRPr/>
              </a:pPr>
              <a:t>09-04-2013</a:t>
            </a:fld>
            <a:endParaRPr lang="da-DK"/>
          </a:p>
        </p:txBody>
      </p:sp>
      <p:sp>
        <p:nvSpPr>
          <p:cNvPr id="6" name="Pladsholder til sidefod 4"/>
          <p:cNvSpPr>
            <a:spLocks noGrp="1"/>
          </p:cNvSpPr>
          <p:nvPr>
            <p:ph type="ftr" sz="quarter" idx="11"/>
          </p:nvPr>
        </p:nvSpPr>
        <p:spPr/>
        <p:txBody>
          <a:bodyPr/>
          <a:lstStyle>
            <a:lvl1pPr>
              <a:defRPr/>
            </a:lvl1pPr>
          </a:lstStyle>
          <a:p>
            <a:pPr>
              <a:defRPr/>
            </a:pPr>
            <a:endParaRPr lang="en-US" dirty="0"/>
          </a:p>
        </p:txBody>
      </p:sp>
      <p:sp>
        <p:nvSpPr>
          <p:cNvPr id="7" name="Pladsholder til diasnummer 5"/>
          <p:cNvSpPr>
            <a:spLocks noGrp="1"/>
          </p:cNvSpPr>
          <p:nvPr>
            <p:ph type="sldNum" sz="quarter" idx="12"/>
          </p:nvPr>
        </p:nvSpPr>
        <p:spPr/>
        <p:txBody>
          <a:bodyPr/>
          <a:lstStyle>
            <a:lvl1pPr>
              <a:defRPr/>
            </a:lvl1pPr>
          </a:lstStyle>
          <a:p>
            <a:pPr>
              <a:defRPr/>
            </a:pPr>
            <a:fld id="{06981DD5-BD04-471E-B974-A71B64AB699B}" type="slidenum">
              <a:rPr lang="da-DK"/>
              <a:pPr>
                <a:defRPr/>
              </a:pPr>
              <a:t>‹#›</a:t>
            </a:fld>
            <a:endParaRPr lang="da-D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da-DK"/>
          </a:p>
        </p:txBody>
      </p:sp>
      <p:sp>
        <p:nvSpPr>
          <p:cNvPr id="3" name="Pladsholder til indhold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Pladsholder til dato 3"/>
          <p:cNvSpPr>
            <a:spLocks noGrp="1"/>
          </p:cNvSpPr>
          <p:nvPr>
            <p:ph type="dt" sz="half" idx="10"/>
          </p:nvPr>
        </p:nvSpPr>
        <p:spPr/>
        <p:txBody>
          <a:bodyPr/>
          <a:lstStyle>
            <a:lvl1pPr>
              <a:defRPr/>
            </a:lvl1pPr>
          </a:lstStyle>
          <a:p>
            <a:pPr>
              <a:defRPr/>
            </a:pPr>
            <a:fld id="{E587CD5F-D02A-4BDD-A9D1-EF10DB0905D3}" type="datetime1">
              <a:rPr lang="da-DK"/>
              <a:pPr>
                <a:defRPr/>
              </a:pPr>
              <a:t>09-04-2013</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en-US" dirty="0"/>
          </a:p>
        </p:txBody>
      </p:sp>
      <p:sp>
        <p:nvSpPr>
          <p:cNvPr id="6" name="Pladsholder til diasnummer 5"/>
          <p:cNvSpPr>
            <a:spLocks noGrp="1"/>
          </p:cNvSpPr>
          <p:nvPr>
            <p:ph type="sldNum" sz="quarter" idx="12"/>
          </p:nvPr>
        </p:nvSpPr>
        <p:spPr/>
        <p:txBody>
          <a:bodyPr/>
          <a:lstStyle>
            <a:lvl1pPr>
              <a:defRPr/>
            </a:lvl1pPr>
          </a:lstStyle>
          <a:p>
            <a:pPr>
              <a:defRPr/>
            </a:pPr>
            <a:fld id="{471AFED6-BBB0-4289-ACFE-70F3C02A214F}" type="slidenum">
              <a:rPr lang="da-DK"/>
              <a:pPr>
                <a:defRPr/>
              </a:pPr>
              <a:t>‹#›</a:t>
            </a:fld>
            <a:endParaRPr lang="da-DK"/>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a-DK" smtClean="0"/>
              <a:t>Klik for at redigere titeltypografi i masteren</a:t>
            </a:r>
            <a:endParaRPr lang="da-DK"/>
          </a:p>
        </p:txBody>
      </p:sp>
      <p:sp>
        <p:nvSpPr>
          <p:cNvPr id="3" name="Pladsholder til billed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smtClean="0"/>
          </a:p>
        </p:txBody>
      </p:sp>
      <p:sp>
        <p:nvSpPr>
          <p:cNvPr id="4" name="Pladsholder til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Klik for at redigere typografi i masteren</a:t>
            </a:r>
          </a:p>
        </p:txBody>
      </p:sp>
      <p:sp>
        <p:nvSpPr>
          <p:cNvPr id="5" name="Pladsholder til dato 3"/>
          <p:cNvSpPr>
            <a:spLocks noGrp="1"/>
          </p:cNvSpPr>
          <p:nvPr>
            <p:ph type="dt" sz="half" idx="10"/>
          </p:nvPr>
        </p:nvSpPr>
        <p:spPr/>
        <p:txBody>
          <a:bodyPr/>
          <a:lstStyle>
            <a:lvl1pPr>
              <a:defRPr/>
            </a:lvl1pPr>
          </a:lstStyle>
          <a:p>
            <a:pPr>
              <a:defRPr/>
            </a:pPr>
            <a:fld id="{3AA41D40-B7A7-4895-A57C-0277716ECF23}" type="datetime1">
              <a:rPr lang="da-DK"/>
              <a:pPr>
                <a:defRPr/>
              </a:pPr>
              <a:t>09-04-2013</a:t>
            </a:fld>
            <a:endParaRPr lang="da-DK"/>
          </a:p>
        </p:txBody>
      </p:sp>
      <p:sp>
        <p:nvSpPr>
          <p:cNvPr id="6" name="Pladsholder til sidefod 4"/>
          <p:cNvSpPr>
            <a:spLocks noGrp="1"/>
          </p:cNvSpPr>
          <p:nvPr>
            <p:ph type="ftr" sz="quarter" idx="11"/>
          </p:nvPr>
        </p:nvSpPr>
        <p:spPr/>
        <p:txBody>
          <a:bodyPr/>
          <a:lstStyle>
            <a:lvl1pPr>
              <a:defRPr/>
            </a:lvl1pPr>
          </a:lstStyle>
          <a:p>
            <a:pPr>
              <a:defRPr/>
            </a:pPr>
            <a:endParaRPr lang="en-US" dirty="0"/>
          </a:p>
        </p:txBody>
      </p:sp>
      <p:sp>
        <p:nvSpPr>
          <p:cNvPr id="7" name="Pladsholder til diasnummer 5"/>
          <p:cNvSpPr>
            <a:spLocks noGrp="1"/>
          </p:cNvSpPr>
          <p:nvPr>
            <p:ph type="sldNum" sz="quarter" idx="12"/>
          </p:nvPr>
        </p:nvSpPr>
        <p:spPr/>
        <p:txBody>
          <a:bodyPr/>
          <a:lstStyle>
            <a:lvl1pPr>
              <a:defRPr/>
            </a:lvl1pPr>
          </a:lstStyle>
          <a:p>
            <a:pPr>
              <a:defRPr/>
            </a:pPr>
            <a:fld id="{9DDA6DC9-94A1-4867-9F1B-067B0154FE06}" type="slidenum">
              <a:rPr lang="da-DK"/>
              <a:pPr>
                <a:defRPr/>
              </a:pPr>
              <a:t>‹#›</a:t>
            </a:fld>
            <a:endParaRPr lang="da-DK"/>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smtClean="0"/>
              <a:t>Klik for at redigere titeltypografi i masteren</a:t>
            </a:r>
            <a:endParaRPr lang="da-DK"/>
          </a:p>
        </p:txBody>
      </p:sp>
      <p:sp>
        <p:nvSpPr>
          <p:cNvPr id="3" name="Pladsholder til lodret titel 2"/>
          <p:cNvSpPr>
            <a:spLocks noGrp="1"/>
          </p:cNvSpPr>
          <p:nvPr>
            <p:ph type="body" orient="vert" idx="1"/>
          </p:nvPr>
        </p:nvSpPr>
        <p:spPr/>
        <p:txBody>
          <a:bodyPr vert="eaVert"/>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lvl1pPr>
              <a:defRPr/>
            </a:lvl1pPr>
          </a:lstStyle>
          <a:p>
            <a:pPr>
              <a:defRPr/>
            </a:pPr>
            <a:fld id="{4CCCD9F7-FBE2-4926-BCCC-FDE931B3E080}" type="datetime1">
              <a:rPr lang="da-DK"/>
              <a:pPr>
                <a:defRPr/>
              </a:pPr>
              <a:t>09-04-2013</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en-US" dirty="0"/>
          </a:p>
        </p:txBody>
      </p:sp>
      <p:sp>
        <p:nvSpPr>
          <p:cNvPr id="6" name="Pladsholder til diasnummer 5"/>
          <p:cNvSpPr>
            <a:spLocks noGrp="1"/>
          </p:cNvSpPr>
          <p:nvPr>
            <p:ph type="sldNum" sz="quarter" idx="12"/>
          </p:nvPr>
        </p:nvSpPr>
        <p:spPr/>
        <p:txBody>
          <a:bodyPr/>
          <a:lstStyle>
            <a:lvl1pPr>
              <a:defRPr/>
            </a:lvl1pPr>
          </a:lstStyle>
          <a:p>
            <a:pPr>
              <a:defRPr/>
            </a:pPr>
            <a:fld id="{DCE4B027-D033-4170-8705-352FBB56AA2D}" type="slidenum">
              <a:rPr lang="da-DK"/>
              <a:pPr>
                <a:defRPr/>
              </a:pPr>
              <a:t>‹#›</a:t>
            </a:fld>
            <a:endParaRPr lang="da-DK"/>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p:spPr>
        <p:txBody>
          <a:bodyPr vert="eaVert"/>
          <a:lstStyle/>
          <a:p>
            <a:r>
              <a:rPr lang="da-DK" smtClean="0"/>
              <a:t>Klik for at redigere titeltypografi i masteren</a:t>
            </a:r>
            <a:endParaRPr lang="da-DK"/>
          </a:p>
        </p:txBody>
      </p:sp>
      <p:sp>
        <p:nvSpPr>
          <p:cNvPr id="3" name="Pladsholder til lodret titel 2"/>
          <p:cNvSpPr>
            <a:spLocks noGrp="1"/>
          </p:cNvSpPr>
          <p:nvPr>
            <p:ph type="body" orient="vert" idx="1"/>
          </p:nvPr>
        </p:nvSpPr>
        <p:spPr>
          <a:xfrm>
            <a:off x="457200" y="274638"/>
            <a:ext cx="6019800" cy="5851525"/>
          </a:xfrm>
        </p:spPr>
        <p:txBody>
          <a:bodyPr vert="eaVert"/>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dato 3"/>
          <p:cNvSpPr>
            <a:spLocks noGrp="1"/>
          </p:cNvSpPr>
          <p:nvPr>
            <p:ph type="dt" sz="half" idx="10"/>
          </p:nvPr>
        </p:nvSpPr>
        <p:spPr/>
        <p:txBody>
          <a:bodyPr/>
          <a:lstStyle>
            <a:lvl1pPr>
              <a:defRPr/>
            </a:lvl1pPr>
          </a:lstStyle>
          <a:p>
            <a:pPr>
              <a:defRPr/>
            </a:pPr>
            <a:fld id="{ADD074C8-F321-49A4-A8D0-403D0A3134F2}" type="datetime1">
              <a:rPr lang="da-DK"/>
              <a:pPr>
                <a:defRPr/>
              </a:pPr>
              <a:t>09-04-2013</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en-US" dirty="0"/>
          </a:p>
        </p:txBody>
      </p:sp>
      <p:sp>
        <p:nvSpPr>
          <p:cNvPr id="6" name="Pladsholder til diasnummer 5"/>
          <p:cNvSpPr>
            <a:spLocks noGrp="1"/>
          </p:cNvSpPr>
          <p:nvPr>
            <p:ph type="sldNum" sz="quarter" idx="12"/>
          </p:nvPr>
        </p:nvSpPr>
        <p:spPr/>
        <p:txBody>
          <a:bodyPr/>
          <a:lstStyle>
            <a:lvl1pPr>
              <a:defRPr/>
            </a:lvl1pPr>
          </a:lstStyle>
          <a:p>
            <a:pPr>
              <a:defRPr/>
            </a:pPr>
            <a:fld id="{411B2D85-BB80-4681-B70E-614C9C9E77D3}" type="slidenum">
              <a:rPr lang="da-DK"/>
              <a:pPr>
                <a:defRPr/>
              </a:pPr>
              <a:t>‹#›</a:t>
            </a:fld>
            <a:endParaRPr lang="da-DK"/>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pPr>
              <a:defRPr/>
            </a:pPr>
            <a:fld id="{31E91361-B960-444C-A520-DC7BCF0DB715}" type="datetime1">
              <a:rPr lang="da-DK" smtClean="0"/>
              <a:pPr>
                <a:defRPr/>
              </a:pPr>
              <a:t>09-04-2013</a:t>
            </a:fld>
            <a:endParaRPr lang="da-DK"/>
          </a:p>
        </p:txBody>
      </p:sp>
      <p:sp>
        <p:nvSpPr>
          <p:cNvPr id="17" name="Footer Placeholder 16"/>
          <p:cNvSpPr>
            <a:spLocks noGrp="1"/>
          </p:cNvSpPr>
          <p:nvPr>
            <p:ph type="ftr" sz="quarter" idx="11"/>
          </p:nvPr>
        </p:nvSpPr>
        <p:spPr/>
        <p:txBody>
          <a:bodyPr/>
          <a:lstStyle/>
          <a:p>
            <a:pPr>
              <a:defRPr/>
            </a:pPr>
            <a:endParaRPr lang="en-US" dirty="0"/>
          </a:p>
        </p:txBody>
      </p:sp>
      <p:sp>
        <p:nvSpPr>
          <p:cNvPr id="29" name="Slide Number Placeholder 28"/>
          <p:cNvSpPr>
            <a:spLocks noGrp="1"/>
          </p:cNvSpPr>
          <p:nvPr>
            <p:ph type="sldNum" sz="quarter" idx="12"/>
          </p:nvPr>
        </p:nvSpPr>
        <p:spPr/>
        <p:txBody>
          <a:bodyPr/>
          <a:lstStyle/>
          <a:p>
            <a:pPr>
              <a:defRPr/>
            </a:pPr>
            <a:fld id="{F4DD6D97-2DF8-4B38-9525-2FEB1F760A20}" type="slidenum">
              <a:rPr lang="da-DK" smtClean="0"/>
              <a:pPr>
                <a:defRPr/>
              </a:pPr>
              <a:t>‹#›</a:t>
            </a:fld>
            <a:endParaRPr lang="da-DK"/>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31E91361-B960-444C-A520-DC7BCF0DB715}" type="datetime1">
              <a:rPr lang="da-DK" smtClean="0"/>
              <a:pPr>
                <a:defRPr/>
              </a:pPr>
              <a:t>09-04-2013</a:t>
            </a:fld>
            <a:endParaRPr lang="da-DK"/>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4DD6D97-2DF8-4B38-9525-2FEB1F760A20}" type="slidenum">
              <a:rPr lang="da-DK" smtClean="0"/>
              <a:pPr>
                <a:defRPr/>
              </a:pPr>
              <a:t>‹#›</a:t>
            </a:fld>
            <a:endParaRPr lang="da-DK"/>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pPr>
              <a:defRPr/>
            </a:pPr>
            <a:fld id="{31E91361-B960-444C-A520-DC7BCF0DB715}" type="datetime1">
              <a:rPr lang="da-DK" smtClean="0"/>
              <a:pPr>
                <a:defRPr/>
              </a:pPr>
              <a:t>09-04-2013</a:t>
            </a:fld>
            <a:endParaRPr lang="da-DK"/>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7924800" y="6416675"/>
            <a:ext cx="762000" cy="365125"/>
          </a:xfrm>
        </p:spPr>
        <p:txBody>
          <a:bodyPr/>
          <a:lstStyle/>
          <a:p>
            <a:pPr>
              <a:defRPr/>
            </a:pPr>
            <a:fld id="{F4DD6D97-2DF8-4B38-9525-2FEB1F760A20}" type="slidenum">
              <a:rPr lang="da-DK" smtClean="0"/>
              <a:pPr>
                <a:defRPr/>
              </a:pPr>
              <a:t>‹#›</a:t>
            </a:fld>
            <a:endParaRPr lang="da-DK"/>
          </a:p>
        </p:txBody>
      </p:sp>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fld id="{31E91361-B960-444C-A520-DC7BCF0DB715}" type="datetime1">
              <a:rPr lang="da-DK" smtClean="0"/>
              <a:pPr>
                <a:defRPr/>
              </a:pPr>
              <a:t>09-04-2013</a:t>
            </a:fld>
            <a:endParaRPr lang="da-DK"/>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4DD6D97-2DF8-4B38-9525-2FEB1F760A20}" type="slidenum">
              <a:rPr lang="da-DK" smtClean="0"/>
              <a:pPr>
                <a:defRPr/>
              </a:pPr>
              <a:t>‹#›</a:t>
            </a:fld>
            <a:endParaRPr lang="da-DK"/>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pPr>
              <a:defRPr/>
            </a:pPr>
            <a:fld id="{31E91361-B960-444C-A520-DC7BCF0DB715}" type="datetime1">
              <a:rPr lang="da-DK" smtClean="0"/>
              <a:pPr>
                <a:defRPr/>
              </a:pPr>
              <a:t>09-04-2013</a:t>
            </a:fld>
            <a:endParaRPr lang="da-DK"/>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F4DD6D97-2DF8-4B38-9525-2FEB1F760A20}" type="slidenum">
              <a:rPr lang="da-DK" smtClean="0"/>
              <a:pPr>
                <a:defRPr/>
              </a:pPr>
              <a:t>‹#›</a:t>
            </a:fld>
            <a:endParaRPr lang="da-DK"/>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pPr>
              <a:defRPr/>
            </a:pPr>
            <a:fld id="{31E91361-B960-444C-A520-DC7BCF0DB715}" type="datetime1">
              <a:rPr lang="da-DK" smtClean="0"/>
              <a:pPr>
                <a:defRPr/>
              </a:pPr>
              <a:t>09-04-2013</a:t>
            </a:fld>
            <a:endParaRPr lang="da-DK"/>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F4DD6D97-2DF8-4B38-9525-2FEB1F760A20}" type="slidenum">
              <a:rPr lang="da-DK" smtClean="0"/>
              <a:pPr>
                <a:defRPr/>
              </a:pPr>
              <a:t>‹#›</a:t>
            </a:fld>
            <a:endParaRPr lang="da-DK"/>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1E91361-B960-444C-A520-DC7BCF0DB715}" type="datetime1">
              <a:rPr lang="da-DK" smtClean="0"/>
              <a:pPr>
                <a:defRPr/>
              </a:pPr>
              <a:t>09-04-2013</a:t>
            </a:fld>
            <a:endParaRPr lang="da-DK"/>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F4DD6D97-2DF8-4B38-9525-2FEB1F760A20}" type="slidenum">
              <a:rPr lang="da-DK" smtClean="0"/>
              <a:pPr>
                <a:defRPr/>
              </a:pPr>
              <a:t>‹#›</a:t>
            </a:fld>
            <a:endParaRPr lang="da-D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da-DK"/>
          </a:p>
        </p:txBody>
      </p:sp>
      <p:sp>
        <p:nvSpPr>
          <p:cNvPr id="3" name="Pladsholder til tekst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Pladsholder til dato 3"/>
          <p:cNvSpPr>
            <a:spLocks noGrp="1"/>
          </p:cNvSpPr>
          <p:nvPr>
            <p:ph type="dt" sz="half" idx="10"/>
          </p:nvPr>
        </p:nvSpPr>
        <p:spPr/>
        <p:txBody>
          <a:bodyPr/>
          <a:lstStyle>
            <a:lvl1pPr>
              <a:defRPr/>
            </a:lvl1pPr>
          </a:lstStyle>
          <a:p>
            <a:pPr>
              <a:defRPr/>
            </a:pPr>
            <a:fld id="{36549763-3CA9-4BA8-9E98-722BED59EA4F}" type="datetime1">
              <a:rPr lang="da-DK"/>
              <a:pPr>
                <a:defRPr/>
              </a:pPr>
              <a:t>09-04-2013</a:t>
            </a:fld>
            <a:endParaRPr lang="da-DK"/>
          </a:p>
        </p:txBody>
      </p:sp>
      <p:sp>
        <p:nvSpPr>
          <p:cNvPr id="5" name="Pladsholder til sidefod 4"/>
          <p:cNvSpPr>
            <a:spLocks noGrp="1"/>
          </p:cNvSpPr>
          <p:nvPr>
            <p:ph type="ftr" sz="quarter" idx="11"/>
          </p:nvPr>
        </p:nvSpPr>
        <p:spPr/>
        <p:txBody>
          <a:bodyPr/>
          <a:lstStyle>
            <a:lvl1pPr>
              <a:defRPr/>
            </a:lvl1pPr>
          </a:lstStyle>
          <a:p>
            <a:pPr>
              <a:defRPr/>
            </a:pPr>
            <a:endParaRPr lang="en-US" dirty="0"/>
          </a:p>
        </p:txBody>
      </p:sp>
      <p:sp>
        <p:nvSpPr>
          <p:cNvPr id="6" name="Pladsholder til diasnummer 5"/>
          <p:cNvSpPr>
            <a:spLocks noGrp="1"/>
          </p:cNvSpPr>
          <p:nvPr>
            <p:ph type="sldNum" sz="quarter" idx="12"/>
          </p:nvPr>
        </p:nvSpPr>
        <p:spPr/>
        <p:txBody>
          <a:bodyPr/>
          <a:lstStyle>
            <a:lvl1pPr>
              <a:defRPr/>
            </a:lvl1pPr>
          </a:lstStyle>
          <a:p>
            <a:pPr>
              <a:defRPr/>
            </a:pPr>
            <a:fld id="{C9321A16-4238-40CC-9D11-C74A3797A5DC}" type="slidenum">
              <a:rPr lang="da-DK"/>
              <a:pPr>
                <a:defRPr/>
              </a:pPr>
              <a:t>‹#›</a:t>
            </a:fld>
            <a:endParaRPr lang="da-DK"/>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pPr>
              <a:defRPr/>
            </a:pPr>
            <a:fld id="{31E91361-B960-444C-A520-DC7BCF0DB715}" type="datetime1">
              <a:rPr lang="da-DK" smtClean="0"/>
              <a:pPr>
                <a:defRPr/>
              </a:pPr>
              <a:t>09-04-2013</a:t>
            </a:fld>
            <a:endParaRPr lang="da-DK"/>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4DD6D97-2DF8-4B38-9525-2FEB1F760A20}" type="slidenum">
              <a:rPr lang="da-DK" smtClean="0"/>
              <a:pPr>
                <a:defRPr/>
              </a:pPr>
              <a:t>‹#›</a:t>
            </a:fld>
            <a:endParaRPr lang="da-DK"/>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dirty="0"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pPr>
              <a:defRPr/>
            </a:pPr>
            <a:fld id="{31E91361-B960-444C-A520-DC7BCF0DB715}" type="datetime1">
              <a:rPr lang="da-DK" smtClean="0"/>
              <a:pPr>
                <a:defRPr/>
              </a:pPr>
              <a:t>09-04-2013</a:t>
            </a:fld>
            <a:endParaRPr lang="da-DK"/>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4DD6D97-2DF8-4B38-9525-2FEB1F760A20}" type="slidenum">
              <a:rPr lang="da-DK" smtClean="0"/>
              <a:pPr>
                <a:defRPr/>
              </a:pPr>
              <a:t>‹#›</a:t>
            </a:fld>
            <a:endParaRPr lang="da-DK"/>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31E91361-B960-444C-A520-DC7BCF0DB715}" type="datetime1">
              <a:rPr lang="da-DK" smtClean="0"/>
              <a:pPr>
                <a:defRPr/>
              </a:pPr>
              <a:t>09-04-2013</a:t>
            </a:fld>
            <a:endParaRPr lang="da-DK"/>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4DD6D97-2DF8-4B38-9525-2FEB1F760A20}" type="slidenum">
              <a:rPr lang="da-DK" smtClean="0"/>
              <a:pPr>
                <a:defRPr/>
              </a:pPr>
              <a:t>‹#›</a:t>
            </a:fld>
            <a:endParaRPr lang="da-DK"/>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a:defRPr/>
            </a:pPr>
            <a:fld id="{31E91361-B960-444C-A520-DC7BCF0DB715}" type="datetime1">
              <a:rPr lang="da-DK" smtClean="0"/>
              <a:pPr>
                <a:defRPr/>
              </a:pPr>
              <a:t>09-04-2013</a:t>
            </a:fld>
            <a:endParaRPr lang="da-DK"/>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4DD6D97-2DF8-4B38-9525-2FEB1F760A20}" type="slidenum">
              <a:rPr lang="da-DK" smtClean="0"/>
              <a:pPr>
                <a:defRPr/>
              </a:pPr>
              <a:t>‹#›</a:t>
            </a:fld>
            <a:endParaRPr lang="da-D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da-DK"/>
          </a:p>
        </p:txBody>
      </p:sp>
      <p:sp>
        <p:nvSpPr>
          <p:cNvPr id="3" name="Pladsholder til indhold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Pladsholder til indhold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Pladsholder til dato 3"/>
          <p:cNvSpPr>
            <a:spLocks noGrp="1"/>
          </p:cNvSpPr>
          <p:nvPr>
            <p:ph type="dt" sz="half" idx="10"/>
          </p:nvPr>
        </p:nvSpPr>
        <p:spPr/>
        <p:txBody>
          <a:bodyPr/>
          <a:lstStyle>
            <a:lvl1pPr>
              <a:defRPr/>
            </a:lvl1pPr>
          </a:lstStyle>
          <a:p>
            <a:pPr>
              <a:defRPr/>
            </a:pPr>
            <a:fld id="{81EB6EF6-5046-4B91-A11D-291608001591}" type="datetime1">
              <a:rPr lang="da-DK"/>
              <a:pPr>
                <a:defRPr/>
              </a:pPr>
              <a:t>09-04-2013</a:t>
            </a:fld>
            <a:endParaRPr lang="da-DK"/>
          </a:p>
        </p:txBody>
      </p:sp>
      <p:sp>
        <p:nvSpPr>
          <p:cNvPr id="6" name="Pladsholder til sidefod 4"/>
          <p:cNvSpPr>
            <a:spLocks noGrp="1"/>
          </p:cNvSpPr>
          <p:nvPr>
            <p:ph type="ftr" sz="quarter" idx="11"/>
          </p:nvPr>
        </p:nvSpPr>
        <p:spPr/>
        <p:txBody>
          <a:bodyPr/>
          <a:lstStyle>
            <a:lvl1pPr>
              <a:defRPr/>
            </a:lvl1pPr>
          </a:lstStyle>
          <a:p>
            <a:pPr>
              <a:defRPr/>
            </a:pPr>
            <a:endParaRPr lang="en-US" dirty="0"/>
          </a:p>
        </p:txBody>
      </p:sp>
      <p:sp>
        <p:nvSpPr>
          <p:cNvPr id="7" name="Pladsholder til diasnummer 5"/>
          <p:cNvSpPr>
            <a:spLocks noGrp="1"/>
          </p:cNvSpPr>
          <p:nvPr>
            <p:ph type="sldNum" sz="quarter" idx="12"/>
          </p:nvPr>
        </p:nvSpPr>
        <p:spPr/>
        <p:txBody>
          <a:bodyPr/>
          <a:lstStyle>
            <a:lvl1pPr>
              <a:defRPr/>
            </a:lvl1pPr>
          </a:lstStyle>
          <a:p>
            <a:pPr>
              <a:defRPr/>
            </a:pPr>
            <a:fld id="{0A63452B-7407-493A-A36A-E8EE4EB26AD2}" type="slidenum">
              <a:rPr lang="da-DK"/>
              <a:pPr>
                <a:defRPr/>
              </a:pPr>
              <a:t>‹#›</a:t>
            </a:fld>
            <a:endParaRPr lang="da-D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da-DK"/>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7" name="Pladsholder til dato 3"/>
          <p:cNvSpPr>
            <a:spLocks noGrp="1"/>
          </p:cNvSpPr>
          <p:nvPr>
            <p:ph type="dt" sz="half" idx="10"/>
          </p:nvPr>
        </p:nvSpPr>
        <p:spPr/>
        <p:txBody>
          <a:bodyPr/>
          <a:lstStyle>
            <a:lvl1pPr>
              <a:defRPr/>
            </a:lvl1pPr>
          </a:lstStyle>
          <a:p>
            <a:pPr>
              <a:defRPr/>
            </a:pPr>
            <a:fld id="{7C72ADDB-65C4-4D19-B1BA-133292C352FC}" type="datetime1">
              <a:rPr lang="da-DK"/>
              <a:pPr>
                <a:defRPr/>
              </a:pPr>
              <a:t>09-04-2013</a:t>
            </a:fld>
            <a:endParaRPr lang="da-DK"/>
          </a:p>
        </p:txBody>
      </p:sp>
      <p:sp>
        <p:nvSpPr>
          <p:cNvPr id="8" name="Pladsholder til sidefod 4"/>
          <p:cNvSpPr>
            <a:spLocks noGrp="1"/>
          </p:cNvSpPr>
          <p:nvPr>
            <p:ph type="ftr" sz="quarter" idx="11"/>
          </p:nvPr>
        </p:nvSpPr>
        <p:spPr/>
        <p:txBody>
          <a:bodyPr/>
          <a:lstStyle>
            <a:lvl1pPr>
              <a:defRPr/>
            </a:lvl1pPr>
          </a:lstStyle>
          <a:p>
            <a:pPr>
              <a:defRPr/>
            </a:pPr>
            <a:endParaRPr lang="en-US" dirty="0"/>
          </a:p>
        </p:txBody>
      </p:sp>
      <p:sp>
        <p:nvSpPr>
          <p:cNvPr id="9" name="Pladsholder til diasnummer 5"/>
          <p:cNvSpPr>
            <a:spLocks noGrp="1"/>
          </p:cNvSpPr>
          <p:nvPr>
            <p:ph type="sldNum" sz="quarter" idx="12"/>
          </p:nvPr>
        </p:nvSpPr>
        <p:spPr/>
        <p:txBody>
          <a:bodyPr/>
          <a:lstStyle>
            <a:lvl1pPr>
              <a:defRPr/>
            </a:lvl1pPr>
          </a:lstStyle>
          <a:p>
            <a:pPr>
              <a:defRPr/>
            </a:pPr>
            <a:fld id="{AB22B9F8-79BA-406C-8C8A-08A718628E6E}" type="slidenum">
              <a:rPr lang="da-DK"/>
              <a:pPr>
                <a:defRPr/>
              </a:pPr>
              <a:t>‹#›</a:t>
            </a:fld>
            <a:endParaRPr lang="da-D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da-DK"/>
          </a:p>
        </p:txBody>
      </p:sp>
      <p:sp>
        <p:nvSpPr>
          <p:cNvPr id="3" name="Pladsholder til dato 3"/>
          <p:cNvSpPr>
            <a:spLocks noGrp="1"/>
          </p:cNvSpPr>
          <p:nvPr>
            <p:ph type="dt" sz="half" idx="10"/>
          </p:nvPr>
        </p:nvSpPr>
        <p:spPr/>
        <p:txBody>
          <a:bodyPr/>
          <a:lstStyle>
            <a:lvl1pPr>
              <a:defRPr/>
            </a:lvl1pPr>
          </a:lstStyle>
          <a:p>
            <a:pPr>
              <a:defRPr/>
            </a:pPr>
            <a:fld id="{E5FE2081-4249-4DCC-8AFC-0BC0E235402D}" type="datetime1">
              <a:rPr lang="da-DK"/>
              <a:pPr>
                <a:defRPr/>
              </a:pPr>
              <a:t>09-04-2013</a:t>
            </a:fld>
            <a:endParaRPr lang="da-DK"/>
          </a:p>
        </p:txBody>
      </p:sp>
      <p:sp>
        <p:nvSpPr>
          <p:cNvPr id="4" name="Pladsholder til sidefod 4"/>
          <p:cNvSpPr>
            <a:spLocks noGrp="1"/>
          </p:cNvSpPr>
          <p:nvPr>
            <p:ph type="ftr" sz="quarter" idx="11"/>
          </p:nvPr>
        </p:nvSpPr>
        <p:spPr/>
        <p:txBody>
          <a:bodyPr/>
          <a:lstStyle>
            <a:lvl1pPr>
              <a:defRPr/>
            </a:lvl1pPr>
          </a:lstStyle>
          <a:p>
            <a:pPr>
              <a:defRPr/>
            </a:pPr>
            <a:endParaRPr lang="en-US" dirty="0"/>
          </a:p>
        </p:txBody>
      </p:sp>
      <p:sp>
        <p:nvSpPr>
          <p:cNvPr id="5" name="Pladsholder til diasnummer 5"/>
          <p:cNvSpPr>
            <a:spLocks noGrp="1"/>
          </p:cNvSpPr>
          <p:nvPr>
            <p:ph type="sldNum" sz="quarter" idx="12"/>
          </p:nvPr>
        </p:nvSpPr>
        <p:spPr/>
        <p:txBody>
          <a:bodyPr/>
          <a:lstStyle>
            <a:lvl1pPr>
              <a:defRPr/>
            </a:lvl1pPr>
          </a:lstStyle>
          <a:p>
            <a:pPr>
              <a:defRPr/>
            </a:pPr>
            <a:fld id="{3477D502-C79C-4356-B78B-006397C9DC0F}" type="slidenum">
              <a:rPr lang="da-DK"/>
              <a:pPr>
                <a:defRPr/>
              </a:pPr>
              <a:t>‹#›</a:t>
            </a:fld>
            <a:endParaRPr lang="da-D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p:txBody>
          <a:bodyPr/>
          <a:lstStyle>
            <a:lvl1pPr>
              <a:defRPr/>
            </a:lvl1pPr>
          </a:lstStyle>
          <a:p>
            <a:pPr>
              <a:defRPr/>
            </a:pPr>
            <a:fld id="{7C64D3D0-D096-41B7-99F4-57EDE339BA31}" type="datetime1">
              <a:rPr lang="da-DK"/>
              <a:pPr>
                <a:defRPr/>
              </a:pPr>
              <a:t>09-04-2013</a:t>
            </a:fld>
            <a:endParaRPr lang="da-DK"/>
          </a:p>
        </p:txBody>
      </p:sp>
      <p:sp>
        <p:nvSpPr>
          <p:cNvPr id="3" name="Pladsholder til sidefod 4"/>
          <p:cNvSpPr>
            <a:spLocks noGrp="1"/>
          </p:cNvSpPr>
          <p:nvPr>
            <p:ph type="ftr" sz="quarter" idx="11"/>
          </p:nvPr>
        </p:nvSpPr>
        <p:spPr/>
        <p:txBody>
          <a:bodyPr/>
          <a:lstStyle>
            <a:lvl1pPr>
              <a:defRPr/>
            </a:lvl1pPr>
          </a:lstStyle>
          <a:p>
            <a:pPr>
              <a:defRPr/>
            </a:pPr>
            <a:endParaRPr lang="en-US" dirty="0"/>
          </a:p>
        </p:txBody>
      </p:sp>
      <p:sp>
        <p:nvSpPr>
          <p:cNvPr id="4" name="Pladsholder til diasnummer 5"/>
          <p:cNvSpPr>
            <a:spLocks noGrp="1"/>
          </p:cNvSpPr>
          <p:nvPr>
            <p:ph type="sldNum" sz="quarter" idx="12"/>
          </p:nvPr>
        </p:nvSpPr>
        <p:spPr/>
        <p:txBody>
          <a:bodyPr/>
          <a:lstStyle>
            <a:lvl1pPr>
              <a:defRPr/>
            </a:lvl1pPr>
          </a:lstStyle>
          <a:p>
            <a:pPr>
              <a:defRPr/>
            </a:pPr>
            <a:fld id="{27844BD9-EA17-4302-B5A8-5FA13FCC3E5D}" type="slidenum">
              <a:rPr lang="da-DK"/>
              <a:pPr>
                <a:defRPr/>
              </a:pPr>
              <a:t>‹#›</a:t>
            </a:fld>
            <a:endParaRPr lang="da-D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da-DK"/>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Pladsholder til dato 3"/>
          <p:cNvSpPr>
            <a:spLocks noGrp="1"/>
          </p:cNvSpPr>
          <p:nvPr>
            <p:ph type="dt" sz="half" idx="10"/>
          </p:nvPr>
        </p:nvSpPr>
        <p:spPr/>
        <p:txBody>
          <a:bodyPr/>
          <a:lstStyle>
            <a:lvl1pPr>
              <a:defRPr/>
            </a:lvl1pPr>
          </a:lstStyle>
          <a:p>
            <a:pPr>
              <a:defRPr/>
            </a:pPr>
            <a:fld id="{CF4E4AB3-9B4A-4117-A4B6-7BB933B8FAA4}" type="datetime1">
              <a:rPr lang="da-DK"/>
              <a:pPr>
                <a:defRPr/>
              </a:pPr>
              <a:t>09-04-2013</a:t>
            </a:fld>
            <a:endParaRPr lang="da-DK"/>
          </a:p>
        </p:txBody>
      </p:sp>
      <p:sp>
        <p:nvSpPr>
          <p:cNvPr id="6" name="Pladsholder til sidefod 4"/>
          <p:cNvSpPr>
            <a:spLocks noGrp="1"/>
          </p:cNvSpPr>
          <p:nvPr>
            <p:ph type="ftr" sz="quarter" idx="11"/>
          </p:nvPr>
        </p:nvSpPr>
        <p:spPr/>
        <p:txBody>
          <a:bodyPr/>
          <a:lstStyle>
            <a:lvl1pPr>
              <a:defRPr/>
            </a:lvl1pPr>
          </a:lstStyle>
          <a:p>
            <a:pPr>
              <a:defRPr/>
            </a:pPr>
            <a:endParaRPr lang="en-US" dirty="0"/>
          </a:p>
        </p:txBody>
      </p:sp>
      <p:sp>
        <p:nvSpPr>
          <p:cNvPr id="7" name="Pladsholder til diasnummer 5"/>
          <p:cNvSpPr>
            <a:spLocks noGrp="1"/>
          </p:cNvSpPr>
          <p:nvPr>
            <p:ph type="sldNum" sz="quarter" idx="12"/>
          </p:nvPr>
        </p:nvSpPr>
        <p:spPr/>
        <p:txBody>
          <a:bodyPr/>
          <a:lstStyle>
            <a:lvl1pPr>
              <a:defRPr/>
            </a:lvl1pPr>
          </a:lstStyle>
          <a:p>
            <a:pPr>
              <a:defRPr/>
            </a:pPr>
            <a:fld id="{4FA0DCD9-FDF6-40C2-ACE4-C8C734BA4059}" type="slidenum">
              <a:rPr lang="da-DK"/>
              <a:pPr>
                <a:defRPr/>
              </a:pPr>
              <a:t>‹#›</a:t>
            </a:fld>
            <a:endParaRPr lang="da-D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da-DK"/>
          </a:p>
        </p:txBody>
      </p:sp>
      <p:sp>
        <p:nvSpPr>
          <p:cNvPr id="3" name="Pladsholder til billede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da-DK" noProof="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Pladsholder til dato 3"/>
          <p:cNvSpPr>
            <a:spLocks noGrp="1"/>
          </p:cNvSpPr>
          <p:nvPr>
            <p:ph type="dt" sz="half" idx="10"/>
          </p:nvPr>
        </p:nvSpPr>
        <p:spPr/>
        <p:txBody>
          <a:bodyPr/>
          <a:lstStyle>
            <a:lvl1pPr>
              <a:defRPr/>
            </a:lvl1pPr>
          </a:lstStyle>
          <a:p>
            <a:pPr>
              <a:defRPr/>
            </a:pPr>
            <a:fld id="{D9864673-A5B5-4CCB-9199-8235EB679E31}" type="datetime1">
              <a:rPr lang="da-DK"/>
              <a:pPr>
                <a:defRPr/>
              </a:pPr>
              <a:t>09-04-2013</a:t>
            </a:fld>
            <a:endParaRPr lang="da-DK"/>
          </a:p>
        </p:txBody>
      </p:sp>
      <p:sp>
        <p:nvSpPr>
          <p:cNvPr id="6" name="Pladsholder til sidefod 4"/>
          <p:cNvSpPr>
            <a:spLocks noGrp="1"/>
          </p:cNvSpPr>
          <p:nvPr>
            <p:ph type="ftr" sz="quarter" idx="11"/>
          </p:nvPr>
        </p:nvSpPr>
        <p:spPr/>
        <p:txBody>
          <a:bodyPr/>
          <a:lstStyle>
            <a:lvl1pPr>
              <a:defRPr/>
            </a:lvl1pPr>
          </a:lstStyle>
          <a:p>
            <a:pPr>
              <a:defRPr/>
            </a:pPr>
            <a:endParaRPr lang="en-US" dirty="0"/>
          </a:p>
        </p:txBody>
      </p:sp>
      <p:sp>
        <p:nvSpPr>
          <p:cNvPr id="7" name="Pladsholder til diasnummer 5"/>
          <p:cNvSpPr>
            <a:spLocks noGrp="1"/>
          </p:cNvSpPr>
          <p:nvPr>
            <p:ph type="sldNum" sz="quarter" idx="12"/>
          </p:nvPr>
        </p:nvSpPr>
        <p:spPr/>
        <p:txBody>
          <a:bodyPr/>
          <a:lstStyle>
            <a:lvl1pPr>
              <a:defRPr/>
            </a:lvl1pPr>
          </a:lstStyle>
          <a:p>
            <a:pPr>
              <a:defRPr/>
            </a:pPr>
            <a:fld id="{ECB56A2A-D8D9-4FA7-BE0A-499E3125A306}" type="slidenum">
              <a:rPr lang="da-DK"/>
              <a:pPr>
                <a:defRPr/>
              </a:pPr>
              <a:t>‹#›</a:t>
            </a:fld>
            <a:endParaRPr lang="da-DK"/>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FFFFFF"/>
                </a:solidFill>
                <a:latin typeface="Calibri" pitchFamily="-111" charset="0"/>
              </a:defRPr>
            </a:lvl1pPr>
          </a:lstStyle>
          <a:p>
            <a:pPr>
              <a:defRPr/>
            </a:pPr>
            <a:fld id="{1D4F824D-944C-4BA4-9943-C0C23B3FB535}" type="datetime1">
              <a:rPr lang="da-DK"/>
              <a:pPr>
                <a:defRPr/>
              </a:pPr>
              <a:t>09-04-2013</a:t>
            </a:fld>
            <a:endParaRPr lang="da-DK"/>
          </a:p>
        </p:txBody>
      </p:sp>
      <p:sp>
        <p:nvSpPr>
          <p:cNvPr id="5" name="Pladsholder til sidefod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FFFFFF"/>
                </a:solidFill>
                <a:latin typeface="Calibri" pitchFamily="-111" charset="0"/>
              </a:defRPr>
            </a:lvl1pPr>
          </a:lstStyle>
          <a:p>
            <a:pPr>
              <a:defRPr/>
            </a:pPr>
            <a:endParaRPr lang="en-US" dirty="0"/>
          </a:p>
        </p:txBody>
      </p:sp>
      <p:sp>
        <p:nvSpPr>
          <p:cNvPr id="6" name="Pladsholder til dias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FFFFFF"/>
                </a:solidFill>
                <a:latin typeface="Calibri" pitchFamily="-111" charset="0"/>
              </a:defRPr>
            </a:lvl1pPr>
          </a:lstStyle>
          <a:p>
            <a:pPr>
              <a:defRPr/>
            </a:pPr>
            <a:fld id="{AAB85F4D-5A1A-4EE3-B99E-90B8DA528DC6}" type="slidenum">
              <a:rPr lang="da-DK"/>
              <a:pPr>
                <a:defRPr/>
              </a:pPr>
              <a:t>‹#›</a:t>
            </a:fld>
            <a:endParaRPr lang="da-DK"/>
          </a:p>
        </p:txBody>
      </p:sp>
    </p:spTree>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1" fontAlgn="base" hangingPunct="1">
        <a:spcBef>
          <a:spcPct val="0"/>
        </a:spcBef>
        <a:spcAft>
          <a:spcPct val="0"/>
        </a:spcAft>
        <a:defRPr sz="4400">
          <a:solidFill>
            <a:schemeClr val="tx1"/>
          </a:solidFill>
          <a:latin typeface="Calibri" pitchFamily="34" charset="0"/>
          <a:ea typeface="ＭＳ Ｐゴシック" charset="-128"/>
          <a:cs typeface="ＭＳ Ｐゴシック" charset="-128"/>
        </a:defRPr>
      </a:lvl2pPr>
      <a:lvl3pPr algn="ctr" defTabSz="457200" rtl="0" eaLnBrk="1" fontAlgn="base" hangingPunct="1">
        <a:spcBef>
          <a:spcPct val="0"/>
        </a:spcBef>
        <a:spcAft>
          <a:spcPct val="0"/>
        </a:spcAft>
        <a:defRPr sz="4400">
          <a:solidFill>
            <a:schemeClr val="tx1"/>
          </a:solidFill>
          <a:latin typeface="Calibri" pitchFamily="34" charset="0"/>
          <a:ea typeface="ＭＳ Ｐゴシック" charset="-128"/>
          <a:cs typeface="ＭＳ Ｐゴシック" charset="-128"/>
        </a:defRPr>
      </a:lvl3pPr>
      <a:lvl4pPr algn="ctr" defTabSz="457200" rtl="0" eaLnBrk="1" fontAlgn="base" hangingPunct="1">
        <a:spcBef>
          <a:spcPct val="0"/>
        </a:spcBef>
        <a:spcAft>
          <a:spcPct val="0"/>
        </a:spcAft>
        <a:defRPr sz="4400">
          <a:solidFill>
            <a:schemeClr val="tx1"/>
          </a:solidFill>
          <a:latin typeface="Calibri" pitchFamily="34" charset="0"/>
          <a:ea typeface="ＭＳ Ｐゴシック" charset="-128"/>
          <a:cs typeface="ＭＳ Ｐゴシック" charset="-128"/>
        </a:defRPr>
      </a:lvl4pPr>
      <a:lvl5pPr algn="ctr" defTabSz="457200" rtl="0" eaLnBrk="1" fontAlgn="base" hangingPunct="1">
        <a:spcBef>
          <a:spcPct val="0"/>
        </a:spcBef>
        <a:spcAft>
          <a:spcPct val="0"/>
        </a:spcAft>
        <a:defRPr sz="4400">
          <a:solidFill>
            <a:schemeClr val="tx1"/>
          </a:solidFill>
          <a:latin typeface="Calibri" pitchFamily="34"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pitchFamily="5"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pitchFamily="5"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5"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pitchFamily="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Pladsholder til titel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a-DK" smtClean="0"/>
              <a:t>Klik for at redigere titeltypografi i masteren</a:t>
            </a:r>
          </a:p>
        </p:txBody>
      </p:sp>
      <p:sp>
        <p:nvSpPr>
          <p:cNvPr id="2051" name="Pladsholder til tekst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p>
        </p:txBody>
      </p:sp>
      <p:sp>
        <p:nvSpPr>
          <p:cNvPr id="4" name="Pladsholder til dato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pPr>
              <a:defRPr/>
            </a:pPr>
            <a:fld id="{C6BE8515-3425-42B1-88DD-9AD4FCAC37D6}" type="datetime1">
              <a:rPr lang="da-DK"/>
              <a:pPr>
                <a:defRPr/>
              </a:pPr>
              <a:t>09-04-2013</a:t>
            </a:fld>
            <a:endParaRPr lang="da-DK"/>
          </a:p>
        </p:txBody>
      </p:sp>
      <p:sp>
        <p:nvSpPr>
          <p:cNvPr id="5" name="Pladsholder til sidefod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pPr>
              <a:defRPr/>
            </a:pPr>
            <a:endParaRPr lang="en-US" dirty="0"/>
          </a:p>
        </p:txBody>
      </p:sp>
      <p:sp>
        <p:nvSpPr>
          <p:cNvPr id="6" name="Pladsholder til diasnumm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pPr>
              <a:defRPr/>
            </a:pPr>
            <a:fld id="{9D468CF8-1F69-4F9A-9742-7D451B53A549}" type="slidenum">
              <a:rPr lang="da-DK"/>
              <a:pPr>
                <a:defRPr/>
              </a:pPr>
              <a:t>‹#›</a:t>
            </a:fld>
            <a:endParaRPr lang="da-DK"/>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pitchFamily="-111" charset="-128"/>
          <a:cs typeface="ＭＳ Ｐゴシック" pitchFamily="-111" charset="-128"/>
        </a:defRPr>
      </a:lvl1pPr>
      <a:lvl2pPr algn="ctr" rtl="0" eaLnBrk="0" fontAlgn="base" hangingPunct="0">
        <a:spcBef>
          <a:spcPct val="0"/>
        </a:spcBef>
        <a:spcAft>
          <a:spcPct val="0"/>
        </a:spcAft>
        <a:defRPr sz="4400">
          <a:solidFill>
            <a:schemeClr val="tx1"/>
          </a:solidFill>
          <a:latin typeface="Calibri" pitchFamily="34"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1"/>
          </a:solidFill>
          <a:latin typeface="Calibri" pitchFamily="34"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1"/>
          </a:solidFill>
          <a:latin typeface="Calibri" pitchFamily="34"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1"/>
          </a:solidFill>
          <a:latin typeface="Calibri" pitchFamily="34"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1" charset="-128"/>
          <a:cs typeface="ＭＳ Ｐゴシック" pitchFamily="-111" charset="-128"/>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1" charset="-128"/>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1" charset="-128"/>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1" charset="-128"/>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pPr>
              <a:defRPr/>
            </a:pPr>
            <a:fld id="{1D4F824D-944C-4BA4-9943-C0C23B3FB535}" type="datetime1">
              <a:rPr lang="da-DK" smtClean="0"/>
              <a:pPr>
                <a:defRPr/>
              </a:pPr>
              <a:t>09-04-2013</a:t>
            </a:fld>
            <a:endParaRPr lang="da-DK"/>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pPr>
              <a:defRPr/>
            </a:pPr>
            <a:endParaRPr lang="en-US" dirty="0"/>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pPr>
              <a:defRPr/>
            </a:pPr>
            <a:fld id="{AAB85F4D-5A1A-4EE3-B99E-90B8DA528DC6}" type="slidenum">
              <a:rPr lang="da-DK" smtClean="0"/>
              <a:pPr>
                <a:defRPr/>
              </a:pPr>
              <a:t>‹#›</a:t>
            </a:fld>
            <a:endParaRPr lang="da-DK"/>
          </a:p>
        </p:txBody>
      </p:sp>
    </p:spTree>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 Id="rId5" Type="http://schemas.openxmlformats.org/officeDocument/2006/relationships/image" Target="../media/image44.gi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887853" y="3309682"/>
            <a:ext cx="237277" cy="142736"/>
            <a:chOff x="3997371" y="2363638"/>
            <a:chExt cx="1255271" cy="741871"/>
          </a:xfrm>
        </p:grpSpPr>
        <p:sp>
          <p:nvSpPr>
            <p:cNvPr id="12" name="Rounded Rectangle 11"/>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54592"/>
            <a:ext cx="9144000"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Stencil" pitchFamily="82" charset="0"/>
                <a:cs typeface="Times New Roman" pitchFamily="18" charset="0"/>
              </a:rPr>
              <a:t>Data Communication &amp; Networking</a:t>
            </a:r>
          </a:p>
        </p:txBody>
      </p:sp>
      <p:pic>
        <p:nvPicPr>
          <p:cNvPr id="2053" name="Picture 5" descr="C:\Users\Adeel\Downloads\desktoasdp-pc.png"/>
          <p:cNvPicPr>
            <a:picLocks noChangeAspect="1" noChangeArrowheads="1"/>
          </p:cNvPicPr>
          <p:nvPr/>
        </p:nvPicPr>
        <p:blipFill>
          <a:blip r:embed="rId3"/>
          <a:srcRect/>
          <a:stretch>
            <a:fillRect/>
          </a:stretch>
        </p:blipFill>
        <p:spPr bwMode="auto">
          <a:xfrm>
            <a:off x="-10758" y="2383375"/>
            <a:ext cx="2464380" cy="2035683"/>
          </a:xfrm>
          <a:prstGeom prst="rect">
            <a:avLst/>
          </a:prstGeom>
          <a:noFill/>
        </p:spPr>
      </p:pic>
      <p:pic>
        <p:nvPicPr>
          <p:cNvPr id="2054" name="Picture 6" descr="C:\Users\Adeel\Downloads\desktasdfop-pc.png"/>
          <p:cNvPicPr>
            <a:picLocks noChangeAspect="1" noChangeArrowheads="1"/>
          </p:cNvPicPr>
          <p:nvPr/>
        </p:nvPicPr>
        <p:blipFill>
          <a:blip r:embed="rId4"/>
          <a:srcRect/>
          <a:stretch>
            <a:fillRect/>
          </a:stretch>
        </p:blipFill>
        <p:spPr bwMode="auto">
          <a:xfrm>
            <a:off x="6679621" y="2394190"/>
            <a:ext cx="2464379" cy="2035682"/>
          </a:xfrm>
          <a:prstGeom prst="rect">
            <a:avLst/>
          </a:prstGeom>
          <a:noFill/>
        </p:spPr>
      </p:pic>
      <p:pic>
        <p:nvPicPr>
          <p:cNvPr id="2055" name="Picture 7" descr="C:\Users\Adeel\Downloads\mail.png"/>
          <p:cNvPicPr>
            <a:picLocks noChangeAspect="1" noChangeArrowheads="1"/>
          </p:cNvPicPr>
          <p:nvPr/>
        </p:nvPicPr>
        <p:blipFill>
          <a:blip r:embed="rId5"/>
          <a:srcRect/>
          <a:stretch>
            <a:fillRect/>
          </a:stretch>
        </p:blipFill>
        <p:spPr bwMode="auto">
          <a:xfrm>
            <a:off x="607690" y="2944371"/>
            <a:ext cx="484604" cy="39181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pic>
      <p:grpSp>
        <p:nvGrpSpPr>
          <p:cNvPr id="23" name="Group 22"/>
          <p:cNvGrpSpPr/>
          <p:nvPr/>
        </p:nvGrpSpPr>
        <p:grpSpPr>
          <a:xfrm>
            <a:off x="2022362" y="3319425"/>
            <a:ext cx="231835" cy="142736"/>
            <a:chOff x="2125777" y="3368411"/>
            <a:chExt cx="231835" cy="142736"/>
          </a:xfrm>
        </p:grpSpPr>
        <p:sp>
          <p:nvSpPr>
            <p:cNvPr id="20" name="Rounded Rectangle 19"/>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7" name="Curved Connector 26"/>
          <p:cNvCxnSpPr/>
          <p:nvPr/>
        </p:nvCxnSpPr>
        <p:spPr>
          <a:xfrm>
            <a:off x="2267712" y="3383280"/>
            <a:ext cx="1303020" cy="1138428"/>
          </a:xfrm>
          <a:prstGeom prst="curvedConnector3">
            <a:avLst>
              <a:gd name="adj1" fmla="val 50000"/>
            </a:avLst>
          </a:prstGeom>
          <a:ln>
            <a:solidFill>
              <a:srgbClr val="FFCC00">
                <a:alpha val="93000"/>
              </a:srgbClr>
            </a:solidFill>
          </a:ln>
          <a:scene3d>
            <a:camera prst="orthographicFront"/>
            <a:lightRig rig="threePt" dir="t"/>
          </a:scene3d>
          <a:sp3d>
            <a:bevelT w="25400" h="25400" prst="coolSlant"/>
          </a:sp3d>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flipV="1">
            <a:off x="3566904" y="4510650"/>
            <a:ext cx="2107692" cy="13716"/>
          </a:xfrm>
          <a:prstGeom prst="line">
            <a:avLst/>
          </a:prstGeom>
          <a:ln>
            <a:solidFill>
              <a:srgbClr val="FFCC00">
                <a:alpha val="93000"/>
              </a:srgbClr>
            </a:solidFill>
          </a:ln>
          <a:scene3d>
            <a:camera prst="orthographicFront"/>
            <a:lightRig rig="threePt" dir="t"/>
          </a:scene3d>
          <a:sp3d>
            <a:bevelT w="25400" h="25400" prst="coolSlant"/>
          </a:sp3d>
        </p:spPr>
        <p:style>
          <a:lnRef idx="3">
            <a:schemeClr val="accent1"/>
          </a:lnRef>
          <a:fillRef idx="0">
            <a:schemeClr val="accent1"/>
          </a:fillRef>
          <a:effectRef idx="2">
            <a:schemeClr val="accent1"/>
          </a:effectRef>
          <a:fontRef idx="minor">
            <a:schemeClr val="tx1"/>
          </a:fontRef>
        </p:style>
      </p:cxnSp>
      <p:cxnSp>
        <p:nvCxnSpPr>
          <p:cNvPr id="25" name="Curved Connector 24"/>
          <p:cNvCxnSpPr/>
          <p:nvPr/>
        </p:nvCxnSpPr>
        <p:spPr>
          <a:xfrm rot="10800000" flipV="1">
            <a:off x="5674596" y="3381366"/>
            <a:ext cx="1197864" cy="1129284"/>
          </a:xfrm>
          <a:prstGeom prst="curvedConnector3">
            <a:avLst>
              <a:gd name="adj1" fmla="val 50000"/>
            </a:avLst>
          </a:prstGeom>
          <a:ln>
            <a:solidFill>
              <a:srgbClr val="FFCC00">
                <a:alpha val="93000"/>
              </a:srgbClr>
            </a:solidFill>
          </a:ln>
          <a:scene3d>
            <a:camera prst="orthographicFront"/>
            <a:lightRig rig="threePt" dir="t"/>
          </a:scene3d>
          <a:sp3d>
            <a:bevelT w="25400" h="25400" prst="coolSlant"/>
          </a:sp3d>
        </p:spPr>
        <p:style>
          <a:lnRef idx="3">
            <a:schemeClr val="accent1"/>
          </a:lnRef>
          <a:fillRef idx="0">
            <a:schemeClr val="accent1"/>
          </a:fillRef>
          <a:effectRef idx="2">
            <a:schemeClr val="accent1"/>
          </a:effectRef>
          <a:fontRef idx="minor">
            <a:schemeClr val="tx1"/>
          </a:fontRef>
        </p:style>
      </p:cxnSp>
      <p:pic>
        <p:nvPicPr>
          <p:cNvPr id="31" name="Picture 7" descr="C:\Users\Adeel\Downloads\mail.png"/>
          <p:cNvPicPr>
            <a:picLocks noChangeAspect="1" noChangeArrowheads="1"/>
          </p:cNvPicPr>
          <p:nvPr/>
        </p:nvPicPr>
        <p:blipFill>
          <a:blip r:embed="rId5"/>
          <a:srcRect/>
          <a:stretch>
            <a:fillRect/>
          </a:stretch>
        </p:blipFill>
        <p:spPr bwMode="auto">
          <a:xfrm>
            <a:off x="8034221" y="2956310"/>
            <a:ext cx="484604" cy="39181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pic>
      <p:grpSp>
        <p:nvGrpSpPr>
          <p:cNvPr id="38" name="Group 37"/>
          <p:cNvGrpSpPr/>
          <p:nvPr/>
        </p:nvGrpSpPr>
        <p:grpSpPr>
          <a:xfrm>
            <a:off x="2041307" y="3094641"/>
            <a:ext cx="596493" cy="571640"/>
            <a:chOff x="5009985" y="4216604"/>
            <a:chExt cx="596493" cy="571640"/>
          </a:xfrm>
          <a:effectLst>
            <a:outerShdw blurRad="266700" dist="177800" dir="5400000" algn="ctr" rotWithShape="0">
              <a:srgbClr val="000000"/>
            </a:outerShdw>
          </a:effectLst>
        </p:grpSpPr>
        <p:grpSp>
          <p:nvGrpSpPr>
            <p:cNvPr id="37" name="Group 36"/>
            <p:cNvGrpSpPr/>
            <p:nvPr/>
          </p:nvGrpSpPr>
          <p:grpSpPr>
            <a:xfrm>
              <a:off x="5256542" y="4455200"/>
              <a:ext cx="100889" cy="105377"/>
              <a:chOff x="5256542" y="4455200"/>
              <a:chExt cx="100889" cy="105377"/>
            </a:xfrm>
          </p:grpSpPr>
          <p:sp>
            <p:nvSpPr>
              <p:cNvPr id="33" name="Oval 32"/>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7" name="Picture 3" descr="C:\Users\Adeel\Downloads\UTP-Cat5e-Patch-sdfggCable.png"/>
            <p:cNvPicPr>
              <a:picLocks noChangeAspect="1" noChangeArrowheads="1"/>
            </p:cNvPicPr>
            <p:nvPr/>
          </p:nvPicPr>
          <p:blipFill>
            <a:blip r:embed="rId6"/>
            <a:srcRect/>
            <a:stretch>
              <a:fillRect/>
            </a:stretch>
          </p:blipFill>
          <p:spPr bwMode="auto">
            <a:xfrm>
              <a:off x="5009985" y="4216604"/>
              <a:ext cx="596493" cy="571640"/>
            </a:xfrm>
            <a:prstGeom prst="rect">
              <a:avLst/>
            </a:prstGeom>
            <a:noFill/>
          </p:spPr>
        </p:pic>
      </p:grpSp>
      <p:grpSp>
        <p:nvGrpSpPr>
          <p:cNvPr id="39" name="Group 38"/>
          <p:cNvGrpSpPr/>
          <p:nvPr/>
        </p:nvGrpSpPr>
        <p:grpSpPr>
          <a:xfrm>
            <a:off x="6505357" y="3075591"/>
            <a:ext cx="596493" cy="571640"/>
            <a:chOff x="5009985" y="4216604"/>
            <a:chExt cx="596493" cy="571640"/>
          </a:xfrm>
          <a:effectLst>
            <a:outerShdw blurRad="266700" dist="177800" dir="5400000" algn="ctr" rotWithShape="0">
              <a:srgbClr val="000000"/>
            </a:outerShdw>
          </a:effectLst>
        </p:grpSpPr>
        <p:grpSp>
          <p:nvGrpSpPr>
            <p:cNvPr id="40" name="Group 36"/>
            <p:cNvGrpSpPr/>
            <p:nvPr/>
          </p:nvGrpSpPr>
          <p:grpSpPr>
            <a:xfrm>
              <a:off x="5256542" y="4455200"/>
              <a:ext cx="100889" cy="105377"/>
              <a:chOff x="5256542" y="4455200"/>
              <a:chExt cx="100889" cy="105377"/>
            </a:xfrm>
          </p:grpSpPr>
          <p:sp>
            <p:nvSpPr>
              <p:cNvPr id="42" name="Oval 41"/>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1" name="Picture 3" descr="C:\Users\Adeel\Downloads\UTP-Cat5e-Patch-sdfggCable.png"/>
            <p:cNvPicPr>
              <a:picLocks noChangeAspect="1" noChangeArrowheads="1"/>
            </p:cNvPicPr>
            <p:nvPr/>
          </p:nvPicPr>
          <p:blipFill>
            <a:blip r:embed="rId6"/>
            <a:srcRect/>
            <a:stretch>
              <a:fillRect/>
            </a:stretch>
          </p:blipFill>
          <p:spPr bwMode="auto">
            <a:xfrm>
              <a:off x="5009985" y="4216604"/>
              <a:ext cx="596493" cy="571640"/>
            </a:xfrm>
            <a:prstGeom prst="rect">
              <a:avLst/>
            </a:prstGeom>
            <a:noFill/>
          </p:spPr>
        </p:pic>
      </p:grpSp>
      <p:pic>
        <p:nvPicPr>
          <p:cNvPr id="44" name="Picture 7" descr="C:\Users\Adeel\Downloads\mail.png"/>
          <p:cNvPicPr>
            <a:picLocks noChangeAspect="1" noChangeArrowheads="1"/>
          </p:cNvPicPr>
          <p:nvPr/>
        </p:nvPicPr>
        <p:blipFill>
          <a:blip r:embed="rId5"/>
          <a:srcRect/>
          <a:stretch>
            <a:fillRect/>
          </a:stretch>
        </p:blipFill>
        <p:spPr bwMode="auto">
          <a:xfrm>
            <a:off x="607690" y="2944371"/>
            <a:ext cx="484604" cy="391814"/>
          </a:xfrm>
          <a:prstGeom prst="rect">
            <a:avLst/>
          </a:prstGeom>
          <a:ln>
            <a:noFill/>
          </a:ln>
          <a:effectLst>
            <a:outerShdw blurRad="50800" dist="38100" dir="2700000" algn="tl" rotWithShape="0">
              <a:prstClr val="black">
                <a:alpha val="40000"/>
              </a:prstClr>
            </a:outerShdw>
          </a:effectLst>
          <a:scene3d>
            <a:camera prst="orthographicFront"/>
            <a:lightRig rig="threePt" dir="t"/>
          </a:scene3d>
          <a:sp3d>
            <a:bevelT/>
          </a:sp3d>
        </p:spPr>
      </p:pic>
      <p:pic>
        <p:nvPicPr>
          <p:cNvPr id="45" name="Picture 7" descr="C:\Users\Adeel\Downloads\mail.png"/>
          <p:cNvPicPr>
            <a:picLocks noChangeAspect="1" noChangeArrowheads="1"/>
          </p:cNvPicPr>
          <p:nvPr/>
        </p:nvPicPr>
        <p:blipFill>
          <a:blip r:embed="rId5"/>
          <a:srcRect/>
          <a:stretch>
            <a:fillRect/>
          </a:stretch>
        </p:blipFill>
        <p:spPr bwMode="auto">
          <a:xfrm>
            <a:off x="8025594" y="2947684"/>
            <a:ext cx="484604" cy="39181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pic>
      <p:grpSp>
        <p:nvGrpSpPr>
          <p:cNvPr id="46" name="Group 45"/>
          <p:cNvGrpSpPr/>
          <p:nvPr/>
        </p:nvGrpSpPr>
        <p:grpSpPr>
          <a:xfrm>
            <a:off x="2041307" y="3094641"/>
            <a:ext cx="596493" cy="571640"/>
            <a:chOff x="5009985" y="4216604"/>
            <a:chExt cx="596493" cy="571640"/>
          </a:xfrm>
          <a:effectLst>
            <a:outerShdw blurRad="266700" dist="177800" dir="5400000" algn="ctr" rotWithShape="0">
              <a:srgbClr val="000000"/>
            </a:outerShdw>
          </a:effectLst>
        </p:grpSpPr>
        <p:grpSp>
          <p:nvGrpSpPr>
            <p:cNvPr id="47" name="Group 36"/>
            <p:cNvGrpSpPr/>
            <p:nvPr/>
          </p:nvGrpSpPr>
          <p:grpSpPr>
            <a:xfrm>
              <a:off x="5256542" y="4455200"/>
              <a:ext cx="100889" cy="105377"/>
              <a:chOff x="5256542" y="4455200"/>
              <a:chExt cx="100889" cy="105377"/>
            </a:xfrm>
          </p:grpSpPr>
          <p:sp>
            <p:nvSpPr>
              <p:cNvPr id="49" name="Oval 48"/>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8" name="Picture 3" descr="C:\Users\Adeel\Downloads\UTP-Cat5e-Patch-sdfggCable.png"/>
            <p:cNvPicPr>
              <a:picLocks noChangeAspect="1" noChangeArrowheads="1"/>
            </p:cNvPicPr>
            <p:nvPr/>
          </p:nvPicPr>
          <p:blipFill>
            <a:blip r:embed="rId6"/>
            <a:srcRect/>
            <a:stretch>
              <a:fillRect/>
            </a:stretch>
          </p:blipFill>
          <p:spPr bwMode="auto">
            <a:xfrm>
              <a:off x="5009985" y="4216604"/>
              <a:ext cx="596493" cy="571640"/>
            </a:xfrm>
            <a:prstGeom prst="rect">
              <a:avLst/>
            </a:prstGeom>
            <a:noFill/>
          </p:spPr>
        </p:pic>
      </p:grpSp>
      <p:sp>
        <p:nvSpPr>
          <p:cNvPr id="51" name="TextBox 50"/>
          <p:cNvSpPr txBox="1"/>
          <p:nvPr/>
        </p:nvSpPr>
        <p:spPr>
          <a:xfrm>
            <a:off x="190005" y="5866410"/>
            <a:ext cx="8407730" cy="646331"/>
          </a:xfrm>
          <a:prstGeom prst="rect">
            <a:avLst/>
          </a:prstGeom>
          <a:noFill/>
        </p:spPr>
        <p:txBody>
          <a:bodyPr wrap="square" rtlCol="0">
            <a:spAutoFit/>
          </a:bodyPr>
          <a:lstStyle/>
          <a:p>
            <a:pPr algn="ctr"/>
            <a:r>
              <a:rPr lang="en-US" dirty="0" smtClean="0"/>
              <a:t>Data Communication is exchange of data between two devices , via any transmission media </a:t>
            </a:r>
            <a:endParaRPr lang="en-US" dirty="0"/>
          </a:p>
        </p:txBody>
      </p:sp>
    </p:spTree>
    <p:extLst>
      <p:ext uri="{BB962C8B-B14F-4D97-AF65-F5344CB8AC3E}">
        <p14:creationId xmlns:p14="http://schemas.microsoft.com/office/powerpoint/2010/main" val="2266344017"/>
      </p:ext>
    </p:extLst>
  </p:cSld>
  <p:clrMapOvr>
    <a:masterClrMapping/>
  </p:clrMapOvr>
  <mc:AlternateContent xmlns:mc="http://schemas.openxmlformats.org/markup-compatibility/2006" xmlns:p14="http://schemas.microsoft.com/office/powerpoint/2010/main">
    <mc:Choice Requires="p14">
      <p:transition spd="slow" p14:dur="1600" advTm="20889">
        <p14:gallery dir="l"/>
      </p:transition>
    </mc:Choice>
    <mc:Fallback xmlns="">
      <p:transition spd="slow" advTm="20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2055"/>
                                        </p:tgtEl>
                                        <p:attrNameLst>
                                          <p:attrName>r</p:attrName>
                                        </p:attrNameLst>
                                      </p:cBhvr>
                                    </p:animRot>
                                  </p:childTnLst>
                                </p:cTn>
                              </p:par>
                            </p:childTnLst>
                          </p:cTn>
                        </p:par>
                        <p:par>
                          <p:cTn id="7" fill="hold">
                            <p:stCondLst>
                              <p:cond delay="2000"/>
                            </p:stCondLst>
                            <p:childTnLst>
                              <p:par>
                                <p:cTn id="8" presetID="53" presetClass="exit" presetSubtype="0" fill="hold" nodeType="afterEffect">
                                  <p:stCondLst>
                                    <p:cond delay="0"/>
                                  </p:stCondLst>
                                  <p:childTnLst>
                                    <p:anim calcmode="lin" valueType="num">
                                      <p:cBhvr>
                                        <p:cTn id="9" dur="500"/>
                                        <p:tgtEl>
                                          <p:spTgt spid="2055"/>
                                        </p:tgtEl>
                                        <p:attrNameLst>
                                          <p:attrName>ppt_w</p:attrName>
                                        </p:attrNameLst>
                                      </p:cBhvr>
                                      <p:tavLst>
                                        <p:tav tm="0">
                                          <p:val>
                                            <p:strVal val="ppt_w"/>
                                          </p:val>
                                        </p:tav>
                                        <p:tav tm="100000">
                                          <p:val>
                                            <p:fltVal val="0"/>
                                          </p:val>
                                        </p:tav>
                                      </p:tavLst>
                                    </p:anim>
                                    <p:anim calcmode="lin" valueType="num">
                                      <p:cBhvr>
                                        <p:cTn id="10" dur="500"/>
                                        <p:tgtEl>
                                          <p:spTgt spid="2055"/>
                                        </p:tgtEl>
                                        <p:attrNameLst>
                                          <p:attrName>ppt_h</p:attrName>
                                        </p:attrNameLst>
                                      </p:cBhvr>
                                      <p:tavLst>
                                        <p:tav tm="0">
                                          <p:val>
                                            <p:strVal val="ppt_h"/>
                                          </p:val>
                                        </p:tav>
                                        <p:tav tm="100000">
                                          <p:val>
                                            <p:fltVal val="0"/>
                                          </p:val>
                                        </p:tav>
                                      </p:tavLst>
                                    </p:anim>
                                    <p:animEffect transition="out" filter="fade">
                                      <p:cBhvr>
                                        <p:cTn id="11" dur="500"/>
                                        <p:tgtEl>
                                          <p:spTgt spid="2055"/>
                                        </p:tgtEl>
                                      </p:cBhvr>
                                    </p:animEffect>
                                    <p:set>
                                      <p:cBhvr>
                                        <p:cTn id="12" dur="1" fill="hold">
                                          <p:stCondLst>
                                            <p:cond delay="499"/>
                                          </p:stCondLst>
                                        </p:cTn>
                                        <p:tgtEl>
                                          <p:spTgt spid="2055"/>
                                        </p:tgtEl>
                                        <p:attrNameLst>
                                          <p:attrName>style.visibility</p:attrName>
                                        </p:attrNameLst>
                                      </p:cBhvr>
                                      <p:to>
                                        <p:strVal val="hidden"/>
                                      </p:to>
                                    </p:set>
                                  </p:childTnLst>
                                </p:cTn>
                              </p:par>
                            </p:childTnLst>
                          </p:cTn>
                        </p:par>
                        <p:par>
                          <p:cTn id="13" fill="hold">
                            <p:stCondLst>
                              <p:cond delay="2500"/>
                            </p:stCondLst>
                            <p:childTnLst>
                              <p:par>
                                <p:cTn id="14" presetID="1"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childTnLst>
                                </p:cTn>
                              </p:par>
                            </p:childTnLst>
                          </p:cTn>
                        </p:par>
                        <p:par>
                          <p:cTn id="16" fill="hold">
                            <p:stCondLst>
                              <p:cond delay="2500"/>
                            </p:stCondLst>
                            <p:childTnLst>
                              <p:par>
                                <p:cTn id="17" presetID="0" presetClass="path" presetSubtype="0" accel="50000" decel="50000" fill="hold" nodeType="afterEffect">
                                  <p:stCondLst>
                                    <p:cond delay="0"/>
                                  </p:stCondLst>
                                  <p:childTnLst>
                                    <p:animMotion origin="layout" path="M 6.11111E-6 -3.7037E-7 L 0.01598 0.00371 L 0.02778 0.01204 L 0.0389 0.02037 L 0.0507 0.03612 L 0.05695 0.0463 C 0.05886 0.05162 0.06077 0.05672 0.06251 0.06204 C 0.0632 0.06412 0.06459 0.06852 0.06459 0.06852 L 0.06598 0.09537 C 0.06667 0.09908 0.06667 0.10463 0.06945 0.10649 L 0.07848 0.12778 L 0.08542 0.13612 L 0.09445 0.14537 L 0.10417 0.15278 L 0.10834 0.15556 L 0.12292 0.16297 L 0.13195 0.16482 L 0.14792 0.16482 L 0.37084 0.16297 L 0.38195 0.16019 L 0.39792 0.15093 L 0.40487 0.1463 L 0.41181 0.13704 L 0.41945 0.12871 L 0.42709 0.11297 L 0.43056 0.10186 L 0.43056 0.0926 L 0.43126 0.08334 L 0.43334 0.07223 L 0.43473 0.05834 L 0.44167 0.04075 L 0.45001 0.02593 L 0.46042 0.01482 L 0.46598 0.01019 L 0.47431 0.00371 L 0.47848 0.00278 L 0.4882 -0.00092 L 0.49376 -0.00185 " pathEditMode="relative" ptsTypes="AAAAAffAfAAAAAAAAAAAAAAAAAAAAAAAAAAAAA">
                                      <p:cBhvr>
                                        <p:cTn id="18" dur="2000" fill="hold"/>
                                        <p:tgtEl>
                                          <p:spTgt spid="38"/>
                                        </p:tgtEl>
                                        <p:attrNameLst>
                                          <p:attrName>ppt_x</p:attrName>
                                          <p:attrName>ppt_y</p:attrName>
                                        </p:attrNameLst>
                                      </p:cBhvr>
                                    </p:animMotion>
                                  </p:childTnLst>
                                </p:cTn>
                              </p:par>
                            </p:childTnLst>
                          </p:cTn>
                        </p:par>
                        <p:par>
                          <p:cTn id="19" fill="hold">
                            <p:stCondLst>
                              <p:cond delay="4500"/>
                            </p:stCondLst>
                            <p:childTnLst>
                              <p:par>
                                <p:cTn id="20" presetID="53" presetClass="exit" presetSubtype="0" fill="hold" nodeType="afterEffect">
                                  <p:stCondLst>
                                    <p:cond delay="0"/>
                                  </p:stCondLst>
                                  <p:childTnLst>
                                    <p:anim calcmode="lin" valueType="num">
                                      <p:cBhvr>
                                        <p:cTn id="21" dur="500"/>
                                        <p:tgtEl>
                                          <p:spTgt spid="38"/>
                                        </p:tgtEl>
                                        <p:attrNameLst>
                                          <p:attrName>ppt_w</p:attrName>
                                        </p:attrNameLst>
                                      </p:cBhvr>
                                      <p:tavLst>
                                        <p:tav tm="0">
                                          <p:val>
                                            <p:strVal val="ppt_w"/>
                                          </p:val>
                                        </p:tav>
                                        <p:tav tm="100000">
                                          <p:val>
                                            <p:fltVal val="0"/>
                                          </p:val>
                                        </p:tav>
                                      </p:tavLst>
                                    </p:anim>
                                    <p:anim calcmode="lin" valueType="num">
                                      <p:cBhvr>
                                        <p:cTn id="22" dur="500"/>
                                        <p:tgtEl>
                                          <p:spTgt spid="38"/>
                                        </p:tgtEl>
                                        <p:attrNameLst>
                                          <p:attrName>ppt_h</p:attrName>
                                        </p:attrNameLst>
                                      </p:cBhvr>
                                      <p:tavLst>
                                        <p:tav tm="0">
                                          <p:val>
                                            <p:strVal val="ppt_h"/>
                                          </p:val>
                                        </p:tav>
                                        <p:tav tm="100000">
                                          <p:val>
                                            <p:fltVal val="0"/>
                                          </p:val>
                                        </p:tav>
                                      </p:tavLst>
                                    </p:anim>
                                    <p:animEffect transition="out" filter="fade">
                                      <p:cBhvr>
                                        <p:cTn id="23" dur="500"/>
                                        <p:tgtEl>
                                          <p:spTgt spid="38"/>
                                        </p:tgtEl>
                                      </p:cBhvr>
                                    </p:animEffect>
                                    <p:set>
                                      <p:cBhvr>
                                        <p:cTn id="24" dur="1" fill="hold">
                                          <p:stCondLst>
                                            <p:cond delay="499"/>
                                          </p:stCondLst>
                                        </p:cTn>
                                        <p:tgtEl>
                                          <p:spTgt spid="38"/>
                                        </p:tgtEl>
                                        <p:attrNameLst>
                                          <p:attrName>style.visibility</p:attrName>
                                        </p:attrNameLst>
                                      </p:cBhvr>
                                      <p:to>
                                        <p:strVal val="hidden"/>
                                      </p:to>
                                    </p:set>
                                  </p:childTnLst>
                                </p:cTn>
                              </p:par>
                            </p:childTnLst>
                          </p:cTn>
                        </p:par>
                        <p:par>
                          <p:cTn id="25" fill="hold">
                            <p:stCondLst>
                              <p:cond delay="5000"/>
                            </p:stCondLst>
                            <p:childTnLst>
                              <p:par>
                                <p:cTn id="26" presetID="53"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Effect transition="in" filter="fade">
                                      <p:cBhvr>
                                        <p:cTn id="30" dur="500"/>
                                        <p:tgtEl>
                                          <p:spTgt spid="31"/>
                                        </p:tgtEl>
                                      </p:cBhvr>
                                    </p:animEffect>
                                  </p:childTnLst>
                                </p:cTn>
                              </p:par>
                            </p:childTnLst>
                          </p:cTn>
                        </p:par>
                        <p:par>
                          <p:cTn id="31" fill="hold">
                            <p:stCondLst>
                              <p:cond delay="5500"/>
                            </p:stCondLst>
                            <p:childTnLst>
                              <p:par>
                                <p:cTn id="32" presetID="8" presetClass="emph" presetSubtype="0" fill="hold" nodeType="afterEffect">
                                  <p:stCondLst>
                                    <p:cond delay="1000"/>
                                  </p:stCondLst>
                                  <p:childTnLst>
                                    <p:animRot by="21600000">
                                      <p:cBhvr>
                                        <p:cTn id="33" dur="2000" fill="hold"/>
                                        <p:tgtEl>
                                          <p:spTgt spid="31"/>
                                        </p:tgtEl>
                                        <p:attrNameLst>
                                          <p:attrName>r</p:attrName>
                                        </p:attrNameLst>
                                      </p:cBhvr>
                                    </p:animRot>
                                  </p:childTnLst>
                                </p:cTn>
                              </p:par>
                            </p:childTnLst>
                          </p:cTn>
                        </p:par>
                        <p:par>
                          <p:cTn id="34" fill="hold">
                            <p:stCondLst>
                              <p:cond delay="8500"/>
                            </p:stCondLst>
                            <p:childTnLst>
                              <p:par>
                                <p:cTn id="35" presetID="53" presetClass="exit" presetSubtype="0" fill="hold" nodeType="afterEffect">
                                  <p:stCondLst>
                                    <p:cond delay="0"/>
                                  </p:stCondLst>
                                  <p:childTnLst>
                                    <p:anim calcmode="lin" valueType="num">
                                      <p:cBhvr>
                                        <p:cTn id="36" dur="500"/>
                                        <p:tgtEl>
                                          <p:spTgt spid="31"/>
                                        </p:tgtEl>
                                        <p:attrNameLst>
                                          <p:attrName>ppt_w</p:attrName>
                                        </p:attrNameLst>
                                      </p:cBhvr>
                                      <p:tavLst>
                                        <p:tav tm="0">
                                          <p:val>
                                            <p:strVal val="ppt_w"/>
                                          </p:val>
                                        </p:tav>
                                        <p:tav tm="100000">
                                          <p:val>
                                            <p:fltVal val="0"/>
                                          </p:val>
                                        </p:tav>
                                      </p:tavLst>
                                    </p:anim>
                                    <p:anim calcmode="lin" valueType="num">
                                      <p:cBhvr>
                                        <p:cTn id="37" dur="500"/>
                                        <p:tgtEl>
                                          <p:spTgt spid="31"/>
                                        </p:tgtEl>
                                        <p:attrNameLst>
                                          <p:attrName>ppt_h</p:attrName>
                                        </p:attrNameLst>
                                      </p:cBhvr>
                                      <p:tavLst>
                                        <p:tav tm="0">
                                          <p:val>
                                            <p:strVal val="ppt_h"/>
                                          </p:val>
                                        </p:tav>
                                        <p:tav tm="100000">
                                          <p:val>
                                            <p:fltVal val="0"/>
                                          </p:val>
                                        </p:tav>
                                      </p:tavLst>
                                    </p:anim>
                                    <p:animEffect transition="out" filter="fade">
                                      <p:cBhvr>
                                        <p:cTn id="38" dur="500"/>
                                        <p:tgtEl>
                                          <p:spTgt spid="31"/>
                                        </p:tgtEl>
                                      </p:cBhvr>
                                    </p:animEffect>
                                    <p:set>
                                      <p:cBhvr>
                                        <p:cTn id="39" dur="1" fill="hold">
                                          <p:stCondLst>
                                            <p:cond delay="499"/>
                                          </p:stCondLst>
                                        </p:cTn>
                                        <p:tgtEl>
                                          <p:spTgt spid="31"/>
                                        </p:tgtEl>
                                        <p:attrNameLst>
                                          <p:attrName>style.visibility</p:attrName>
                                        </p:attrNameLst>
                                      </p:cBhvr>
                                      <p:to>
                                        <p:strVal val="hidden"/>
                                      </p:to>
                                    </p:set>
                                  </p:childTnLst>
                                </p:cTn>
                              </p:par>
                            </p:childTnLst>
                          </p:cTn>
                        </p:par>
                        <p:par>
                          <p:cTn id="40" fill="hold">
                            <p:stCondLst>
                              <p:cond delay="9000"/>
                            </p:stCondLst>
                            <p:childTnLst>
                              <p:par>
                                <p:cTn id="41" presetID="1" presetClass="entr" presetSubtype="0"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par>
                          <p:cTn id="43" fill="hold">
                            <p:stCondLst>
                              <p:cond delay="9000"/>
                            </p:stCondLst>
                            <p:childTnLst>
                              <p:par>
                                <p:cTn id="44" presetID="0" presetClass="path" presetSubtype="0" accel="50000" decel="50000" fill="hold" nodeType="afterEffect">
                                  <p:stCondLst>
                                    <p:cond delay="0"/>
                                  </p:stCondLst>
                                  <p:childTnLst>
                                    <p:animMotion origin="layout" path="M 0.00416 0.00463 L -0.01181 0.00833 L -0.02413 0.01666 L -0.03507 0.025 L -0.04653 0.04074 L -0.05313 0.05092 C -0.05521 0.05625 -0.05677 0.06134 -0.05886 0.06666 C -0.05972 0.06875 -0.06042 0.07314 -0.06042 0.07338 L -0.06181 0.1 C -0.0625 0.1037 -0.0625 0.10926 -0.06545 0.11111 L -0.07483 0.1324 L -0.08143 0.14074 L -0.0908 0.15 L -0.10018 0.1574 L -0.10452 0.16018 L -0.11893 0.16759 L -0.12778 0.16944 L -0.14358 0.16944 L -0.36597 0.16759 L -0.37743 0.16481 L -0.39341 0.15555 L -0.4 0.15092 L -0.40712 0.14166 L -0.41441 0.13333 L -0.4224 0.11759 L -0.42535 0.10648 L -0.42535 0.09722 L -0.42604 0.08796 L -0.42813 0.07685 L -0.42969 0.06296 L -0.43681 0.04537 L -0.44479 0.03055 L -0.45573 0.01944 L -0.46077 0.01481 L -0.46945 0.00833 L -0.47309 0.0074 L -0.48316 0.0037 L -0.4882 0.00277 " pathEditMode="relative" rAng="0" ptsTypes="AAAAAffAfAAAAAAAAAAAAAAAAAAAAAAAAAAAAA">
                                      <p:cBhvr>
                                        <p:cTn id="45" dur="2000" fill="hold"/>
                                        <p:tgtEl>
                                          <p:spTgt spid="39"/>
                                        </p:tgtEl>
                                        <p:attrNameLst>
                                          <p:attrName>ppt_x</p:attrName>
                                          <p:attrName>ppt_y</p:attrName>
                                        </p:attrNameLst>
                                      </p:cBhvr>
                                      <p:rCtr x="-24600" y="8100"/>
                                    </p:animMotion>
                                  </p:childTnLst>
                                </p:cTn>
                              </p:par>
                            </p:childTnLst>
                          </p:cTn>
                        </p:par>
                        <p:par>
                          <p:cTn id="46" fill="hold">
                            <p:stCondLst>
                              <p:cond delay="11000"/>
                            </p:stCondLst>
                            <p:childTnLst>
                              <p:par>
                                <p:cTn id="47" presetID="53" presetClass="exit" presetSubtype="0" fill="hold" nodeType="afterEffect">
                                  <p:stCondLst>
                                    <p:cond delay="0"/>
                                  </p:stCondLst>
                                  <p:childTnLst>
                                    <p:anim calcmode="lin" valueType="num">
                                      <p:cBhvr>
                                        <p:cTn id="48" dur="500"/>
                                        <p:tgtEl>
                                          <p:spTgt spid="39"/>
                                        </p:tgtEl>
                                        <p:attrNameLst>
                                          <p:attrName>ppt_w</p:attrName>
                                        </p:attrNameLst>
                                      </p:cBhvr>
                                      <p:tavLst>
                                        <p:tav tm="0">
                                          <p:val>
                                            <p:strVal val="ppt_w"/>
                                          </p:val>
                                        </p:tav>
                                        <p:tav tm="100000">
                                          <p:val>
                                            <p:fltVal val="0"/>
                                          </p:val>
                                        </p:tav>
                                      </p:tavLst>
                                    </p:anim>
                                    <p:anim calcmode="lin" valueType="num">
                                      <p:cBhvr>
                                        <p:cTn id="49" dur="500"/>
                                        <p:tgtEl>
                                          <p:spTgt spid="39"/>
                                        </p:tgtEl>
                                        <p:attrNameLst>
                                          <p:attrName>ppt_h</p:attrName>
                                        </p:attrNameLst>
                                      </p:cBhvr>
                                      <p:tavLst>
                                        <p:tav tm="0">
                                          <p:val>
                                            <p:strVal val="ppt_h"/>
                                          </p:val>
                                        </p:tav>
                                        <p:tav tm="100000">
                                          <p:val>
                                            <p:fltVal val="0"/>
                                          </p:val>
                                        </p:tav>
                                      </p:tavLst>
                                    </p:anim>
                                    <p:animEffect transition="out" filter="fade">
                                      <p:cBhvr>
                                        <p:cTn id="50" dur="500"/>
                                        <p:tgtEl>
                                          <p:spTgt spid="39"/>
                                        </p:tgtEl>
                                      </p:cBhvr>
                                    </p:animEffect>
                                    <p:set>
                                      <p:cBhvr>
                                        <p:cTn id="51" dur="1" fill="hold">
                                          <p:stCondLst>
                                            <p:cond delay="499"/>
                                          </p:stCondLst>
                                        </p:cTn>
                                        <p:tgtEl>
                                          <p:spTgt spid="39"/>
                                        </p:tgtEl>
                                        <p:attrNameLst>
                                          <p:attrName>style.visibility</p:attrName>
                                        </p:attrNameLst>
                                      </p:cBhvr>
                                      <p:to>
                                        <p:strVal val="hidden"/>
                                      </p:to>
                                    </p:set>
                                  </p:childTnLst>
                                </p:cTn>
                              </p:par>
                            </p:childTnLst>
                          </p:cTn>
                        </p:par>
                        <p:par>
                          <p:cTn id="52" fill="hold">
                            <p:stCondLst>
                              <p:cond delay="11500"/>
                            </p:stCondLst>
                            <p:childTnLst>
                              <p:par>
                                <p:cTn id="53" presetID="53" presetClass="entr" presetSubtype="0"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childTnLst>
                          </p:cTn>
                        </p:par>
                        <p:par>
                          <p:cTn id="58" fill="hold">
                            <p:stCondLst>
                              <p:cond delay="12000"/>
                            </p:stCondLst>
                            <p:childTnLst>
                              <p:par>
                                <p:cTn id="59" presetID="8" presetClass="emph" presetSubtype="0" fill="hold" nodeType="afterEffect">
                                  <p:stCondLst>
                                    <p:cond delay="0"/>
                                  </p:stCondLst>
                                  <p:childTnLst>
                                    <p:animRot by="21600000">
                                      <p:cBhvr>
                                        <p:cTn id="60" dur="2000" fill="hold"/>
                                        <p:tgtEl>
                                          <p:spTgt spid="44"/>
                                        </p:tgtEl>
                                        <p:attrNameLst>
                                          <p:attrName>r</p:attrName>
                                        </p:attrNameLst>
                                      </p:cBhvr>
                                    </p:animRot>
                                  </p:childTnLst>
                                </p:cTn>
                              </p:par>
                            </p:childTnLst>
                          </p:cTn>
                        </p:par>
                        <p:par>
                          <p:cTn id="61" fill="hold">
                            <p:stCondLst>
                              <p:cond delay="14000"/>
                            </p:stCondLst>
                            <p:childTnLst>
                              <p:par>
                                <p:cTn id="62" presetID="53" presetClass="exit" presetSubtype="0" fill="hold" nodeType="afterEffect">
                                  <p:stCondLst>
                                    <p:cond delay="0"/>
                                  </p:stCondLst>
                                  <p:childTnLst>
                                    <p:anim calcmode="lin" valueType="num">
                                      <p:cBhvr>
                                        <p:cTn id="63" dur="500"/>
                                        <p:tgtEl>
                                          <p:spTgt spid="44"/>
                                        </p:tgtEl>
                                        <p:attrNameLst>
                                          <p:attrName>ppt_w</p:attrName>
                                        </p:attrNameLst>
                                      </p:cBhvr>
                                      <p:tavLst>
                                        <p:tav tm="0">
                                          <p:val>
                                            <p:strVal val="ppt_w"/>
                                          </p:val>
                                        </p:tav>
                                        <p:tav tm="100000">
                                          <p:val>
                                            <p:fltVal val="0"/>
                                          </p:val>
                                        </p:tav>
                                      </p:tavLst>
                                    </p:anim>
                                    <p:anim calcmode="lin" valueType="num">
                                      <p:cBhvr>
                                        <p:cTn id="64" dur="500"/>
                                        <p:tgtEl>
                                          <p:spTgt spid="44"/>
                                        </p:tgtEl>
                                        <p:attrNameLst>
                                          <p:attrName>ppt_h</p:attrName>
                                        </p:attrNameLst>
                                      </p:cBhvr>
                                      <p:tavLst>
                                        <p:tav tm="0">
                                          <p:val>
                                            <p:strVal val="ppt_h"/>
                                          </p:val>
                                        </p:tav>
                                        <p:tav tm="100000">
                                          <p:val>
                                            <p:fltVal val="0"/>
                                          </p:val>
                                        </p:tav>
                                      </p:tavLst>
                                    </p:anim>
                                    <p:animEffect transition="out" filter="fade">
                                      <p:cBhvr>
                                        <p:cTn id="65" dur="500"/>
                                        <p:tgtEl>
                                          <p:spTgt spid="44"/>
                                        </p:tgtEl>
                                      </p:cBhvr>
                                    </p:animEffect>
                                    <p:set>
                                      <p:cBhvr>
                                        <p:cTn id="66" dur="1" fill="hold">
                                          <p:stCondLst>
                                            <p:cond delay="499"/>
                                          </p:stCondLst>
                                        </p:cTn>
                                        <p:tgtEl>
                                          <p:spTgt spid="44"/>
                                        </p:tgtEl>
                                        <p:attrNameLst>
                                          <p:attrName>style.visibility</p:attrName>
                                        </p:attrNameLst>
                                      </p:cBhvr>
                                      <p:to>
                                        <p:strVal val="hidden"/>
                                      </p:to>
                                    </p:set>
                                  </p:childTnLst>
                                </p:cTn>
                              </p:par>
                            </p:childTnLst>
                          </p:cTn>
                        </p:par>
                        <p:par>
                          <p:cTn id="67" fill="hold">
                            <p:stCondLst>
                              <p:cond delay="14500"/>
                            </p:stCondLst>
                            <p:childTnLst>
                              <p:par>
                                <p:cTn id="68" presetID="1" presetClass="entr" presetSubtype="0" fill="hold" nodeType="afterEffect">
                                  <p:stCondLst>
                                    <p:cond delay="0"/>
                                  </p:stCondLst>
                                  <p:childTnLst>
                                    <p:set>
                                      <p:cBhvr>
                                        <p:cTn id="69" dur="1" fill="hold">
                                          <p:stCondLst>
                                            <p:cond delay="0"/>
                                          </p:stCondLst>
                                        </p:cTn>
                                        <p:tgtEl>
                                          <p:spTgt spid="46"/>
                                        </p:tgtEl>
                                        <p:attrNameLst>
                                          <p:attrName>style.visibility</p:attrName>
                                        </p:attrNameLst>
                                      </p:cBhvr>
                                      <p:to>
                                        <p:strVal val="visible"/>
                                      </p:to>
                                    </p:set>
                                  </p:childTnLst>
                                </p:cTn>
                              </p:par>
                            </p:childTnLst>
                          </p:cTn>
                        </p:par>
                        <p:par>
                          <p:cTn id="70" fill="hold">
                            <p:stCondLst>
                              <p:cond delay="14500"/>
                            </p:stCondLst>
                            <p:childTnLst>
                              <p:par>
                                <p:cTn id="71" presetID="0" presetClass="path" presetSubtype="0" accel="50000" decel="50000" fill="hold" nodeType="afterEffect">
                                  <p:stCondLst>
                                    <p:cond delay="0"/>
                                  </p:stCondLst>
                                  <p:childTnLst>
                                    <p:animMotion origin="layout" path="M 6.11111E-6 -3.7037E-7 L 0.01598 0.00371 L 0.02778 0.01204 L 0.0389 0.02037 L 0.0507 0.03612 L 0.05695 0.0463 C 0.05886 0.05162 0.06077 0.05672 0.06251 0.06204 C 0.0632 0.06412 0.06459 0.06852 0.06459 0.06852 L 0.06598 0.09537 C 0.06667 0.09908 0.06667 0.10463 0.06945 0.10649 L 0.07848 0.12778 L 0.08542 0.13612 L 0.09445 0.14537 L 0.10417 0.15278 L 0.10834 0.15556 L 0.12292 0.16297 L 0.13195 0.16482 L 0.14792 0.16482 L 0.37084 0.16297 L 0.38195 0.16019 L 0.39792 0.15093 L 0.40487 0.1463 L 0.41181 0.13704 L 0.41945 0.12871 L 0.42709 0.11297 L 0.43056 0.10186 L 0.43056 0.0926 L 0.43126 0.08334 L 0.43334 0.07223 L 0.43473 0.05834 L 0.44167 0.04075 L 0.45001 0.02593 L 0.46042 0.01482 L 0.46598 0.01019 L 0.47431 0.00371 L 0.47848 0.00278 L 0.4882 -0.00092 L 0.49376 -0.00185 " pathEditMode="relative" ptsTypes="AAAAAffAfAAAAAAAAAAAAAAAAAAAAAAAAAAAAA">
                                      <p:cBhvr>
                                        <p:cTn id="72" dur="2000" fill="hold"/>
                                        <p:tgtEl>
                                          <p:spTgt spid="46"/>
                                        </p:tgtEl>
                                        <p:attrNameLst>
                                          <p:attrName>ppt_x</p:attrName>
                                          <p:attrName>ppt_y</p:attrName>
                                        </p:attrNameLst>
                                      </p:cBhvr>
                                    </p:animMotion>
                                  </p:childTnLst>
                                </p:cTn>
                              </p:par>
                            </p:childTnLst>
                          </p:cTn>
                        </p:par>
                        <p:par>
                          <p:cTn id="73" fill="hold">
                            <p:stCondLst>
                              <p:cond delay="16500"/>
                            </p:stCondLst>
                            <p:childTnLst>
                              <p:par>
                                <p:cTn id="74" presetID="53" presetClass="exit" presetSubtype="0" fill="hold" nodeType="afterEffect">
                                  <p:stCondLst>
                                    <p:cond delay="0"/>
                                  </p:stCondLst>
                                  <p:childTnLst>
                                    <p:anim calcmode="lin" valueType="num">
                                      <p:cBhvr>
                                        <p:cTn id="75" dur="500"/>
                                        <p:tgtEl>
                                          <p:spTgt spid="46"/>
                                        </p:tgtEl>
                                        <p:attrNameLst>
                                          <p:attrName>ppt_w</p:attrName>
                                        </p:attrNameLst>
                                      </p:cBhvr>
                                      <p:tavLst>
                                        <p:tav tm="0">
                                          <p:val>
                                            <p:strVal val="ppt_w"/>
                                          </p:val>
                                        </p:tav>
                                        <p:tav tm="100000">
                                          <p:val>
                                            <p:fltVal val="0"/>
                                          </p:val>
                                        </p:tav>
                                      </p:tavLst>
                                    </p:anim>
                                    <p:anim calcmode="lin" valueType="num">
                                      <p:cBhvr>
                                        <p:cTn id="76" dur="500"/>
                                        <p:tgtEl>
                                          <p:spTgt spid="46"/>
                                        </p:tgtEl>
                                        <p:attrNameLst>
                                          <p:attrName>ppt_h</p:attrName>
                                        </p:attrNameLst>
                                      </p:cBhvr>
                                      <p:tavLst>
                                        <p:tav tm="0">
                                          <p:val>
                                            <p:strVal val="ppt_h"/>
                                          </p:val>
                                        </p:tav>
                                        <p:tav tm="100000">
                                          <p:val>
                                            <p:fltVal val="0"/>
                                          </p:val>
                                        </p:tav>
                                      </p:tavLst>
                                    </p:anim>
                                    <p:animEffect transition="out" filter="fade">
                                      <p:cBhvr>
                                        <p:cTn id="77" dur="500"/>
                                        <p:tgtEl>
                                          <p:spTgt spid="46"/>
                                        </p:tgtEl>
                                      </p:cBhvr>
                                    </p:animEffect>
                                    <p:set>
                                      <p:cBhvr>
                                        <p:cTn id="78" dur="1" fill="hold">
                                          <p:stCondLst>
                                            <p:cond delay="499"/>
                                          </p:stCondLst>
                                        </p:cTn>
                                        <p:tgtEl>
                                          <p:spTgt spid="46"/>
                                        </p:tgtEl>
                                        <p:attrNameLst>
                                          <p:attrName>style.visibility</p:attrName>
                                        </p:attrNameLst>
                                      </p:cBhvr>
                                      <p:to>
                                        <p:strVal val="hidden"/>
                                      </p:to>
                                    </p:set>
                                  </p:childTnLst>
                                </p:cTn>
                              </p:par>
                            </p:childTnLst>
                          </p:cTn>
                        </p:par>
                        <p:par>
                          <p:cTn id="79" fill="hold">
                            <p:stCondLst>
                              <p:cond delay="17000"/>
                            </p:stCondLst>
                            <p:childTnLst>
                              <p:par>
                                <p:cTn id="80" presetID="53" presetClass="entr" presetSubtype="0" fill="hold" nodeType="afterEffect">
                                  <p:stCondLst>
                                    <p:cond delay="0"/>
                                  </p:stCondLst>
                                  <p:childTnLst>
                                    <p:set>
                                      <p:cBhvr>
                                        <p:cTn id="81" dur="1" fill="hold">
                                          <p:stCondLst>
                                            <p:cond delay="0"/>
                                          </p:stCondLst>
                                        </p:cTn>
                                        <p:tgtEl>
                                          <p:spTgt spid="45"/>
                                        </p:tgtEl>
                                        <p:attrNameLst>
                                          <p:attrName>style.visibility</p:attrName>
                                        </p:attrNameLst>
                                      </p:cBhvr>
                                      <p:to>
                                        <p:strVal val="visible"/>
                                      </p:to>
                                    </p:set>
                                    <p:anim calcmode="lin" valueType="num">
                                      <p:cBhvr>
                                        <p:cTn id="82" dur="500" fill="hold"/>
                                        <p:tgtEl>
                                          <p:spTgt spid="45"/>
                                        </p:tgtEl>
                                        <p:attrNameLst>
                                          <p:attrName>ppt_w</p:attrName>
                                        </p:attrNameLst>
                                      </p:cBhvr>
                                      <p:tavLst>
                                        <p:tav tm="0">
                                          <p:val>
                                            <p:fltVal val="0"/>
                                          </p:val>
                                        </p:tav>
                                        <p:tav tm="100000">
                                          <p:val>
                                            <p:strVal val="#ppt_w"/>
                                          </p:val>
                                        </p:tav>
                                      </p:tavLst>
                                    </p:anim>
                                    <p:anim calcmode="lin" valueType="num">
                                      <p:cBhvr>
                                        <p:cTn id="83" dur="500" fill="hold"/>
                                        <p:tgtEl>
                                          <p:spTgt spid="45"/>
                                        </p:tgtEl>
                                        <p:attrNameLst>
                                          <p:attrName>ppt_h</p:attrName>
                                        </p:attrNameLst>
                                      </p:cBhvr>
                                      <p:tavLst>
                                        <p:tav tm="0">
                                          <p:val>
                                            <p:fltVal val="0"/>
                                          </p:val>
                                        </p:tav>
                                        <p:tav tm="100000">
                                          <p:val>
                                            <p:strVal val="#ppt_h"/>
                                          </p:val>
                                        </p:tav>
                                      </p:tavLst>
                                    </p:anim>
                                    <p:animEffect transition="in" filter="fade">
                                      <p:cBhvr>
                                        <p:cTn id="84" dur="500"/>
                                        <p:tgtEl>
                                          <p:spTgt spid="45"/>
                                        </p:tgtEl>
                                      </p:cBhvr>
                                    </p:animEffect>
                                  </p:childTnLst>
                                </p:cTn>
                              </p:par>
                            </p:childTnLst>
                          </p:cTn>
                        </p:par>
                      </p:childTnLst>
                    </p:cTn>
                  </p:par>
                  <p:par>
                    <p:cTn id="85" fill="hold">
                      <p:stCondLst>
                        <p:cond delay="indefinite"/>
                      </p:stCondLst>
                      <p:childTnLst>
                        <p:par>
                          <p:cTn id="86" fill="hold">
                            <p:stCondLst>
                              <p:cond delay="0"/>
                            </p:stCondLst>
                            <p:childTnLst>
                              <p:par>
                                <p:cTn id="87" presetID="13" presetClass="entr" presetSubtype="16"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plus(in)">
                                      <p:cBhvr>
                                        <p:cTn id="89" dur="2000"/>
                                        <p:tgtEl>
                                          <p:spTgt spid="11"/>
                                        </p:tgtEl>
                                      </p:cBhvr>
                                    </p:animEffect>
                                  </p:childTnLst>
                                </p:cTn>
                              </p:par>
                              <p:par>
                                <p:cTn id="90" presetID="13" presetClass="entr" presetSubtype="16" fill="hold" grpId="0" nodeType="with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plus(in)">
                                      <p:cBhvr>
                                        <p:cTn id="92"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1714038" y="1902809"/>
            <a:ext cx="6002082" cy="2585323"/>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TCP / IP </a:t>
            </a:r>
          </a:p>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Reference Model</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212784" y="0"/>
            <a:ext cx="6679335" cy="83099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TCP / IP   Layers</a:t>
            </a:r>
          </a:p>
        </p:txBody>
      </p:sp>
      <p:grpSp>
        <p:nvGrpSpPr>
          <p:cNvPr id="4" name="Group 19"/>
          <p:cNvGrpSpPr/>
          <p:nvPr/>
        </p:nvGrpSpPr>
        <p:grpSpPr>
          <a:xfrm>
            <a:off x="2527865" y="4590426"/>
            <a:ext cx="3487778" cy="516340"/>
            <a:chOff x="2527865" y="4576778"/>
            <a:chExt cx="3487778" cy="516340"/>
          </a:xfrm>
        </p:grpSpPr>
        <p:sp>
          <p:nvSpPr>
            <p:cNvPr id="13" name="Rectangle 12"/>
            <p:cNvSpPr/>
            <p:nvPr/>
          </p:nvSpPr>
          <p:spPr>
            <a:xfrm>
              <a:off x="2527865" y="4576778"/>
              <a:ext cx="3487778" cy="516340"/>
            </a:xfrm>
            <a:prstGeom prst="rect">
              <a:avLst/>
            </a:prstGeom>
            <a:blipFill>
              <a:blip r:embed="rId2"/>
              <a:tile tx="0" ty="0" sx="100000" sy="100000" flip="none" algn="tl"/>
            </a:blipFill>
            <a:scene3d>
              <a:camera prst="obliqueTopLeft"/>
              <a:lightRig rig="soft" dir="tl">
                <a:rot lat="0" lon="0" rev="20100000"/>
              </a:lightRig>
            </a:scene3d>
            <a:sp3d extrusionH="1270000">
              <a:bevelT w="50800" h="508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2" name="Rectangle 21"/>
            <p:cNvSpPr/>
            <p:nvPr/>
          </p:nvSpPr>
          <p:spPr>
            <a:xfrm>
              <a:off x="2545798" y="4643750"/>
              <a:ext cx="3465300" cy="369332"/>
            </a:xfrm>
            <a:prstGeom prst="rect">
              <a:avLst/>
            </a:prstGeom>
            <a:noFill/>
            <a:scene3d>
              <a:camera prst="obliqueTopLeft"/>
              <a:lightRig rig="threePt" dir="t"/>
            </a:scene3d>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Physical Layer</a:t>
              </a:r>
            </a:p>
          </p:txBody>
        </p:sp>
      </p:grpSp>
      <p:grpSp>
        <p:nvGrpSpPr>
          <p:cNvPr id="5" name="Group 24"/>
          <p:cNvGrpSpPr/>
          <p:nvPr/>
        </p:nvGrpSpPr>
        <p:grpSpPr>
          <a:xfrm>
            <a:off x="2531150" y="4037354"/>
            <a:ext cx="3487778" cy="516340"/>
            <a:chOff x="2531150" y="4037354"/>
            <a:chExt cx="3487778" cy="516340"/>
          </a:xfrm>
        </p:grpSpPr>
        <p:sp>
          <p:nvSpPr>
            <p:cNvPr id="14" name="Rectangle 13"/>
            <p:cNvSpPr/>
            <p:nvPr/>
          </p:nvSpPr>
          <p:spPr>
            <a:xfrm>
              <a:off x="2531150" y="4037354"/>
              <a:ext cx="3487778" cy="516340"/>
            </a:xfrm>
            <a:prstGeom prst="rect">
              <a:avLst/>
            </a:prstGeom>
            <a:scene3d>
              <a:camera prst="obliqueTopLeft"/>
              <a:lightRig rig="soft" dir="tl">
                <a:rot lat="0" lon="0" rev="20100000"/>
              </a:lightRig>
            </a:scene3d>
            <a:sp3d extrusionH="1270000">
              <a:bevelT w="50800" h="508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4" name="Rectangle 23"/>
            <p:cNvSpPr/>
            <p:nvPr/>
          </p:nvSpPr>
          <p:spPr>
            <a:xfrm>
              <a:off x="2651720" y="4114800"/>
              <a:ext cx="3291880" cy="338554"/>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1600" b="1" dirty="0" smtClean="0">
                  <a:ln w="50800"/>
                  <a:solidFill>
                    <a:schemeClr val="bg1">
                      <a:shade val="50000"/>
                    </a:schemeClr>
                  </a:solidFill>
                </a:rPr>
                <a:t>Network Access Layer</a:t>
              </a:r>
              <a:endParaRPr lang="en-US" sz="1600" b="1" dirty="0">
                <a:ln w="50800"/>
                <a:solidFill>
                  <a:schemeClr val="bg1">
                    <a:shade val="50000"/>
                  </a:schemeClr>
                </a:solidFill>
              </a:endParaRPr>
            </a:p>
          </p:txBody>
        </p:sp>
      </p:grpSp>
      <p:sp>
        <p:nvSpPr>
          <p:cNvPr id="26" name="Text Box 17"/>
          <p:cNvSpPr txBox="1">
            <a:spLocks noChangeArrowheads="1"/>
          </p:cNvSpPr>
          <p:nvPr/>
        </p:nvSpPr>
        <p:spPr bwMode="auto">
          <a:xfrm>
            <a:off x="272955" y="5754414"/>
            <a:ext cx="8529851" cy="1001114"/>
          </a:xfrm>
          <a:prstGeom prst="rect">
            <a:avLst/>
          </a:prstGeom>
          <a:noFill/>
          <a:ln w="9525">
            <a:noFill/>
            <a:miter lim="800000"/>
            <a:headEnd/>
            <a:tailEnd/>
          </a:ln>
        </p:spPr>
        <p:txBody>
          <a:bodyPr anchor="b"/>
          <a:lstStyle/>
          <a:p>
            <a:pPr algn="just" defTabSz="801688">
              <a:spcBef>
                <a:spcPct val="20000"/>
              </a:spcBef>
            </a:pPr>
            <a:r>
              <a:rPr lang="en-US" sz="1200" b="1" dirty="0" smtClean="0">
                <a:latin typeface="Times New Roman" pitchFamily="18" charset="0"/>
                <a:cs typeface="Times New Roman" pitchFamily="18" charset="0"/>
              </a:rPr>
              <a:t>TCP/IP stands for Transmission Control Protocol/Internet Protocol . It is a set of rules / protocols that transfer the data between computers.</a:t>
            </a:r>
          </a:p>
          <a:p>
            <a:pPr algn="just" defTabSz="801688">
              <a:spcBef>
                <a:spcPct val="20000"/>
              </a:spcBef>
            </a:pPr>
            <a:r>
              <a:rPr lang="en-US" sz="1200" b="1" dirty="0" smtClean="0">
                <a:solidFill>
                  <a:srgbClr val="FFFFFF"/>
                </a:solidFill>
                <a:latin typeface="Times New Roman" pitchFamily="18" charset="0"/>
                <a:cs typeface="Times New Roman" pitchFamily="18" charset="0"/>
              </a:rPr>
              <a:t>The purpose of TCP  is to verify whether the data is transferred from  a client to the sever.</a:t>
            </a:r>
          </a:p>
          <a:p>
            <a:pPr algn="just" defTabSz="801688">
              <a:spcBef>
                <a:spcPct val="20000"/>
              </a:spcBef>
            </a:pPr>
            <a:r>
              <a:rPr lang="en-US" sz="1200" b="1" dirty="0" smtClean="0">
                <a:solidFill>
                  <a:srgbClr val="FFFFFF"/>
                </a:solidFill>
                <a:latin typeface="Times New Roman" pitchFamily="18" charset="0"/>
                <a:cs typeface="Times New Roman" pitchFamily="18" charset="0"/>
              </a:rPr>
              <a:t>The purpose of IP  is to move packets of data from mode to mode.</a:t>
            </a:r>
          </a:p>
        </p:txBody>
      </p:sp>
      <p:grpSp>
        <p:nvGrpSpPr>
          <p:cNvPr id="6" name="Group 26"/>
          <p:cNvGrpSpPr/>
          <p:nvPr/>
        </p:nvGrpSpPr>
        <p:grpSpPr>
          <a:xfrm>
            <a:off x="2513207" y="3446227"/>
            <a:ext cx="3505721" cy="516340"/>
            <a:chOff x="2513207" y="3446227"/>
            <a:chExt cx="3505721" cy="516340"/>
          </a:xfrm>
        </p:grpSpPr>
        <p:sp>
          <p:nvSpPr>
            <p:cNvPr id="15" name="Rectangle 14"/>
            <p:cNvSpPr/>
            <p:nvPr/>
          </p:nvSpPr>
          <p:spPr>
            <a:xfrm>
              <a:off x="2531150" y="3446227"/>
              <a:ext cx="3487778" cy="516340"/>
            </a:xfrm>
            <a:prstGeom prst="rect">
              <a:avLst/>
            </a:prstGeom>
            <a:scene3d>
              <a:camera prst="obliqueTopLeft"/>
              <a:lightRig rig="soft" dir="tl">
                <a:rot lat="0" lon="0" rev="20100000"/>
              </a:lightRig>
            </a:scene3d>
            <a:sp3d extrusionH="1270000">
              <a:bevelT w="50800" h="508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a:t>
              </a:r>
              <a:endParaRPr lang="en-US" dirty="0"/>
            </a:p>
          </p:txBody>
        </p:sp>
        <p:sp>
          <p:nvSpPr>
            <p:cNvPr id="23" name="Rectangle 22"/>
            <p:cNvSpPr/>
            <p:nvPr/>
          </p:nvSpPr>
          <p:spPr>
            <a:xfrm>
              <a:off x="2513207" y="3456082"/>
              <a:ext cx="3465300" cy="369332"/>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Internet Layer</a:t>
              </a:r>
            </a:p>
          </p:txBody>
        </p:sp>
      </p:grpSp>
      <p:grpSp>
        <p:nvGrpSpPr>
          <p:cNvPr id="8" name="Group 27"/>
          <p:cNvGrpSpPr/>
          <p:nvPr/>
        </p:nvGrpSpPr>
        <p:grpSpPr>
          <a:xfrm>
            <a:off x="2505060" y="2853327"/>
            <a:ext cx="3513868" cy="516340"/>
            <a:chOff x="2505060" y="2839679"/>
            <a:chExt cx="3513868" cy="516340"/>
          </a:xfrm>
        </p:grpSpPr>
        <p:sp>
          <p:nvSpPr>
            <p:cNvPr id="16" name="Rectangle 15"/>
            <p:cNvSpPr/>
            <p:nvPr/>
          </p:nvSpPr>
          <p:spPr>
            <a:xfrm>
              <a:off x="2531150" y="2839679"/>
              <a:ext cx="3487778" cy="516340"/>
            </a:xfrm>
            <a:prstGeom prst="rect">
              <a:avLst/>
            </a:prstGeom>
            <a:scene3d>
              <a:camera prst="obliqueTopLeft"/>
              <a:lightRig rig="soft" dir="tl">
                <a:rot lat="0" lon="0" rev="20100000"/>
              </a:lightRig>
            </a:scene3d>
            <a:sp3d extrusionH="1270000">
              <a:bevelT w="50800" h="508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21" name="Rectangle 20"/>
            <p:cNvSpPr/>
            <p:nvPr/>
          </p:nvSpPr>
          <p:spPr>
            <a:xfrm>
              <a:off x="2505060" y="2867502"/>
              <a:ext cx="3465300" cy="369332"/>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Transport Layer </a:t>
              </a:r>
              <a:endParaRPr lang="en-US" b="1" dirty="0">
                <a:ln w="50800"/>
                <a:solidFill>
                  <a:schemeClr val="bg1">
                    <a:shade val="50000"/>
                  </a:schemeClr>
                </a:solidFill>
              </a:endParaRPr>
            </a:p>
          </p:txBody>
        </p:sp>
      </p:grpSp>
      <p:grpSp>
        <p:nvGrpSpPr>
          <p:cNvPr id="12" name="Group 28"/>
          <p:cNvGrpSpPr/>
          <p:nvPr/>
        </p:nvGrpSpPr>
        <p:grpSpPr>
          <a:xfrm>
            <a:off x="2526891" y="1459100"/>
            <a:ext cx="3487778" cy="1318766"/>
            <a:chOff x="2526891" y="1431804"/>
            <a:chExt cx="3487778" cy="1318766"/>
          </a:xfrm>
        </p:grpSpPr>
        <p:sp>
          <p:nvSpPr>
            <p:cNvPr id="17" name="Rectangle 16"/>
            <p:cNvSpPr/>
            <p:nvPr/>
          </p:nvSpPr>
          <p:spPr>
            <a:xfrm>
              <a:off x="2526891" y="1431804"/>
              <a:ext cx="3487778" cy="1318766"/>
            </a:xfrm>
            <a:prstGeom prst="rect">
              <a:avLst/>
            </a:prstGeom>
            <a:scene3d>
              <a:camera prst="obliqueTopLeft"/>
              <a:lightRig rig="soft" dir="tl">
                <a:rot lat="0" lon="0" rev="20100000"/>
              </a:lightRig>
            </a:scene3d>
            <a:sp3d extrusionH="1270000">
              <a:bevelT w="50800" h="508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9" name="Rectangle 18"/>
            <p:cNvSpPr/>
            <p:nvPr/>
          </p:nvSpPr>
          <p:spPr>
            <a:xfrm>
              <a:off x="2537651" y="1564217"/>
              <a:ext cx="3465300" cy="954107"/>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Application </a:t>
              </a:r>
            </a:p>
            <a:p>
              <a:pPr algn="ctr"/>
              <a:r>
                <a:rPr lang="en-US" sz="2800" b="1" dirty="0" smtClean="0">
                  <a:ln w="50800"/>
                  <a:solidFill>
                    <a:schemeClr val="bg1">
                      <a:shade val="50000"/>
                    </a:schemeClr>
                  </a:solidFill>
                </a:rPr>
                <a:t>Layer</a:t>
              </a:r>
              <a:endParaRPr lang="en-US" sz="2800" b="1" dirty="0">
                <a:ln w="50800"/>
                <a:solidFill>
                  <a:schemeClr val="bg1">
                    <a:shade val="50000"/>
                  </a:schemeClr>
                </a:solidFill>
              </a:endParaRPr>
            </a:p>
          </p:txBody>
        </p:sp>
      </p:grpSp>
      <p:sp>
        <p:nvSpPr>
          <p:cNvPr id="30" name="TextBox 29"/>
          <p:cNvSpPr txBox="1"/>
          <p:nvPr/>
        </p:nvSpPr>
        <p:spPr>
          <a:xfrm>
            <a:off x="6468211" y="4590426"/>
            <a:ext cx="2618985" cy="1940957"/>
          </a:xfrm>
          <a:prstGeom prst="wedgeRoundRectCallout">
            <a:avLst>
              <a:gd name="adj1" fmla="val -67212"/>
              <a:gd name="adj2" fmla="val -39456"/>
              <a:gd name="adj3" fmla="val 16667"/>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Physical Layer covers the physical interface between a data transmission device and a transmission medium or network.</a:t>
            </a:r>
            <a:endParaRPr lang="en-US" dirty="0"/>
          </a:p>
        </p:txBody>
      </p:sp>
      <p:sp>
        <p:nvSpPr>
          <p:cNvPr id="31" name="Text Box 17"/>
          <p:cNvSpPr txBox="1">
            <a:spLocks noChangeArrowheads="1"/>
          </p:cNvSpPr>
          <p:nvPr/>
        </p:nvSpPr>
        <p:spPr bwMode="auto">
          <a:xfrm>
            <a:off x="6468210" y="4159184"/>
            <a:ext cx="2618985" cy="1556790"/>
          </a:xfrm>
          <a:prstGeom prst="wedgeRoundRectCallout">
            <a:avLst>
              <a:gd name="adj1" fmla="val -66691"/>
              <a:gd name="adj2" fmla="val -36563"/>
              <a:gd name="adj3" fmla="val 16667"/>
            </a:avLst>
          </a:prstGeom>
          <a:ln w="57150">
            <a:headEnd/>
            <a:tailEnd/>
          </a:ln>
        </p:spPr>
        <p:style>
          <a:lnRef idx="2">
            <a:schemeClr val="accent1"/>
          </a:lnRef>
          <a:fillRef idx="1">
            <a:schemeClr val="lt1"/>
          </a:fillRef>
          <a:effectRef idx="0">
            <a:schemeClr val="accent1"/>
          </a:effectRef>
          <a:fontRef idx="minor">
            <a:schemeClr val="dk1"/>
          </a:fontRef>
        </p:style>
        <p:txBody>
          <a:bodyPr anchor="b"/>
          <a:lstStyle/>
          <a:p>
            <a:pPr algn="ctr" defTabSz="801688">
              <a:spcBef>
                <a:spcPct val="20000"/>
              </a:spcBef>
            </a:pPr>
            <a:r>
              <a:rPr lang="en-US" sz="1400" dirty="0" smtClean="0"/>
              <a:t>Network Access layer defines details of how data is physically sent through the </a:t>
            </a:r>
            <a:r>
              <a:rPr lang="en-US" sz="1400" dirty="0" smtClean="0"/>
              <a:t>network. and how they interact with physical medium</a:t>
            </a:r>
          </a:p>
        </p:txBody>
      </p:sp>
      <p:sp>
        <p:nvSpPr>
          <p:cNvPr id="32" name="TextBox 31"/>
          <p:cNvSpPr txBox="1"/>
          <p:nvPr/>
        </p:nvSpPr>
        <p:spPr>
          <a:xfrm>
            <a:off x="6468212" y="3457069"/>
            <a:ext cx="2618985" cy="1328023"/>
          </a:xfrm>
          <a:prstGeom prst="wedgeRoundRectCallout">
            <a:avLst>
              <a:gd name="adj1" fmla="val -67212"/>
              <a:gd name="adj2" fmla="val -40268"/>
              <a:gd name="adj3" fmla="val 16667"/>
            </a:avLst>
          </a:prstGeom>
          <a:ln w="57150"/>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Internet layer </a:t>
            </a:r>
            <a:r>
              <a:rPr lang="en-US" dirty="0"/>
              <a:t>Internet layer pack data </a:t>
            </a:r>
            <a:r>
              <a:rPr lang="en-US" dirty="0" smtClean="0"/>
              <a:t>into data packets</a:t>
            </a:r>
            <a:r>
              <a:rPr lang="en-US" dirty="0"/>
              <a:t> known as IP </a:t>
            </a:r>
            <a:r>
              <a:rPr lang="en-US" dirty="0" smtClean="0"/>
              <a:t>datagrams</a:t>
            </a:r>
            <a:endParaRPr lang="en-US" dirty="0"/>
          </a:p>
        </p:txBody>
      </p:sp>
      <p:sp>
        <p:nvSpPr>
          <p:cNvPr id="33" name="TextBox 32"/>
          <p:cNvSpPr txBox="1"/>
          <p:nvPr/>
        </p:nvSpPr>
        <p:spPr>
          <a:xfrm>
            <a:off x="6457314" y="2323849"/>
            <a:ext cx="2629881" cy="3943350"/>
          </a:xfrm>
          <a:prstGeom prst="wedgeRoundRectCallout">
            <a:avLst>
              <a:gd name="adj1" fmla="val -64944"/>
              <a:gd name="adj2" fmla="val -35791"/>
              <a:gd name="adj3" fmla="val 16667"/>
            </a:avLst>
          </a:prstGeom>
          <a:ln w="57150"/>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smtClean="0"/>
              <a:t>Transport Layer </a:t>
            </a:r>
            <a:r>
              <a:rPr lang="en-US" dirty="0" smtClean="0"/>
              <a:t>provides data exchange reliability i.e. data arrive at the destination application and data arrive in the same order in which they were sent.</a:t>
            </a:r>
          </a:p>
          <a:p>
            <a:r>
              <a:rPr lang="en-US" dirty="0" smtClean="0"/>
              <a:t> The TCP and UDP are most commonly used protocols in this layer.</a:t>
            </a:r>
            <a:endParaRPr lang="en-US" dirty="0"/>
          </a:p>
        </p:txBody>
      </p:sp>
      <p:sp>
        <p:nvSpPr>
          <p:cNvPr id="34" name="Rounded Rectangular Callout 33"/>
          <p:cNvSpPr/>
          <p:nvPr/>
        </p:nvSpPr>
        <p:spPr>
          <a:xfrm>
            <a:off x="6468212" y="1575141"/>
            <a:ext cx="2629881" cy="1940957"/>
          </a:xfrm>
          <a:prstGeom prst="wedgeRoundRectCallout">
            <a:avLst>
              <a:gd name="adj1" fmla="val -68577"/>
              <a:gd name="adj2" fmla="val -38753"/>
              <a:gd name="adj3" fmla="val 16667"/>
            </a:avLst>
          </a:prstGeom>
          <a:ln w="57150"/>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smtClean="0"/>
              <a:t>Application layer defines </a:t>
            </a:r>
            <a:r>
              <a:rPr lang="en-US" dirty="0" smtClean="0"/>
              <a:t>host </a:t>
            </a:r>
            <a:r>
              <a:rPr lang="en-US" dirty="0" smtClean="0"/>
              <a:t>programs interface with transport layer services to use the network.</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type="lt">
                                    <p:tmPct val="0"/>
                                  </p:iterate>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iterate type="lt">
                                    <p:tmPct val="0"/>
                                  </p:iterate>
                                  <p:childTnLst>
                                    <p:anim calcmode="lin" valueType="num">
                                      <p:cBhvr additive="base">
                                        <p:cTn id="12" dur="500"/>
                                        <p:tgtEl>
                                          <p:spTgt spid="26"/>
                                        </p:tgtEl>
                                        <p:attrNameLst>
                                          <p:attrName>ppt_x</p:attrName>
                                        </p:attrNameLst>
                                      </p:cBhvr>
                                      <p:tavLst>
                                        <p:tav tm="0">
                                          <p:val>
                                            <p:strVal val="ppt_x"/>
                                          </p:val>
                                        </p:tav>
                                        <p:tav tm="100000">
                                          <p:val>
                                            <p:strVal val="ppt_x"/>
                                          </p:val>
                                        </p:tav>
                                      </p:tavLst>
                                    </p:anim>
                                    <p:anim calcmode="lin" valueType="num">
                                      <p:cBhvr additive="base">
                                        <p:cTn id="13" dur="500"/>
                                        <p:tgtEl>
                                          <p:spTgt spid="26"/>
                                        </p:tgtEl>
                                        <p:attrNameLst>
                                          <p:attrName>ppt_y</p:attrName>
                                        </p:attrNameLst>
                                      </p:cBhvr>
                                      <p:tavLst>
                                        <p:tav tm="0">
                                          <p:val>
                                            <p:strVal val="ppt_y"/>
                                          </p:val>
                                        </p:tav>
                                        <p:tav tm="100000">
                                          <p:val>
                                            <p:strVal val="1+ppt_h/2"/>
                                          </p:val>
                                        </p:tav>
                                      </p:tavLst>
                                    </p:anim>
                                    <p:set>
                                      <p:cBhvr>
                                        <p:cTn id="14" dur="1" fill="hold">
                                          <p:stCondLst>
                                            <p:cond delay="499"/>
                                          </p:stCondLst>
                                        </p:cTn>
                                        <p:tgtEl>
                                          <p:spTgt spid="26"/>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nodeType="afterEffect">
                                  <p:stCondLst>
                                    <p:cond delay="10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grpId="0" nodeType="afterEffect">
                                  <p:stCondLst>
                                    <p:cond delay="0"/>
                                  </p:stCondLst>
                                  <p:iterate type="lt">
                                    <p:tmPct val="0"/>
                                  </p:iterate>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grpId="1" nodeType="clickEffect">
                                  <p:stCondLst>
                                    <p:cond delay="0"/>
                                  </p:stCondLst>
                                  <p:iterate type="lt">
                                    <p:tmPct val="0"/>
                                  </p:iterate>
                                  <p:childTnLst>
                                    <p:anim calcmode="lin" valueType="num">
                                      <p:cBhvr additive="base">
                                        <p:cTn id="28" dur="500"/>
                                        <p:tgtEl>
                                          <p:spTgt spid="30"/>
                                        </p:tgtEl>
                                        <p:attrNameLst>
                                          <p:attrName>ppt_x</p:attrName>
                                        </p:attrNameLst>
                                      </p:cBhvr>
                                      <p:tavLst>
                                        <p:tav tm="0">
                                          <p:val>
                                            <p:strVal val="ppt_x"/>
                                          </p:val>
                                        </p:tav>
                                        <p:tav tm="100000">
                                          <p:val>
                                            <p:strVal val="ppt_x"/>
                                          </p:val>
                                        </p:tav>
                                      </p:tavLst>
                                    </p:anim>
                                    <p:anim calcmode="lin" valueType="num">
                                      <p:cBhvr additive="base">
                                        <p:cTn id="29" dur="500"/>
                                        <p:tgtEl>
                                          <p:spTgt spid="30"/>
                                        </p:tgtEl>
                                        <p:attrNameLst>
                                          <p:attrName>ppt_y</p:attrName>
                                        </p:attrNameLst>
                                      </p:cBhvr>
                                      <p:tavLst>
                                        <p:tav tm="0">
                                          <p:val>
                                            <p:strVal val="ppt_y"/>
                                          </p:val>
                                        </p:tav>
                                        <p:tav tm="100000">
                                          <p:val>
                                            <p:strVal val="1+ppt_h/2"/>
                                          </p:val>
                                        </p:tav>
                                      </p:tavLst>
                                    </p:anim>
                                    <p:set>
                                      <p:cBhvr>
                                        <p:cTn id="30" dur="1" fill="hold">
                                          <p:stCondLst>
                                            <p:cond delay="499"/>
                                          </p:stCondLst>
                                        </p:cTn>
                                        <p:tgtEl>
                                          <p:spTgt spid="30"/>
                                        </p:tgtEl>
                                        <p:attrNameLst>
                                          <p:attrName>style.visibility</p:attrName>
                                        </p:attrNameLst>
                                      </p:cBhvr>
                                      <p:to>
                                        <p:strVal val="hidden"/>
                                      </p:to>
                                    </p:set>
                                  </p:childTnLst>
                                </p:cTn>
                              </p:par>
                            </p:childTnLst>
                          </p:cTn>
                        </p:par>
                        <p:par>
                          <p:cTn id="31" fill="hold">
                            <p:stCondLst>
                              <p:cond delay="500"/>
                            </p:stCondLst>
                            <p:childTnLst>
                              <p:par>
                                <p:cTn id="32" presetID="2" presetClass="entr" presetSubtype="1"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0-#ppt_h/2"/>
                                          </p:val>
                                        </p:tav>
                                        <p:tav tm="100000">
                                          <p:val>
                                            <p:strVal val="#ppt_y"/>
                                          </p:val>
                                        </p:tav>
                                      </p:tavLst>
                                    </p:anim>
                                  </p:childTnLst>
                                </p:cTn>
                              </p:par>
                            </p:childTnLst>
                          </p:cTn>
                        </p:par>
                        <p:par>
                          <p:cTn id="36" fill="hold">
                            <p:stCondLst>
                              <p:cond delay="1000"/>
                            </p:stCondLst>
                            <p:childTnLst>
                              <p:par>
                                <p:cTn id="37" presetID="2" presetClass="entr" presetSubtype="4" fill="hold" grpId="0" nodeType="afterEffect">
                                  <p:stCondLst>
                                    <p:cond delay="0"/>
                                  </p:stCondLst>
                                  <p:iterate type="lt">
                                    <p:tmPct val="0"/>
                                  </p:iterate>
                                  <p:childTnLst>
                                    <p:set>
                                      <p:cBhvr>
                                        <p:cTn id="38" dur="1" fill="hold">
                                          <p:stCondLst>
                                            <p:cond delay="0"/>
                                          </p:stCondLst>
                                        </p:cTn>
                                        <p:tgtEl>
                                          <p:spTgt spid="31">
                                            <p:bg/>
                                          </p:spTgt>
                                        </p:tgtEl>
                                        <p:attrNameLst>
                                          <p:attrName>style.visibility</p:attrName>
                                        </p:attrNameLst>
                                      </p:cBhvr>
                                      <p:to>
                                        <p:strVal val="visible"/>
                                      </p:to>
                                    </p:set>
                                    <p:anim calcmode="lin" valueType="num">
                                      <p:cBhvr additive="base">
                                        <p:cTn id="39" dur="500" fill="hold"/>
                                        <p:tgtEl>
                                          <p:spTgt spid="31">
                                            <p:bg/>
                                          </p:spTgt>
                                        </p:tgtEl>
                                        <p:attrNameLst>
                                          <p:attrName>ppt_x</p:attrName>
                                        </p:attrNameLst>
                                      </p:cBhvr>
                                      <p:tavLst>
                                        <p:tav tm="0">
                                          <p:val>
                                            <p:strVal val="#ppt_x"/>
                                          </p:val>
                                        </p:tav>
                                        <p:tav tm="100000">
                                          <p:val>
                                            <p:strVal val="#ppt_x"/>
                                          </p:val>
                                        </p:tav>
                                      </p:tavLst>
                                    </p:anim>
                                    <p:anim calcmode="lin" valueType="num">
                                      <p:cBhvr additive="base">
                                        <p:cTn id="40" dur="500" fill="hold"/>
                                        <p:tgtEl>
                                          <p:spTgt spid="31">
                                            <p:bg/>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iterate type="lt">
                                    <p:tmPct val="0"/>
                                  </p:iterate>
                                  <p:childTnLst>
                                    <p:set>
                                      <p:cBhvr>
                                        <p:cTn id="42" dur="1" fill="hold">
                                          <p:stCondLst>
                                            <p:cond delay="0"/>
                                          </p:stCondLst>
                                        </p:cTn>
                                        <p:tgtEl>
                                          <p:spTgt spid="31">
                                            <p:txEl>
                                              <p:pRg st="0" end="0"/>
                                            </p:txEl>
                                          </p:spTgt>
                                        </p:tgtEl>
                                        <p:attrNameLst>
                                          <p:attrName>style.visibility</p:attrName>
                                        </p:attrNameLst>
                                      </p:cBhvr>
                                      <p:to>
                                        <p:strVal val="visible"/>
                                      </p:to>
                                    </p:set>
                                    <p:anim calcmode="lin" valueType="num">
                                      <p:cBhvr additive="base">
                                        <p:cTn id="43"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iterate type="lt">
                                    <p:tmPct val="0"/>
                                  </p:iterate>
                                  <p:childTnLst>
                                    <p:anim calcmode="lin" valueType="num">
                                      <p:cBhvr additive="base">
                                        <p:cTn id="48" dur="500"/>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9" dur="500"/>
                                        <p:tgtEl>
                                          <p:spTgt spid="31">
                                            <p:txEl>
                                              <p:pRg st="0" end="0"/>
                                            </p:txEl>
                                          </p:spTgt>
                                        </p:tgtEl>
                                        <p:attrNameLst>
                                          <p:attrName>ppt_y</p:attrName>
                                        </p:attrNameLst>
                                      </p:cBhvr>
                                      <p:tavLst>
                                        <p:tav tm="0">
                                          <p:val>
                                            <p:strVal val="ppt_y"/>
                                          </p:val>
                                        </p:tav>
                                        <p:tav tm="100000">
                                          <p:val>
                                            <p:strVal val="1+ppt_h/2"/>
                                          </p:val>
                                        </p:tav>
                                      </p:tavLst>
                                    </p:anim>
                                    <p:set>
                                      <p:cBhvr>
                                        <p:cTn id="50" dur="1" fill="hold">
                                          <p:stCondLst>
                                            <p:cond delay="499"/>
                                          </p:stCondLst>
                                        </p:cTn>
                                        <p:tgtEl>
                                          <p:spTgt spid="31">
                                            <p:txEl>
                                              <p:pRg st="0" end="0"/>
                                            </p:txEl>
                                          </p:spTgt>
                                        </p:tgtEl>
                                        <p:attrNameLst>
                                          <p:attrName>style.visibility</p:attrName>
                                        </p:attrNameLst>
                                      </p:cBhvr>
                                      <p:to>
                                        <p:strVal val="hidden"/>
                                      </p:to>
                                    </p:set>
                                  </p:childTnLst>
                                </p:cTn>
                              </p:par>
                              <p:par>
                                <p:cTn id="51" presetID="2" presetClass="exit" presetSubtype="4" fill="hold" grpId="1" nodeType="withEffect">
                                  <p:stCondLst>
                                    <p:cond delay="0"/>
                                  </p:stCondLst>
                                  <p:iterate type="lt">
                                    <p:tmPct val="0"/>
                                  </p:iterate>
                                  <p:childTnLst>
                                    <p:anim calcmode="lin" valueType="num">
                                      <p:cBhvr additive="base">
                                        <p:cTn id="52" dur="500"/>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3" dur="500"/>
                                        <p:tgtEl>
                                          <p:spTgt spid="31">
                                            <p:txEl>
                                              <p:pRg st="0" end="0"/>
                                            </p:txEl>
                                          </p:spTgt>
                                        </p:tgtEl>
                                        <p:attrNameLst>
                                          <p:attrName>ppt_y</p:attrName>
                                        </p:attrNameLst>
                                      </p:cBhvr>
                                      <p:tavLst>
                                        <p:tav tm="0">
                                          <p:val>
                                            <p:strVal val="ppt_y"/>
                                          </p:val>
                                        </p:tav>
                                        <p:tav tm="100000">
                                          <p:val>
                                            <p:strVal val="1+ppt_h/2"/>
                                          </p:val>
                                        </p:tav>
                                      </p:tavLst>
                                    </p:anim>
                                    <p:set>
                                      <p:cBhvr>
                                        <p:cTn id="54" dur="1" fill="hold">
                                          <p:stCondLst>
                                            <p:cond delay="499"/>
                                          </p:stCondLst>
                                        </p:cTn>
                                        <p:tgtEl>
                                          <p:spTgt spid="31">
                                            <p:txEl>
                                              <p:pRg st="0" end="0"/>
                                            </p:txEl>
                                          </p:spTgt>
                                        </p:tgtEl>
                                        <p:attrNameLst>
                                          <p:attrName>style.visibility</p:attrName>
                                        </p:attrNameLst>
                                      </p:cBhvr>
                                      <p:to>
                                        <p:strVal val="hidden"/>
                                      </p:to>
                                    </p:set>
                                  </p:childTnLst>
                                </p:cTn>
                              </p:par>
                              <p:par>
                                <p:cTn id="55" presetID="2" presetClass="exit" presetSubtype="4" fill="hold" grpId="1" nodeType="withEffect">
                                  <p:stCondLst>
                                    <p:cond delay="0"/>
                                  </p:stCondLst>
                                  <p:childTnLst>
                                    <p:anim calcmode="lin" valueType="num">
                                      <p:cBhvr additive="base">
                                        <p:cTn id="56" dur="500"/>
                                        <p:tgtEl>
                                          <p:spTgt spid="31">
                                            <p:bg/>
                                          </p:spTgt>
                                        </p:tgtEl>
                                        <p:attrNameLst>
                                          <p:attrName>ppt_x</p:attrName>
                                        </p:attrNameLst>
                                      </p:cBhvr>
                                      <p:tavLst>
                                        <p:tav tm="0">
                                          <p:val>
                                            <p:strVal val="ppt_x"/>
                                          </p:val>
                                        </p:tav>
                                        <p:tav tm="100000">
                                          <p:val>
                                            <p:strVal val="ppt_x"/>
                                          </p:val>
                                        </p:tav>
                                      </p:tavLst>
                                    </p:anim>
                                    <p:anim calcmode="lin" valueType="num">
                                      <p:cBhvr additive="base">
                                        <p:cTn id="57" dur="500"/>
                                        <p:tgtEl>
                                          <p:spTgt spid="31">
                                            <p:bg/>
                                          </p:spTgt>
                                        </p:tgtEl>
                                        <p:attrNameLst>
                                          <p:attrName>ppt_y</p:attrName>
                                        </p:attrNameLst>
                                      </p:cBhvr>
                                      <p:tavLst>
                                        <p:tav tm="0">
                                          <p:val>
                                            <p:strVal val="ppt_y"/>
                                          </p:val>
                                        </p:tav>
                                        <p:tav tm="100000">
                                          <p:val>
                                            <p:strVal val="1+ppt_h/2"/>
                                          </p:val>
                                        </p:tav>
                                      </p:tavLst>
                                    </p:anim>
                                    <p:set>
                                      <p:cBhvr>
                                        <p:cTn id="58" dur="1" fill="hold">
                                          <p:stCondLst>
                                            <p:cond delay="499"/>
                                          </p:stCondLst>
                                        </p:cTn>
                                        <p:tgtEl>
                                          <p:spTgt spid="31">
                                            <p:bg/>
                                          </p:spTgt>
                                        </p:tgtEl>
                                        <p:attrNameLst>
                                          <p:attrName>style.visibility</p:attrName>
                                        </p:attrNameLst>
                                      </p:cBhvr>
                                      <p:to>
                                        <p:strVal val="hidden"/>
                                      </p:to>
                                    </p:set>
                                  </p:childTnLst>
                                </p:cTn>
                              </p:par>
                            </p:childTnLst>
                          </p:cTn>
                        </p:par>
                        <p:par>
                          <p:cTn id="59" fill="hold">
                            <p:stCondLst>
                              <p:cond delay="500"/>
                            </p:stCondLst>
                            <p:childTnLst>
                              <p:par>
                                <p:cTn id="60" presetID="2" presetClass="entr" presetSubtype="1"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500" fill="hold"/>
                                        <p:tgtEl>
                                          <p:spTgt spid="6"/>
                                        </p:tgtEl>
                                        <p:attrNameLst>
                                          <p:attrName>ppt_x</p:attrName>
                                        </p:attrNameLst>
                                      </p:cBhvr>
                                      <p:tavLst>
                                        <p:tav tm="0">
                                          <p:val>
                                            <p:strVal val="#ppt_x"/>
                                          </p:val>
                                        </p:tav>
                                        <p:tav tm="100000">
                                          <p:val>
                                            <p:strVal val="#ppt_x"/>
                                          </p:val>
                                        </p:tav>
                                      </p:tavLst>
                                    </p:anim>
                                    <p:anim calcmode="lin" valueType="num">
                                      <p:cBhvr additive="base">
                                        <p:cTn id="63" dur="500" fill="hold"/>
                                        <p:tgtEl>
                                          <p:spTgt spid="6"/>
                                        </p:tgtEl>
                                        <p:attrNameLst>
                                          <p:attrName>ppt_y</p:attrName>
                                        </p:attrNameLst>
                                      </p:cBhvr>
                                      <p:tavLst>
                                        <p:tav tm="0">
                                          <p:val>
                                            <p:strVal val="0-#ppt_h/2"/>
                                          </p:val>
                                        </p:tav>
                                        <p:tav tm="100000">
                                          <p:val>
                                            <p:strVal val="#ppt_y"/>
                                          </p:val>
                                        </p:tav>
                                      </p:tavLst>
                                    </p:anim>
                                  </p:childTnLst>
                                </p:cTn>
                              </p:par>
                            </p:childTnLst>
                          </p:cTn>
                        </p:par>
                        <p:par>
                          <p:cTn id="64" fill="hold">
                            <p:stCondLst>
                              <p:cond delay="1000"/>
                            </p:stCondLst>
                            <p:childTnLst>
                              <p:par>
                                <p:cTn id="65" presetID="2" presetClass="entr" presetSubtype="4" fill="hold" grpId="0" nodeType="afterEffect">
                                  <p:stCondLst>
                                    <p:cond delay="0"/>
                                  </p:stCondLst>
                                  <p:iterate type="lt">
                                    <p:tmPct val="0"/>
                                  </p:iterate>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1" nodeType="clickEffect">
                                  <p:stCondLst>
                                    <p:cond delay="0"/>
                                  </p:stCondLst>
                                  <p:iterate type="lt">
                                    <p:tmPct val="0"/>
                                  </p:iterate>
                                  <p:childTnLst>
                                    <p:anim calcmode="lin" valueType="num">
                                      <p:cBhvr additive="base">
                                        <p:cTn id="72" dur="500"/>
                                        <p:tgtEl>
                                          <p:spTgt spid="32"/>
                                        </p:tgtEl>
                                        <p:attrNameLst>
                                          <p:attrName>ppt_x</p:attrName>
                                        </p:attrNameLst>
                                      </p:cBhvr>
                                      <p:tavLst>
                                        <p:tav tm="0">
                                          <p:val>
                                            <p:strVal val="ppt_x"/>
                                          </p:val>
                                        </p:tav>
                                        <p:tav tm="100000">
                                          <p:val>
                                            <p:strVal val="ppt_x"/>
                                          </p:val>
                                        </p:tav>
                                      </p:tavLst>
                                    </p:anim>
                                    <p:anim calcmode="lin" valueType="num">
                                      <p:cBhvr additive="base">
                                        <p:cTn id="73" dur="500"/>
                                        <p:tgtEl>
                                          <p:spTgt spid="32"/>
                                        </p:tgtEl>
                                        <p:attrNameLst>
                                          <p:attrName>ppt_y</p:attrName>
                                        </p:attrNameLst>
                                      </p:cBhvr>
                                      <p:tavLst>
                                        <p:tav tm="0">
                                          <p:val>
                                            <p:strVal val="ppt_y"/>
                                          </p:val>
                                        </p:tav>
                                        <p:tav tm="100000">
                                          <p:val>
                                            <p:strVal val="1+ppt_h/2"/>
                                          </p:val>
                                        </p:tav>
                                      </p:tavLst>
                                    </p:anim>
                                    <p:set>
                                      <p:cBhvr>
                                        <p:cTn id="74" dur="1" fill="hold">
                                          <p:stCondLst>
                                            <p:cond delay="499"/>
                                          </p:stCondLst>
                                        </p:cTn>
                                        <p:tgtEl>
                                          <p:spTgt spid="32"/>
                                        </p:tgtEl>
                                        <p:attrNameLst>
                                          <p:attrName>style.visibility</p:attrName>
                                        </p:attrNameLst>
                                      </p:cBhvr>
                                      <p:to>
                                        <p:strVal val="hidden"/>
                                      </p:to>
                                    </p:set>
                                  </p:childTnLst>
                                </p:cTn>
                              </p:par>
                            </p:childTnLst>
                          </p:cTn>
                        </p:par>
                        <p:par>
                          <p:cTn id="75" fill="hold">
                            <p:stCondLst>
                              <p:cond delay="500"/>
                            </p:stCondLst>
                            <p:childTnLst>
                              <p:par>
                                <p:cTn id="76" presetID="2" presetClass="entr" presetSubtype="1" fill="hold" nodeType="afterEffect">
                                  <p:stCondLst>
                                    <p:cond delay="0"/>
                                  </p:stCondLst>
                                  <p:childTnLst>
                                    <p:set>
                                      <p:cBhvr>
                                        <p:cTn id="77" dur="1" fill="hold">
                                          <p:stCondLst>
                                            <p:cond delay="0"/>
                                          </p:stCondLst>
                                        </p:cTn>
                                        <p:tgtEl>
                                          <p:spTgt spid="8"/>
                                        </p:tgtEl>
                                        <p:attrNameLst>
                                          <p:attrName>style.visibility</p:attrName>
                                        </p:attrNameLst>
                                      </p:cBhvr>
                                      <p:to>
                                        <p:strVal val="visible"/>
                                      </p:to>
                                    </p:set>
                                    <p:anim calcmode="lin" valueType="num">
                                      <p:cBhvr additive="base">
                                        <p:cTn id="78" dur="500" fill="hold"/>
                                        <p:tgtEl>
                                          <p:spTgt spid="8"/>
                                        </p:tgtEl>
                                        <p:attrNameLst>
                                          <p:attrName>ppt_x</p:attrName>
                                        </p:attrNameLst>
                                      </p:cBhvr>
                                      <p:tavLst>
                                        <p:tav tm="0">
                                          <p:val>
                                            <p:strVal val="#ppt_x"/>
                                          </p:val>
                                        </p:tav>
                                        <p:tav tm="100000">
                                          <p:val>
                                            <p:strVal val="#ppt_x"/>
                                          </p:val>
                                        </p:tav>
                                      </p:tavLst>
                                    </p:anim>
                                    <p:anim calcmode="lin" valueType="num">
                                      <p:cBhvr additive="base">
                                        <p:cTn id="79" dur="500" fill="hold"/>
                                        <p:tgtEl>
                                          <p:spTgt spid="8"/>
                                        </p:tgtEl>
                                        <p:attrNameLst>
                                          <p:attrName>ppt_y</p:attrName>
                                        </p:attrNameLst>
                                      </p:cBhvr>
                                      <p:tavLst>
                                        <p:tav tm="0">
                                          <p:val>
                                            <p:strVal val="0-#ppt_h/2"/>
                                          </p:val>
                                        </p:tav>
                                        <p:tav tm="100000">
                                          <p:val>
                                            <p:strVal val="#ppt_y"/>
                                          </p:val>
                                        </p:tav>
                                      </p:tavLst>
                                    </p:anim>
                                  </p:childTnLst>
                                </p:cTn>
                              </p:par>
                            </p:childTnLst>
                          </p:cTn>
                        </p:par>
                        <p:par>
                          <p:cTn id="80" fill="hold">
                            <p:stCondLst>
                              <p:cond delay="1000"/>
                            </p:stCondLst>
                            <p:childTnLst>
                              <p:par>
                                <p:cTn id="81" presetID="2" presetClass="entr" presetSubtype="4" fill="hold" grpId="0" nodeType="afterEffect">
                                  <p:stCondLst>
                                    <p:cond delay="0"/>
                                  </p:stCondLst>
                                  <p:iterate type="lt">
                                    <p:tmPct val="0"/>
                                  </p:iterate>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fill="hold"/>
                                        <p:tgtEl>
                                          <p:spTgt spid="33"/>
                                        </p:tgtEl>
                                        <p:attrNameLst>
                                          <p:attrName>ppt_x</p:attrName>
                                        </p:attrNameLst>
                                      </p:cBhvr>
                                      <p:tavLst>
                                        <p:tav tm="0">
                                          <p:val>
                                            <p:strVal val="#ppt_x"/>
                                          </p:val>
                                        </p:tav>
                                        <p:tav tm="100000">
                                          <p:val>
                                            <p:strVal val="#ppt_x"/>
                                          </p:val>
                                        </p:tav>
                                      </p:tavLst>
                                    </p:anim>
                                    <p:anim calcmode="lin" valueType="num">
                                      <p:cBhvr additive="base">
                                        <p:cTn id="8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xit" presetSubtype="4" fill="hold" grpId="1" nodeType="clickEffect">
                                  <p:stCondLst>
                                    <p:cond delay="0"/>
                                  </p:stCondLst>
                                  <p:iterate type="lt">
                                    <p:tmPct val="0"/>
                                  </p:iterate>
                                  <p:childTnLst>
                                    <p:anim calcmode="lin" valueType="num">
                                      <p:cBhvr additive="base">
                                        <p:cTn id="88" dur="500"/>
                                        <p:tgtEl>
                                          <p:spTgt spid="33"/>
                                        </p:tgtEl>
                                        <p:attrNameLst>
                                          <p:attrName>ppt_x</p:attrName>
                                        </p:attrNameLst>
                                      </p:cBhvr>
                                      <p:tavLst>
                                        <p:tav tm="0">
                                          <p:val>
                                            <p:strVal val="ppt_x"/>
                                          </p:val>
                                        </p:tav>
                                        <p:tav tm="100000">
                                          <p:val>
                                            <p:strVal val="ppt_x"/>
                                          </p:val>
                                        </p:tav>
                                      </p:tavLst>
                                    </p:anim>
                                    <p:anim calcmode="lin" valueType="num">
                                      <p:cBhvr additive="base">
                                        <p:cTn id="89" dur="500"/>
                                        <p:tgtEl>
                                          <p:spTgt spid="33"/>
                                        </p:tgtEl>
                                        <p:attrNameLst>
                                          <p:attrName>ppt_y</p:attrName>
                                        </p:attrNameLst>
                                      </p:cBhvr>
                                      <p:tavLst>
                                        <p:tav tm="0">
                                          <p:val>
                                            <p:strVal val="ppt_y"/>
                                          </p:val>
                                        </p:tav>
                                        <p:tav tm="100000">
                                          <p:val>
                                            <p:strVal val="1+ppt_h/2"/>
                                          </p:val>
                                        </p:tav>
                                      </p:tavLst>
                                    </p:anim>
                                    <p:set>
                                      <p:cBhvr>
                                        <p:cTn id="90" dur="1" fill="hold">
                                          <p:stCondLst>
                                            <p:cond delay="499"/>
                                          </p:stCondLst>
                                        </p:cTn>
                                        <p:tgtEl>
                                          <p:spTgt spid="33"/>
                                        </p:tgtEl>
                                        <p:attrNameLst>
                                          <p:attrName>style.visibility</p:attrName>
                                        </p:attrNameLst>
                                      </p:cBhvr>
                                      <p:to>
                                        <p:strVal val="hidden"/>
                                      </p:to>
                                    </p:set>
                                  </p:childTnLst>
                                </p:cTn>
                              </p:par>
                            </p:childTnLst>
                          </p:cTn>
                        </p:par>
                        <p:par>
                          <p:cTn id="91" fill="hold">
                            <p:stCondLst>
                              <p:cond delay="500"/>
                            </p:stCondLst>
                            <p:childTnLst>
                              <p:par>
                                <p:cTn id="92" presetID="2" presetClass="entr" presetSubtype="1" fill="hold" nodeType="afterEffect">
                                  <p:stCondLst>
                                    <p:cond delay="0"/>
                                  </p:stCondLst>
                                  <p:childTnLst>
                                    <p:set>
                                      <p:cBhvr>
                                        <p:cTn id="93" dur="1" fill="hold">
                                          <p:stCondLst>
                                            <p:cond delay="0"/>
                                          </p:stCondLst>
                                        </p:cTn>
                                        <p:tgtEl>
                                          <p:spTgt spid="12"/>
                                        </p:tgtEl>
                                        <p:attrNameLst>
                                          <p:attrName>style.visibility</p:attrName>
                                        </p:attrNameLst>
                                      </p:cBhvr>
                                      <p:to>
                                        <p:strVal val="visible"/>
                                      </p:to>
                                    </p:set>
                                    <p:anim calcmode="lin" valueType="num">
                                      <p:cBhvr additive="base">
                                        <p:cTn id="94" dur="500" fill="hold"/>
                                        <p:tgtEl>
                                          <p:spTgt spid="12"/>
                                        </p:tgtEl>
                                        <p:attrNameLst>
                                          <p:attrName>ppt_x</p:attrName>
                                        </p:attrNameLst>
                                      </p:cBhvr>
                                      <p:tavLst>
                                        <p:tav tm="0">
                                          <p:val>
                                            <p:strVal val="#ppt_x"/>
                                          </p:val>
                                        </p:tav>
                                        <p:tav tm="100000">
                                          <p:val>
                                            <p:strVal val="#ppt_x"/>
                                          </p:val>
                                        </p:tav>
                                      </p:tavLst>
                                    </p:anim>
                                    <p:anim calcmode="lin" valueType="num">
                                      <p:cBhvr additive="base">
                                        <p:cTn id="95" dur="500" fill="hold"/>
                                        <p:tgtEl>
                                          <p:spTgt spid="12"/>
                                        </p:tgtEl>
                                        <p:attrNameLst>
                                          <p:attrName>ppt_y</p:attrName>
                                        </p:attrNameLst>
                                      </p:cBhvr>
                                      <p:tavLst>
                                        <p:tav tm="0">
                                          <p:val>
                                            <p:strVal val="0-#ppt_h/2"/>
                                          </p:val>
                                        </p:tav>
                                        <p:tav tm="100000">
                                          <p:val>
                                            <p:strVal val="#ppt_y"/>
                                          </p:val>
                                        </p:tav>
                                      </p:tavLst>
                                    </p:anim>
                                  </p:childTnLst>
                                </p:cTn>
                              </p:par>
                            </p:childTnLst>
                          </p:cTn>
                        </p:par>
                        <p:par>
                          <p:cTn id="96" fill="hold">
                            <p:stCondLst>
                              <p:cond delay="1000"/>
                            </p:stCondLst>
                            <p:childTnLst>
                              <p:par>
                                <p:cTn id="97" presetID="2" presetClass="entr" presetSubtype="4" fill="hold" grpId="0" nodeType="afterEffect">
                                  <p:stCondLst>
                                    <p:cond delay="0"/>
                                  </p:stCondLst>
                                  <p:iterate type="lt">
                                    <p:tmPct val="0"/>
                                  </p:iterate>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500" fill="hold"/>
                                        <p:tgtEl>
                                          <p:spTgt spid="34"/>
                                        </p:tgtEl>
                                        <p:attrNameLst>
                                          <p:attrName>ppt_x</p:attrName>
                                        </p:attrNameLst>
                                      </p:cBhvr>
                                      <p:tavLst>
                                        <p:tav tm="0">
                                          <p:val>
                                            <p:strVal val="#ppt_x"/>
                                          </p:val>
                                        </p:tav>
                                        <p:tav tm="100000">
                                          <p:val>
                                            <p:strVal val="#ppt_x"/>
                                          </p:val>
                                        </p:tav>
                                      </p:tavLst>
                                    </p:anim>
                                    <p:anim calcmode="lin" valueType="num">
                                      <p:cBhvr additive="base">
                                        <p:cTn id="10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xit" presetSubtype="4" fill="hold" grpId="1" nodeType="clickEffect">
                                  <p:stCondLst>
                                    <p:cond delay="0"/>
                                  </p:stCondLst>
                                  <p:iterate type="lt">
                                    <p:tmPct val="0"/>
                                  </p:iterate>
                                  <p:childTnLst>
                                    <p:anim calcmode="lin" valueType="num">
                                      <p:cBhvr additive="base">
                                        <p:cTn id="104" dur="500"/>
                                        <p:tgtEl>
                                          <p:spTgt spid="34"/>
                                        </p:tgtEl>
                                        <p:attrNameLst>
                                          <p:attrName>ppt_x</p:attrName>
                                        </p:attrNameLst>
                                      </p:cBhvr>
                                      <p:tavLst>
                                        <p:tav tm="0">
                                          <p:val>
                                            <p:strVal val="ppt_x"/>
                                          </p:val>
                                        </p:tav>
                                        <p:tav tm="100000">
                                          <p:val>
                                            <p:strVal val="ppt_x"/>
                                          </p:val>
                                        </p:tav>
                                      </p:tavLst>
                                    </p:anim>
                                    <p:anim calcmode="lin" valueType="num">
                                      <p:cBhvr additive="base">
                                        <p:cTn id="105" dur="500"/>
                                        <p:tgtEl>
                                          <p:spTgt spid="34"/>
                                        </p:tgtEl>
                                        <p:attrNameLst>
                                          <p:attrName>ppt_y</p:attrName>
                                        </p:attrNameLst>
                                      </p:cBhvr>
                                      <p:tavLst>
                                        <p:tav tm="0">
                                          <p:val>
                                            <p:strVal val="ppt_y"/>
                                          </p:val>
                                        </p:tav>
                                        <p:tav tm="100000">
                                          <p:val>
                                            <p:strVal val="1+ppt_h/2"/>
                                          </p:val>
                                        </p:tav>
                                      </p:tavLst>
                                    </p:anim>
                                    <p:set>
                                      <p:cBhvr>
                                        <p:cTn id="106"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30" grpId="0" animBg="1"/>
      <p:bldP spid="30" grpId="1" animBg="1"/>
      <p:bldP spid="31" grpId="0" uiExpand="1" build="allAtOnce" animBg="1"/>
      <p:bldP spid="31" grpId="1" build="allAtOnce" animBg="1"/>
      <p:bldP spid="32" grpId="0" animBg="1"/>
      <p:bldP spid="32" grpId="1" animBg="1"/>
      <p:bldP spid="33" grpId="0" animBg="1"/>
      <p:bldP spid="33" grpId="1" animBg="1"/>
      <p:bldP spid="34" grpId="0" animBg="1"/>
      <p:bldP spid="3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0" y="5204890"/>
            <a:ext cx="9182100" cy="1653109"/>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212784" y="0"/>
            <a:ext cx="8931216" cy="83099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Working Of TCP / IP   Layers</a:t>
            </a:r>
          </a:p>
        </p:txBody>
      </p:sp>
      <p:grpSp>
        <p:nvGrpSpPr>
          <p:cNvPr id="4" name="Group 24"/>
          <p:cNvGrpSpPr/>
          <p:nvPr/>
        </p:nvGrpSpPr>
        <p:grpSpPr>
          <a:xfrm>
            <a:off x="3151446" y="1986455"/>
            <a:ext cx="3060168" cy="3050896"/>
            <a:chOff x="2978025" y="1526400"/>
            <a:chExt cx="3513868" cy="3715903"/>
          </a:xfrm>
        </p:grpSpPr>
        <p:sp>
          <p:nvSpPr>
            <p:cNvPr id="13" name="Rectangle 12"/>
            <p:cNvSpPr/>
            <p:nvPr/>
          </p:nvSpPr>
          <p:spPr>
            <a:xfrm>
              <a:off x="3004115" y="4725963"/>
              <a:ext cx="3487778" cy="516340"/>
            </a:xfrm>
            <a:prstGeom prst="rect">
              <a:avLst/>
            </a:prstGeom>
            <a:effectLst>
              <a:outerShdw blurRad="50800" dist="38100" dir="8100000" algn="tr" rotWithShape="0">
                <a:prstClr val="black">
                  <a:alpha val="40000"/>
                </a:prst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14" name="Rectangle 13"/>
            <p:cNvSpPr/>
            <p:nvPr/>
          </p:nvSpPr>
          <p:spPr>
            <a:xfrm>
              <a:off x="3004115" y="4131950"/>
              <a:ext cx="3487778" cy="516340"/>
            </a:xfrm>
            <a:prstGeom prst="rect">
              <a:avLst/>
            </a:prstGeom>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5" name="Rectangle 14"/>
            <p:cNvSpPr/>
            <p:nvPr/>
          </p:nvSpPr>
          <p:spPr>
            <a:xfrm>
              <a:off x="3004115" y="3527175"/>
              <a:ext cx="3487778" cy="516340"/>
            </a:xfrm>
            <a:prstGeom prst="rect">
              <a:avLst/>
            </a:prstGeom>
            <a:effectLst>
              <a:outerShdw blurRad="50800" dist="38100" dir="8100000" algn="tr"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6" name="Rectangle 15"/>
            <p:cNvSpPr/>
            <p:nvPr/>
          </p:nvSpPr>
          <p:spPr>
            <a:xfrm>
              <a:off x="3004115" y="2934275"/>
              <a:ext cx="3487778" cy="516340"/>
            </a:xfrm>
            <a:prstGeom prst="rect">
              <a:avLst/>
            </a:prstGeom>
            <a:effectLst>
              <a:outerShdw blurRad="50800" dist="38100" dir="8100000" algn="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7" name="Rectangle 16"/>
            <p:cNvSpPr/>
            <p:nvPr/>
          </p:nvSpPr>
          <p:spPr>
            <a:xfrm>
              <a:off x="2999856" y="1526400"/>
              <a:ext cx="3487778" cy="1318766"/>
            </a:xfrm>
            <a:prstGeom prst="rect">
              <a:avLst/>
            </a:prstGeom>
            <a:effectLst>
              <a:outerShdw blurRad="50800" dist="38100" dir="8100000" algn="tr"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19" name="Rectangle 18"/>
            <p:cNvSpPr/>
            <p:nvPr/>
          </p:nvSpPr>
          <p:spPr>
            <a:xfrm>
              <a:off x="3010616" y="1658813"/>
              <a:ext cx="3465300" cy="954107"/>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2800" b="1" dirty="0" smtClean="0">
                  <a:ln w="50800"/>
                  <a:solidFill>
                    <a:schemeClr val="bg1">
                      <a:shade val="50000"/>
                    </a:schemeClr>
                  </a:solidFill>
                </a:rPr>
                <a:t>Application </a:t>
              </a:r>
            </a:p>
            <a:p>
              <a:pPr algn="ctr"/>
              <a:r>
                <a:rPr lang="en-US" sz="2800" b="1" dirty="0" smtClean="0">
                  <a:ln w="50800"/>
                  <a:solidFill>
                    <a:schemeClr val="bg1">
                      <a:shade val="50000"/>
                    </a:schemeClr>
                  </a:solidFill>
                </a:rPr>
                <a:t>Layer</a:t>
              </a:r>
              <a:endParaRPr lang="en-US" sz="2800" b="1" dirty="0">
                <a:ln w="50800"/>
                <a:solidFill>
                  <a:schemeClr val="bg1">
                    <a:shade val="50000"/>
                  </a:schemeClr>
                </a:solidFill>
              </a:endParaRPr>
            </a:p>
          </p:txBody>
        </p:sp>
        <p:sp>
          <p:nvSpPr>
            <p:cNvPr id="21" name="Rectangle 20"/>
            <p:cNvSpPr/>
            <p:nvPr/>
          </p:nvSpPr>
          <p:spPr>
            <a:xfrm>
              <a:off x="2978025" y="2962098"/>
              <a:ext cx="3465300" cy="369332"/>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Transport Layer </a:t>
              </a:r>
              <a:endParaRPr lang="en-US" b="1" dirty="0">
                <a:ln w="50800"/>
                <a:solidFill>
                  <a:schemeClr val="bg1">
                    <a:shade val="50000"/>
                  </a:schemeClr>
                </a:solidFill>
              </a:endParaRPr>
            </a:p>
          </p:txBody>
        </p:sp>
        <p:sp>
          <p:nvSpPr>
            <p:cNvPr id="22" name="Rectangle 21"/>
            <p:cNvSpPr/>
            <p:nvPr/>
          </p:nvSpPr>
          <p:spPr>
            <a:xfrm>
              <a:off x="3018763" y="4738346"/>
              <a:ext cx="3465300" cy="369332"/>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Physical Layer</a:t>
              </a:r>
            </a:p>
          </p:txBody>
        </p:sp>
        <p:sp>
          <p:nvSpPr>
            <p:cNvPr id="23" name="Rectangle 22"/>
            <p:cNvSpPr/>
            <p:nvPr/>
          </p:nvSpPr>
          <p:spPr>
            <a:xfrm>
              <a:off x="2986172" y="3550678"/>
              <a:ext cx="3465300" cy="369332"/>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Internet Layer</a:t>
              </a:r>
            </a:p>
          </p:txBody>
        </p:sp>
        <p:sp>
          <p:nvSpPr>
            <p:cNvPr id="24" name="Rectangle 23"/>
            <p:cNvSpPr/>
            <p:nvPr/>
          </p:nvSpPr>
          <p:spPr>
            <a:xfrm>
              <a:off x="3124685" y="4209396"/>
              <a:ext cx="3291880" cy="338554"/>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1600" b="1" dirty="0" smtClean="0">
                  <a:ln w="50800"/>
                  <a:solidFill>
                    <a:schemeClr val="bg1">
                      <a:shade val="50000"/>
                    </a:schemeClr>
                  </a:solidFill>
                </a:rPr>
                <a:t>Network Access Layer</a:t>
              </a:r>
              <a:endParaRPr lang="en-US" sz="1600" b="1" dirty="0">
                <a:ln w="50800"/>
                <a:solidFill>
                  <a:schemeClr val="bg1">
                    <a:shade val="50000"/>
                  </a:schemeClr>
                </a:solidFill>
              </a:endParaRPr>
            </a:p>
          </p:txBody>
        </p:sp>
      </p:grpSp>
      <p:sp>
        <p:nvSpPr>
          <p:cNvPr id="26" name="Text Box 17"/>
          <p:cNvSpPr txBox="1">
            <a:spLocks noChangeArrowheads="1"/>
          </p:cNvSpPr>
          <p:nvPr/>
        </p:nvSpPr>
        <p:spPr bwMode="auto">
          <a:xfrm>
            <a:off x="272955" y="5754414"/>
            <a:ext cx="8529851" cy="1001114"/>
          </a:xfrm>
          <a:prstGeom prst="rect">
            <a:avLst/>
          </a:prstGeom>
          <a:noFill/>
          <a:ln w="9525">
            <a:noFill/>
            <a:miter lim="800000"/>
            <a:headEnd/>
            <a:tailEnd/>
          </a:ln>
        </p:spPr>
        <p:txBody>
          <a:bodyPr anchor="b"/>
          <a:lstStyle/>
          <a:p>
            <a:pPr algn="just" defTabSz="801688">
              <a:spcBef>
                <a:spcPct val="20000"/>
              </a:spcBef>
            </a:pPr>
            <a:endParaRPr lang="en-US" sz="1200" b="1" dirty="0" smtClean="0">
              <a:solidFill>
                <a:srgbClr val="FFFFFF"/>
              </a:solidFill>
              <a:latin typeface="Times New Roman" pitchFamily="18" charset="0"/>
              <a:cs typeface="Times New Roman" pitchFamily="18" charset="0"/>
            </a:endParaRPr>
          </a:p>
        </p:txBody>
      </p:sp>
      <p:pic>
        <p:nvPicPr>
          <p:cNvPr id="27" name="Picture 26" descr="tcp-ip-encapsulation.png"/>
          <p:cNvPicPr>
            <a:picLocks noChangeAspect="1"/>
          </p:cNvPicPr>
          <p:nvPr/>
        </p:nvPicPr>
        <p:blipFill>
          <a:blip r:embed="rId2"/>
          <a:stretch>
            <a:fillRect/>
          </a:stretch>
        </p:blipFill>
        <p:spPr>
          <a:xfrm>
            <a:off x="650044" y="1266544"/>
            <a:ext cx="964143" cy="940628"/>
          </a:xfrm>
          <a:prstGeom prst="rect">
            <a:avLst/>
          </a:prstGeom>
        </p:spPr>
      </p:pic>
      <p:pic>
        <p:nvPicPr>
          <p:cNvPr id="28" name="Picture 27" descr="tcp-ip-encapsulation.png"/>
          <p:cNvPicPr>
            <a:picLocks noChangeAspect="1"/>
          </p:cNvPicPr>
          <p:nvPr/>
        </p:nvPicPr>
        <p:blipFill>
          <a:blip r:embed="rId2"/>
          <a:stretch>
            <a:fillRect/>
          </a:stretch>
        </p:blipFill>
        <p:spPr>
          <a:xfrm>
            <a:off x="7518562" y="1150931"/>
            <a:ext cx="985689" cy="961649"/>
          </a:xfrm>
          <a:prstGeom prst="rect">
            <a:avLst/>
          </a:prstGeom>
        </p:spPr>
      </p:pic>
      <p:pic>
        <p:nvPicPr>
          <p:cNvPr id="29" name="Picture 28" descr="webtreatsetc-blue-jelly-mail.png"/>
          <p:cNvPicPr>
            <a:picLocks noChangeAspect="1"/>
          </p:cNvPicPr>
          <p:nvPr/>
        </p:nvPicPr>
        <p:blipFill>
          <a:blip r:embed="rId3"/>
          <a:stretch>
            <a:fillRect/>
          </a:stretch>
        </p:blipFill>
        <p:spPr>
          <a:xfrm>
            <a:off x="958226" y="2430815"/>
            <a:ext cx="433154" cy="433154"/>
          </a:xfrm>
          <a:prstGeom prst="rect">
            <a:avLst/>
          </a:prstGeom>
        </p:spPr>
      </p:pic>
      <p:sp>
        <p:nvSpPr>
          <p:cNvPr id="31" name="Rectangle 30"/>
          <p:cNvSpPr/>
          <p:nvPr/>
        </p:nvSpPr>
        <p:spPr>
          <a:xfrm>
            <a:off x="211540" y="5486400"/>
            <a:ext cx="8932460" cy="1569660"/>
          </a:xfrm>
          <a:prstGeom prst="rect">
            <a:avLst/>
          </a:prstGeom>
        </p:spPr>
        <p:txBody>
          <a:bodyPr wrap="square">
            <a:spAutoFit/>
          </a:bodyPr>
          <a:lstStyle/>
          <a:p>
            <a:endParaRPr lang="en-US" sz="1200" dirty="0" smtClean="0"/>
          </a:p>
          <a:p>
            <a:r>
              <a:rPr lang="en-US" sz="1200" dirty="0" smtClean="0"/>
              <a:t>As data is being sent from one computer, it will pass from the top layer to the bottom. On the receiving end, the data will then be rebuilt from the bottom layer to the top.</a:t>
            </a:r>
          </a:p>
          <a:p>
            <a:endParaRPr lang="en-US" sz="1200" dirty="0" smtClean="0"/>
          </a:p>
          <a:p>
            <a:r>
              <a:rPr lang="en-US" sz="1200" dirty="0" smtClean="0"/>
              <a:t>Each layer a packet of information travels through adds what is called a header. each layer a sending packet passes through gains another header . When the packet is being rebuilt on the receiving end, each header is unpackaged the same way</a:t>
            </a:r>
          </a:p>
          <a:p>
            <a:endParaRPr lang="en-US" sz="1200" dirty="0" smtClean="0"/>
          </a:p>
          <a:p>
            <a:endParaRPr lang="en-US" sz="1200" dirty="0"/>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4000" accel="50000" decel="50000" autoRev="1" fill="hold" nodeType="afterEffect">
                                  <p:stCondLst>
                                    <p:cond delay="0"/>
                                  </p:stCondLst>
                                  <p:childTnLst>
                                    <p:animMotion origin="layout" path="M -0.02257 -0.06336 L -0.02396 0.01203 L 0.20295 0.01203 L 0.20295 0.30643 L 0.57604 0.30435 L 0.57604 0.00208 L 0.74011 0.00417 L 0.74011 -0.06336 " pathEditMode="relative" ptsTypes="AAAAAAAA">
                                      <p:cBhvr>
                                        <p:cTn id="6" dur="5000" fill="hold"/>
                                        <p:tgtEl>
                                          <p:spTgt spid="29"/>
                                        </p:tgtEl>
                                        <p:attrNameLst>
                                          <p:attrName>ppt_x</p:attrName>
                                          <p:attrName>ppt_y</p:attrName>
                                        </p:attrNameLst>
                                      </p:cBhvr>
                                    </p:animMotion>
                                  </p:childTnLst>
                                </p:cTn>
                              </p:par>
                              <p:par>
                                <p:cTn id="7" presetID="8" presetClass="emph" presetSubtype="0" repeatCount="indefinite" fill="hold" nodeType="withEffect">
                                  <p:stCondLst>
                                    <p:cond delay="500"/>
                                  </p:stCondLst>
                                  <p:childTnLst>
                                    <p:animRot by="21600000">
                                      <p:cBhvr>
                                        <p:cTn id="8" dur="20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be 77"/>
          <p:cNvSpPr/>
          <p:nvPr/>
        </p:nvSpPr>
        <p:spPr>
          <a:xfrm>
            <a:off x="2281543" y="5112632"/>
            <a:ext cx="4513307" cy="701769"/>
          </a:xfrm>
          <a:prstGeom prst="cube">
            <a:avLst>
              <a:gd name="adj" fmla="val 14286"/>
            </a:avLst>
          </a:prstGeom>
          <a:ln/>
        </p:spPr>
        <p:style>
          <a:lnRef idx="1">
            <a:schemeClr val="dk1"/>
          </a:lnRef>
          <a:fillRef idx="3">
            <a:schemeClr val="dk1"/>
          </a:fillRef>
          <a:effectRef idx="2">
            <a:schemeClr val="dk1"/>
          </a:effectRef>
          <a:fontRef idx="minor">
            <a:schemeClr val="lt1"/>
          </a:fontRef>
        </p:style>
        <p:txBody>
          <a:bodyPr rtlCol="0" anchor="ctr"/>
          <a:lstStyle/>
          <a:p>
            <a:pPr algn="ctr"/>
            <a:r>
              <a:rPr lang="en-US" b="1" dirty="0" smtClean="0">
                <a:solidFill>
                  <a:schemeClr val="bg1"/>
                </a:solidFill>
              </a:rPr>
              <a:t>Hardware</a:t>
            </a:r>
          </a:p>
        </p:txBody>
      </p:sp>
      <p:sp>
        <p:nvSpPr>
          <p:cNvPr id="74" name="Cube 73"/>
          <p:cNvSpPr/>
          <p:nvPr/>
        </p:nvSpPr>
        <p:spPr>
          <a:xfrm>
            <a:off x="2296811" y="4112507"/>
            <a:ext cx="1064524" cy="1029541"/>
          </a:xfrm>
          <a:prstGeom prst="cube">
            <a:avLst>
              <a:gd name="adj" fmla="val 762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smtClean="0"/>
              <a:t>Ethernet</a:t>
            </a:r>
          </a:p>
        </p:txBody>
      </p:sp>
      <p:sp>
        <p:nvSpPr>
          <p:cNvPr id="75" name="Cube 74"/>
          <p:cNvSpPr/>
          <p:nvPr/>
        </p:nvSpPr>
        <p:spPr>
          <a:xfrm>
            <a:off x="3361335" y="4112507"/>
            <a:ext cx="1173045" cy="1029541"/>
          </a:xfrm>
          <a:prstGeom prst="cube">
            <a:avLst>
              <a:gd name="adj" fmla="val 762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smtClean="0"/>
              <a:t>802.11</a:t>
            </a:r>
          </a:p>
          <a:p>
            <a:pPr algn="ctr"/>
            <a:r>
              <a:rPr lang="en-US" sz="1400" b="1" dirty="0" smtClean="0"/>
              <a:t>Wireless LAN</a:t>
            </a:r>
          </a:p>
        </p:txBody>
      </p:sp>
      <p:sp>
        <p:nvSpPr>
          <p:cNvPr id="76" name="Cube 75"/>
          <p:cNvSpPr/>
          <p:nvPr/>
        </p:nvSpPr>
        <p:spPr>
          <a:xfrm>
            <a:off x="4555977" y="4112507"/>
            <a:ext cx="1064524" cy="1029541"/>
          </a:xfrm>
          <a:prstGeom prst="cube">
            <a:avLst>
              <a:gd name="adj" fmla="val 762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smtClean="0"/>
              <a:t>Frame Relay</a:t>
            </a:r>
          </a:p>
        </p:txBody>
      </p:sp>
      <p:sp>
        <p:nvSpPr>
          <p:cNvPr id="77" name="Cube 76"/>
          <p:cNvSpPr/>
          <p:nvPr/>
        </p:nvSpPr>
        <p:spPr>
          <a:xfrm>
            <a:off x="5620501" y="4112507"/>
            <a:ext cx="1173045" cy="1029541"/>
          </a:xfrm>
          <a:prstGeom prst="cube">
            <a:avLst>
              <a:gd name="adj" fmla="val 762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smtClean="0"/>
              <a:t>ATM</a:t>
            </a:r>
          </a:p>
        </p:txBody>
      </p:sp>
      <p:grpSp>
        <p:nvGrpSpPr>
          <p:cNvPr id="2" name="Group 49"/>
          <p:cNvGrpSpPr/>
          <p:nvPr/>
        </p:nvGrpSpPr>
        <p:grpSpPr>
          <a:xfrm>
            <a:off x="165099" y="5192532"/>
            <a:ext cx="1881469" cy="654941"/>
            <a:chOff x="222974" y="4898707"/>
            <a:chExt cx="1881469" cy="654941"/>
          </a:xfrm>
          <a:scene3d>
            <a:camera prst="obliqueTopRight"/>
            <a:lightRig rig="threePt" dir="t"/>
          </a:scene3d>
        </p:grpSpPr>
        <p:sp>
          <p:nvSpPr>
            <p:cNvPr id="28" name="Rectangle 27"/>
            <p:cNvSpPr/>
            <p:nvPr/>
          </p:nvSpPr>
          <p:spPr>
            <a:xfrm>
              <a:off x="231033" y="4898707"/>
              <a:ext cx="1873410" cy="654941"/>
            </a:xfrm>
            <a:prstGeom prst="rect">
              <a:avLst/>
            </a:prstGeom>
            <a:scene3d>
              <a:camera prst="orthographicFront" fov="0">
                <a:rot lat="0" lon="0" rev="0"/>
              </a:camera>
              <a:lightRig rig="soft" dir="tl">
                <a:rot lat="0" lon="0" rev="20100000"/>
              </a:lightRig>
            </a:scene3d>
            <a:sp3d extrusionH="508000">
              <a:bevelT w="50800" h="50800"/>
            </a:sp3d>
          </p:spPr>
          <p:style>
            <a:lnRef idx="0">
              <a:schemeClr val="dk1"/>
            </a:lnRef>
            <a:fillRef idx="3">
              <a:schemeClr val="dk1"/>
            </a:fillRef>
            <a:effectRef idx="3">
              <a:schemeClr val="dk1"/>
            </a:effectRef>
            <a:fontRef idx="minor">
              <a:schemeClr val="lt1"/>
            </a:fontRef>
          </p:style>
          <p:txBody>
            <a:bodyPr rtlCol="0" anchor="ctr"/>
            <a:lstStyle/>
            <a:p>
              <a:pPr algn="ctr"/>
              <a:endParaRPr lang="en-US" sz="1400" dirty="0"/>
            </a:p>
          </p:txBody>
        </p:sp>
        <p:sp>
          <p:nvSpPr>
            <p:cNvPr id="33" name="Rectangle 32"/>
            <p:cNvSpPr/>
            <p:nvPr/>
          </p:nvSpPr>
          <p:spPr>
            <a:xfrm>
              <a:off x="222974" y="5073492"/>
              <a:ext cx="1861336" cy="307777"/>
            </a:xfrm>
            <a:prstGeom prst="rect">
              <a:avLst/>
            </a:prstGeom>
            <a:noFill/>
            <a:sp3d extrusionH="508000"/>
          </p:spPr>
          <p:txBody>
            <a:bodyPr wrap="square" lIns="91440" tIns="45720" rIns="91440" bIns="45720">
              <a:spAutoFit/>
              <a:sp3d extrusionH="57150" prstMaterial="metal">
                <a:bevelT w="38100" h="25400"/>
                <a:contourClr>
                  <a:schemeClr val="bg2"/>
                </a:contourClr>
              </a:sp3d>
            </a:bodyPr>
            <a:lstStyle/>
            <a:p>
              <a:pPr algn="ctr"/>
              <a:r>
                <a:rPr lang="en-US" sz="1400" b="1" dirty="0" smtClean="0">
                  <a:ln w="50800"/>
                  <a:solidFill>
                    <a:schemeClr val="bg1">
                      <a:shade val="50000"/>
                    </a:schemeClr>
                  </a:solidFill>
                </a:rPr>
                <a:t>Physical Layer</a:t>
              </a:r>
            </a:p>
          </p:txBody>
        </p:sp>
      </p:grpSp>
      <p:grpSp>
        <p:nvGrpSpPr>
          <p:cNvPr id="3" name="Group 47"/>
          <p:cNvGrpSpPr/>
          <p:nvPr/>
        </p:nvGrpSpPr>
        <p:grpSpPr>
          <a:xfrm>
            <a:off x="177257" y="4497797"/>
            <a:ext cx="1873410" cy="654941"/>
            <a:chOff x="218732" y="4469177"/>
            <a:chExt cx="1873410" cy="654941"/>
          </a:xfrm>
          <a:scene3d>
            <a:camera prst="obliqueTopRight"/>
            <a:lightRig rig="threePt" dir="t"/>
          </a:scene3d>
        </p:grpSpPr>
        <p:sp>
          <p:nvSpPr>
            <p:cNvPr id="29" name="Rectangle 28"/>
            <p:cNvSpPr/>
            <p:nvPr/>
          </p:nvSpPr>
          <p:spPr>
            <a:xfrm>
              <a:off x="218732" y="4469177"/>
              <a:ext cx="1873410" cy="654941"/>
            </a:xfrm>
            <a:prstGeom prst="rect">
              <a:avLst/>
            </a:prstGeom>
            <a:scene3d>
              <a:camera prst="orthographicFront" fov="0">
                <a:rot lat="0" lon="0" rev="0"/>
              </a:camera>
              <a:lightRig rig="soft" dir="tl">
                <a:rot lat="0" lon="0" rev="20100000"/>
              </a:lightRig>
            </a:scene3d>
            <a:sp3d extrusionH="508000">
              <a:bevelT w="50800" h="508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00" dirty="0"/>
            </a:p>
          </p:txBody>
        </p:sp>
        <p:sp>
          <p:nvSpPr>
            <p:cNvPr id="35" name="Rectangle 34"/>
            <p:cNvSpPr/>
            <p:nvPr/>
          </p:nvSpPr>
          <p:spPr>
            <a:xfrm>
              <a:off x="283494" y="4663424"/>
              <a:ext cx="1768186" cy="276999"/>
            </a:xfrm>
            <a:prstGeom prst="rect">
              <a:avLst/>
            </a:prstGeom>
            <a:noFill/>
            <a:sp3d extrusionH="508000"/>
          </p:spPr>
          <p:txBody>
            <a:bodyPr wrap="square" lIns="91440" tIns="45720" rIns="91440" bIns="45720">
              <a:spAutoFit/>
              <a:sp3d extrusionH="57150" prstMaterial="metal">
                <a:bevelT w="38100" h="25400"/>
                <a:contourClr>
                  <a:schemeClr val="bg2"/>
                </a:contourClr>
              </a:sp3d>
            </a:bodyPr>
            <a:lstStyle/>
            <a:p>
              <a:pPr algn="ctr"/>
              <a:r>
                <a:rPr lang="en-US" sz="1200" b="1" dirty="0" smtClean="0">
                  <a:ln w="50800"/>
                  <a:solidFill>
                    <a:schemeClr val="bg1">
                      <a:shade val="50000"/>
                    </a:schemeClr>
                  </a:solidFill>
                </a:rPr>
                <a:t>Data Link Layer</a:t>
              </a:r>
              <a:endParaRPr lang="en-US" sz="1200" b="1" dirty="0">
                <a:ln w="50800"/>
                <a:solidFill>
                  <a:schemeClr val="bg1">
                    <a:shade val="50000"/>
                  </a:schemeClr>
                </a:solidFill>
              </a:endParaRPr>
            </a:p>
          </p:txBody>
        </p:sp>
      </p:grpSp>
      <p:grpSp>
        <p:nvGrpSpPr>
          <p:cNvPr id="4" name="Group 45"/>
          <p:cNvGrpSpPr/>
          <p:nvPr/>
        </p:nvGrpSpPr>
        <p:grpSpPr>
          <a:xfrm>
            <a:off x="173608" y="3375057"/>
            <a:ext cx="1873903" cy="1062143"/>
            <a:chOff x="218239" y="3702063"/>
            <a:chExt cx="1873903" cy="654941"/>
          </a:xfrm>
          <a:scene3d>
            <a:camera prst="obliqueTopRight"/>
            <a:lightRig rig="threePt" dir="t"/>
          </a:scene3d>
        </p:grpSpPr>
        <p:sp>
          <p:nvSpPr>
            <p:cNvPr id="30" name="Rectangle 29"/>
            <p:cNvSpPr/>
            <p:nvPr/>
          </p:nvSpPr>
          <p:spPr>
            <a:xfrm>
              <a:off x="218732" y="3702063"/>
              <a:ext cx="1873410" cy="654941"/>
            </a:xfrm>
            <a:prstGeom prst="rect">
              <a:avLst/>
            </a:prstGeom>
            <a:scene3d>
              <a:camera prst="orthographicFront" fov="0">
                <a:rot lat="0" lon="0" rev="0"/>
              </a:camera>
              <a:lightRig rig="soft" dir="tl">
                <a:rot lat="0" lon="0" rev="20100000"/>
              </a:lightRig>
            </a:scene3d>
            <a:sp3d extrusionH="508000">
              <a:bevelT w="50800" h="508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dirty="0"/>
            </a:p>
          </p:txBody>
        </p:sp>
        <p:sp>
          <p:nvSpPr>
            <p:cNvPr id="34" name="Rectangle 33"/>
            <p:cNvSpPr/>
            <p:nvPr/>
          </p:nvSpPr>
          <p:spPr>
            <a:xfrm>
              <a:off x="218239" y="3855319"/>
              <a:ext cx="1861336" cy="307777"/>
            </a:xfrm>
            <a:prstGeom prst="rect">
              <a:avLst/>
            </a:prstGeom>
            <a:noFill/>
            <a:sp3d extrusionH="508000"/>
          </p:spPr>
          <p:txBody>
            <a:bodyPr wrap="square" lIns="91440" tIns="45720" rIns="91440" bIns="45720">
              <a:spAutoFit/>
              <a:sp3d extrusionH="57150" prstMaterial="metal">
                <a:bevelT w="38100" h="25400"/>
                <a:contourClr>
                  <a:schemeClr val="bg2"/>
                </a:contourClr>
              </a:sp3d>
            </a:bodyPr>
            <a:lstStyle/>
            <a:p>
              <a:pPr algn="ctr"/>
              <a:r>
                <a:rPr lang="en-US" sz="1400" b="1" dirty="0" smtClean="0">
                  <a:ln w="50800"/>
                  <a:solidFill>
                    <a:schemeClr val="bg1">
                      <a:shade val="50000"/>
                    </a:schemeClr>
                  </a:solidFill>
                </a:rPr>
                <a:t>Network Layer</a:t>
              </a:r>
            </a:p>
          </p:txBody>
        </p:sp>
      </p:grpSp>
      <p:grpSp>
        <p:nvGrpSpPr>
          <p:cNvPr id="5" name="Grupper 5"/>
          <p:cNvGrpSpPr>
            <a:grpSpLocks/>
          </p:cNvGrpSpPr>
          <p:nvPr/>
        </p:nvGrpSpPr>
        <p:grpSpPr bwMode="auto">
          <a:xfrm>
            <a:off x="-24452" y="5950424"/>
            <a:ext cx="9182100" cy="907576"/>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6"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grpSp>
        <p:nvGrpSpPr>
          <p:cNvPr id="8" name="Group 11"/>
          <p:cNvGrpSpPr/>
          <p:nvPr/>
        </p:nvGrpSpPr>
        <p:grpSpPr>
          <a:xfrm>
            <a:off x="6980038" y="5205668"/>
            <a:ext cx="1887771" cy="636064"/>
            <a:chOff x="2510201" y="4631838"/>
            <a:chExt cx="3500897" cy="516340"/>
          </a:xfrm>
          <a:scene3d>
            <a:camera prst="obliqueTopRight"/>
            <a:lightRig rig="threePt" dir="t"/>
          </a:scene3d>
        </p:grpSpPr>
        <p:sp>
          <p:nvSpPr>
            <p:cNvPr id="13" name="Rectangle 12"/>
            <p:cNvSpPr/>
            <p:nvPr/>
          </p:nvSpPr>
          <p:spPr>
            <a:xfrm>
              <a:off x="2510201" y="4631838"/>
              <a:ext cx="3487778" cy="516340"/>
            </a:xfrm>
            <a:prstGeom prst="rect">
              <a:avLst/>
            </a:prstGeom>
            <a:scene3d>
              <a:camera prst="orthographicFront" fov="0">
                <a:rot lat="0" lon="0" rev="0"/>
              </a:camera>
              <a:lightRig rig="soft" dir="tl">
                <a:rot lat="0" lon="0" rev="20100000"/>
              </a:lightRig>
            </a:scene3d>
            <a:sp3d extrusionH="508000">
              <a:bevelT w="50800" h="50800"/>
            </a:sp3d>
          </p:spPr>
          <p:style>
            <a:lnRef idx="0">
              <a:schemeClr val="dk1"/>
            </a:lnRef>
            <a:fillRef idx="3">
              <a:schemeClr val="dk1"/>
            </a:fillRef>
            <a:effectRef idx="3">
              <a:schemeClr val="dk1"/>
            </a:effectRef>
            <a:fontRef idx="minor">
              <a:schemeClr val="lt1"/>
            </a:fontRef>
          </p:style>
          <p:txBody>
            <a:bodyPr rtlCol="0" anchor="ctr"/>
            <a:lstStyle/>
            <a:p>
              <a:pPr algn="ctr"/>
              <a:endParaRPr lang="en-US" sz="1400" dirty="0"/>
            </a:p>
          </p:txBody>
        </p:sp>
        <p:sp>
          <p:nvSpPr>
            <p:cNvPr id="14" name="Rectangle 13"/>
            <p:cNvSpPr/>
            <p:nvPr/>
          </p:nvSpPr>
          <p:spPr>
            <a:xfrm>
              <a:off x="2545798" y="4760713"/>
              <a:ext cx="3465300" cy="307777"/>
            </a:xfrm>
            <a:prstGeom prst="rect">
              <a:avLst/>
            </a:prstGeom>
            <a:noFill/>
            <a:scene3d>
              <a:camera prst="orthographicFront" fov="0">
                <a:rot lat="0" lon="0" rev="0"/>
              </a:camera>
              <a:lightRig rig="soft" dir="tl">
                <a:rot lat="0" lon="0" rev="20100000"/>
              </a:lightRig>
            </a:scene3d>
            <a:sp3d extrusionH="508000">
              <a:bevelT w="50800" h="50800"/>
            </a:sp3d>
          </p:spPr>
          <p:style>
            <a:lnRef idx="0">
              <a:schemeClr val="dk1"/>
            </a:lnRef>
            <a:fillRef idx="3">
              <a:schemeClr val="dk1"/>
            </a:fillRef>
            <a:effectRef idx="3">
              <a:schemeClr val="dk1"/>
            </a:effectRef>
            <a:fontRef idx="minor">
              <a:schemeClr val="lt1"/>
            </a:fontRef>
          </p:style>
          <p:txBody>
            <a:bodyPr wrap="square" lIns="91440" tIns="45720" rIns="91440" bIns="45720">
              <a:spAutoFit/>
              <a:sp3d extrusionH="57150" prstMaterial="metal">
                <a:bevelT w="38100" h="25400"/>
                <a:contourClr>
                  <a:schemeClr val="bg2"/>
                </a:contourClr>
              </a:sp3d>
            </a:bodyPr>
            <a:lstStyle/>
            <a:p>
              <a:pPr algn="ctr"/>
              <a:r>
                <a:rPr lang="en-US" sz="1400" b="1" dirty="0" smtClean="0">
                  <a:ln w="50800"/>
                  <a:solidFill>
                    <a:schemeClr val="bg1">
                      <a:shade val="50000"/>
                    </a:schemeClr>
                  </a:solidFill>
                </a:rPr>
                <a:t>Physical Layer</a:t>
              </a:r>
            </a:p>
          </p:txBody>
        </p:sp>
      </p:grpSp>
      <p:grpSp>
        <p:nvGrpSpPr>
          <p:cNvPr id="11" name="Group 44"/>
          <p:cNvGrpSpPr/>
          <p:nvPr/>
        </p:nvGrpSpPr>
        <p:grpSpPr>
          <a:xfrm>
            <a:off x="169703" y="2665098"/>
            <a:ext cx="1873708" cy="654941"/>
            <a:chOff x="218434" y="2950012"/>
            <a:chExt cx="1873708" cy="654941"/>
          </a:xfrm>
          <a:scene3d>
            <a:camera prst="obliqueTopRight"/>
            <a:lightRig rig="threePt" dir="t"/>
          </a:scene3d>
        </p:grpSpPr>
        <p:sp>
          <p:nvSpPr>
            <p:cNvPr id="31" name="Rectangle 30"/>
            <p:cNvSpPr/>
            <p:nvPr/>
          </p:nvSpPr>
          <p:spPr>
            <a:xfrm>
              <a:off x="218732" y="2950012"/>
              <a:ext cx="1873410" cy="654941"/>
            </a:xfrm>
            <a:prstGeom prst="rect">
              <a:avLst/>
            </a:prstGeom>
            <a:scene3d>
              <a:camera prst="orthographicFront" fov="0">
                <a:rot lat="0" lon="0" rev="0"/>
              </a:camera>
              <a:lightRig rig="soft" dir="tl">
                <a:rot lat="0" lon="0" rev="20100000"/>
              </a:lightRig>
            </a:scene3d>
            <a:sp3d extrusionH="508000">
              <a:bevelT w="50800" h="508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dirty="0"/>
            </a:p>
          </p:txBody>
        </p:sp>
        <p:sp>
          <p:nvSpPr>
            <p:cNvPr id="32" name="Rectangle 31"/>
            <p:cNvSpPr/>
            <p:nvPr/>
          </p:nvSpPr>
          <p:spPr>
            <a:xfrm>
              <a:off x="218434" y="3113321"/>
              <a:ext cx="1861336" cy="307777"/>
            </a:xfrm>
            <a:prstGeom prst="rect">
              <a:avLst/>
            </a:prstGeom>
            <a:noFill/>
            <a:scene3d>
              <a:camera prst="orthographicFront" fov="0">
                <a:rot lat="0" lon="0" rev="0"/>
              </a:camera>
              <a:lightRig rig="soft" dir="tl">
                <a:rot lat="0" lon="0" rev="20100000"/>
              </a:lightRig>
            </a:scene3d>
            <a:sp3d extrusionH="508000">
              <a:bevelT w="50800" h="50800"/>
            </a:sp3d>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sp3d extrusionH="57150" prstMaterial="metal">
                <a:bevelT w="38100" h="25400"/>
                <a:contourClr>
                  <a:schemeClr val="bg2"/>
                </a:contourClr>
              </a:sp3d>
            </a:bodyPr>
            <a:lstStyle/>
            <a:p>
              <a:pPr algn="ctr"/>
              <a:r>
                <a:rPr lang="en-US" sz="1400" b="1" dirty="0" smtClean="0">
                  <a:ln w="50800"/>
                  <a:solidFill>
                    <a:schemeClr val="bg1">
                      <a:shade val="50000"/>
                    </a:schemeClr>
                  </a:solidFill>
                </a:rPr>
                <a:t>Transport Layer </a:t>
              </a:r>
              <a:endParaRPr lang="en-US" sz="1400" b="1" dirty="0">
                <a:ln w="50800"/>
                <a:solidFill>
                  <a:schemeClr val="bg1">
                    <a:shade val="50000"/>
                  </a:schemeClr>
                </a:solidFill>
              </a:endParaRPr>
            </a:p>
          </p:txBody>
        </p:sp>
      </p:grpSp>
      <p:grpSp>
        <p:nvGrpSpPr>
          <p:cNvPr id="12" name="Group 43"/>
          <p:cNvGrpSpPr/>
          <p:nvPr/>
        </p:nvGrpSpPr>
        <p:grpSpPr>
          <a:xfrm>
            <a:off x="166646" y="1962765"/>
            <a:ext cx="1873410" cy="654941"/>
            <a:chOff x="219949" y="2188243"/>
            <a:chExt cx="1873410" cy="654941"/>
          </a:xfrm>
          <a:scene3d>
            <a:camera prst="obliqueTopRight"/>
            <a:lightRig rig="threePt" dir="t"/>
          </a:scene3d>
        </p:grpSpPr>
        <p:sp>
          <p:nvSpPr>
            <p:cNvPr id="36" name="Rectangle 35"/>
            <p:cNvSpPr/>
            <p:nvPr/>
          </p:nvSpPr>
          <p:spPr>
            <a:xfrm>
              <a:off x="219949" y="2188243"/>
              <a:ext cx="1873410" cy="654941"/>
            </a:xfrm>
            <a:prstGeom prst="rect">
              <a:avLst/>
            </a:prstGeom>
            <a:scene3d>
              <a:camera prst="orthographicFront" fov="0">
                <a:rot lat="0" lon="0" rev="0"/>
              </a:camera>
              <a:lightRig rig="soft" dir="tl">
                <a:rot lat="0" lon="0" rev="20100000"/>
              </a:lightRig>
            </a:scene3d>
            <a:sp3d extrusionH="508000">
              <a:bevelT w="50800" h="50800"/>
            </a:sp3d>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400" dirty="0"/>
            </a:p>
          </p:txBody>
        </p:sp>
        <p:sp>
          <p:nvSpPr>
            <p:cNvPr id="37" name="Rectangle 36"/>
            <p:cNvSpPr/>
            <p:nvPr/>
          </p:nvSpPr>
          <p:spPr>
            <a:xfrm>
              <a:off x="222303" y="2351551"/>
              <a:ext cx="1861336" cy="307777"/>
            </a:xfrm>
            <a:prstGeom prst="rect">
              <a:avLst/>
            </a:prstGeom>
            <a:noFill/>
            <a:sp3d extrusionH="508000"/>
          </p:spPr>
          <p:txBody>
            <a:bodyPr wrap="square" lIns="91440" tIns="45720" rIns="91440" bIns="45720">
              <a:spAutoFit/>
              <a:sp3d extrusionH="57150" prstMaterial="metal">
                <a:bevelT w="38100" h="25400"/>
                <a:contourClr>
                  <a:schemeClr val="bg2"/>
                </a:contourClr>
              </a:sp3d>
            </a:bodyPr>
            <a:lstStyle/>
            <a:p>
              <a:pPr algn="ctr"/>
              <a:r>
                <a:rPr lang="en-US" sz="1400" b="1" dirty="0" smtClean="0">
                  <a:solidFill>
                    <a:schemeClr val="bg1"/>
                  </a:solidFill>
                </a:rPr>
                <a:t>Session layer</a:t>
              </a:r>
              <a:endParaRPr lang="en-US" sz="1400" b="1" dirty="0">
                <a:ln w="50800"/>
                <a:solidFill>
                  <a:schemeClr val="bg1"/>
                </a:solidFill>
              </a:endParaRPr>
            </a:p>
          </p:txBody>
        </p:sp>
      </p:grpSp>
      <p:grpSp>
        <p:nvGrpSpPr>
          <p:cNvPr id="15" name="Group 42"/>
          <p:cNvGrpSpPr/>
          <p:nvPr/>
        </p:nvGrpSpPr>
        <p:grpSpPr>
          <a:xfrm>
            <a:off x="163294" y="1276116"/>
            <a:ext cx="1873410" cy="654941"/>
            <a:chOff x="221169" y="1446730"/>
            <a:chExt cx="1873410" cy="654941"/>
          </a:xfrm>
          <a:scene3d>
            <a:camera prst="obliqueTopRight"/>
            <a:lightRig rig="threePt" dir="t"/>
          </a:scene3d>
        </p:grpSpPr>
        <p:sp>
          <p:nvSpPr>
            <p:cNvPr id="38" name="Rectangle 37"/>
            <p:cNvSpPr/>
            <p:nvPr/>
          </p:nvSpPr>
          <p:spPr>
            <a:xfrm>
              <a:off x="221169" y="1446730"/>
              <a:ext cx="1873410" cy="654941"/>
            </a:xfrm>
            <a:prstGeom prst="rect">
              <a:avLst/>
            </a:prstGeom>
            <a:scene3d>
              <a:camera prst="orthographicFront" fov="0">
                <a:rot lat="0" lon="0" rev="0"/>
              </a:camera>
              <a:lightRig rig="soft" dir="tl">
                <a:rot lat="0" lon="0" rev="20100000"/>
              </a:lightRig>
            </a:scene3d>
            <a:sp3d extrusionH="508000">
              <a:bevelT w="50800" h="508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400" dirty="0"/>
            </a:p>
          </p:txBody>
        </p:sp>
        <p:sp>
          <p:nvSpPr>
            <p:cNvPr id="39" name="Rectangle 38"/>
            <p:cNvSpPr/>
            <p:nvPr/>
          </p:nvSpPr>
          <p:spPr>
            <a:xfrm>
              <a:off x="224290" y="1591751"/>
              <a:ext cx="1861336" cy="307777"/>
            </a:xfrm>
            <a:prstGeom prst="rect">
              <a:avLst/>
            </a:prstGeom>
            <a:noFill/>
            <a:scene3d>
              <a:camera prst="orthographicFront" fov="0">
                <a:rot lat="0" lon="0" rev="0"/>
              </a:camera>
              <a:lightRig rig="soft" dir="tl">
                <a:rot lat="0" lon="0" rev="20100000"/>
              </a:lightRig>
            </a:scene3d>
            <a:sp3d extrusionH="508000">
              <a:bevelT w="50800" h="50800"/>
            </a:sp3d>
          </p:spPr>
          <p:style>
            <a:lnRef idx="0">
              <a:schemeClr val="accent5"/>
            </a:lnRef>
            <a:fillRef idx="3">
              <a:schemeClr val="accent5"/>
            </a:fillRef>
            <a:effectRef idx="3">
              <a:schemeClr val="accent5"/>
            </a:effectRef>
            <a:fontRef idx="minor">
              <a:schemeClr val="lt1"/>
            </a:fontRef>
          </p:style>
          <p:txBody>
            <a:bodyPr wrap="square" lIns="91440" tIns="45720" rIns="91440" bIns="45720">
              <a:spAutoFit/>
              <a:sp3d extrusionH="57150" prstMaterial="metal">
                <a:bevelT w="38100" h="25400"/>
                <a:contourClr>
                  <a:schemeClr val="bg2"/>
                </a:contourClr>
              </a:sp3d>
            </a:bodyPr>
            <a:lstStyle/>
            <a:p>
              <a:pPr algn="ctr"/>
              <a:r>
                <a:rPr lang="en-US" sz="1400" b="1" dirty="0" smtClean="0">
                  <a:solidFill>
                    <a:schemeClr val="bg1"/>
                  </a:solidFill>
                </a:rPr>
                <a:t>Presentation layer</a:t>
              </a:r>
              <a:endParaRPr lang="en-US" sz="1400" b="1" dirty="0">
                <a:ln w="50800"/>
                <a:solidFill>
                  <a:schemeClr val="bg1"/>
                </a:solidFill>
              </a:endParaRPr>
            </a:p>
          </p:txBody>
        </p:sp>
      </p:grpSp>
      <p:grpSp>
        <p:nvGrpSpPr>
          <p:cNvPr id="18" name="Group 41"/>
          <p:cNvGrpSpPr/>
          <p:nvPr/>
        </p:nvGrpSpPr>
        <p:grpSpPr>
          <a:xfrm>
            <a:off x="161292" y="589466"/>
            <a:ext cx="1873410" cy="654941"/>
            <a:chOff x="210967" y="705216"/>
            <a:chExt cx="1873410" cy="654941"/>
          </a:xfrm>
          <a:scene3d>
            <a:camera prst="obliqueTopRight"/>
            <a:lightRig rig="threePt" dir="t"/>
          </a:scene3d>
        </p:grpSpPr>
        <p:sp>
          <p:nvSpPr>
            <p:cNvPr id="40" name="Rectangle 39"/>
            <p:cNvSpPr/>
            <p:nvPr/>
          </p:nvSpPr>
          <p:spPr>
            <a:xfrm>
              <a:off x="210967" y="705216"/>
              <a:ext cx="1873410" cy="654941"/>
            </a:xfrm>
            <a:prstGeom prst="rect">
              <a:avLst/>
            </a:prstGeom>
            <a:scene3d>
              <a:camera prst="orthographicFront" fov="0">
                <a:rot lat="0" lon="0" rev="0"/>
              </a:camera>
              <a:lightRig rig="soft" dir="tl">
                <a:rot lat="0" lon="0" rev="20100000"/>
              </a:lightRig>
            </a:scene3d>
            <a:sp3d extrusionH="508000">
              <a:bevelT w="50800" h="508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400" dirty="0"/>
            </a:p>
          </p:txBody>
        </p:sp>
        <p:sp>
          <p:nvSpPr>
            <p:cNvPr id="41" name="Rectangle 40"/>
            <p:cNvSpPr/>
            <p:nvPr/>
          </p:nvSpPr>
          <p:spPr>
            <a:xfrm>
              <a:off x="212919" y="863955"/>
              <a:ext cx="1861336" cy="307777"/>
            </a:xfrm>
            <a:prstGeom prst="rect">
              <a:avLst/>
            </a:prstGeom>
            <a:noFill/>
            <a:sp3d extrusionH="508000"/>
          </p:spPr>
          <p:txBody>
            <a:bodyPr wrap="square" lIns="91440" tIns="45720" rIns="91440" bIns="45720">
              <a:spAutoFit/>
              <a:sp3d extrusionH="57150" prstMaterial="metal">
                <a:bevelT w="38100" h="25400"/>
                <a:contourClr>
                  <a:schemeClr val="bg2"/>
                </a:contourClr>
              </a:sp3d>
            </a:bodyPr>
            <a:lstStyle/>
            <a:p>
              <a:pPr algn="ctr"/>
              <a:r>
                <a:rPr lang="en-US" sz="1400" b="1" dirty="0" smtClean="0">
                  <a:solidFill>
                    <a:schemeClr val="bg1"/>
                  </a:solidFill>
                </a:rPr>
                <a:t>Application layer</a:t>
              </a:r>
              <a:endParaRPr lang="en-US" sz="1400" b="1" dirty="0">
                <a:ln w="50800"/>
                <a:solidFill>
                  <a:schemeClr val="bg1"/>
                </a:solidFill>
              </a:endParaRPr>
            </a:p>
          </p:txBody>
        </p:sp>
      </p:grpSp>
      <p:grpSp>
        <p:nvGrpSpPr>
          <p:cNvPr id="21" name="Group 79"/>
          <p:cNvGrpSpPr/>
          <p:nvPr/>
        </p:nvGrpSpPr>
        <p:grpSpPr>
          <a:xfrm>
            <a:off x="2301741" y="3286356"/>
            <a:ext cx="2202655" cy="852768"/>
            <a:chOff x="2301741" y="3286356"/>
            <a:chExt cx="2202655" cy="852768"/>
          </a:xfrm>
        </p:grpSpPr>
        <p:sp>
          <p:nvSpPr>
            <p:cNvPr id="65" name="Cube 64"/>
            <p:cNvSpPr/>
            <p:nvPr/>
          </p:nvSpPr>
          <p:spPr>
            <a:xfrm>
              <a:off x="2301741" y="3286356"/>
              <a:ext cx="2202655" cy="852768"/>
            </a:xfrm>
            <a:prstGeom prst="cube">
              <a:avLst>
                <a:gd name="adj" fmla="val 14286"/>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smtClean="0"/>
                <a:t>IPv4</a:t>
              </a:r>
            </a:p>
          </p:txBody>
        </p:sp>
        <p:sp>
          <p:nvSpPr>
            <p:cNvPr id="67" name="TextBox 66"/>
            <p:cNvSpPr txBox="1"/>
            <p:nvPr/>
          </p:nvSpPr>
          <p:spPr>
            <a:xfrm>
              <a:off x="3325512" y="3407379"/>
              <a:ext cx="524435" cy="261610"/>
            </a:xfrm>
            <a:prstGeom prst="rect">
              <a:avLst/>
            </a:prstGeom>
            <a:noFill/>
            <a:ln>
              <a:solidFill>
                <a:schemeClr val="accent4">
                  <a:lumMod val="75000"/>
                </a:schemeClr>
              </a:solidFill>
            </a:ln>
          </p:spPr>
          <p:txBody>
            <a:bodyPr wrap="square" rtlCol="0">
              <a:spAutoFit/>
            </a:bodyPr>
            <a:lstStyle/>
            <a:p>
              <a:r>
                <a:rPr lang="en-US" sz="1050" dirty="0" smtClean="0">
                  <a:solidFill>
                    <a:schemeClr val="bg1"/>
                  </a:solidFill>
                </a:rPr>
                <a:t>IGMP</a:t>
              </a:r>
              <a:endParaRPr lang="en-US" sz="1050" dirty="0">
                <a:solidFill>
                  <a:schemeClr val="bg1"/>
                </a:solidFill>
              </a:endParaRPr>
            </a:p>
          </p:txBody>
        </p:sp>
        <p:sp>
          <p:nvSpPr>
            <p:cNvPr id="68" name="TextBox 67"/>
            <p:cNvSpPr txBox="1"/>
            <p:nvPr/>
          </p:nvSpPr>
          <p:spPr>
            <a:xfrm>
              <a:off x="3854456" y="3405127"/>
              <a:ext cx="524435" cy="261610"/>
            </a:xfrm>
            <a:prstGeom prst="rect">
              <a:avLst/>
            </a:prstGeom>
            <a:noFill/>
            <a:ln>
              <a:solidFill>
                <a:schemeClr val="accent4">
                  <a:lumMod val="75000"/>
                </a:schemeClr>
              </a:solidFill>
            </a:ln>
          </p:spPr>
          <p:txBody>
            <a:bodyPr wrap="square" rtlCol="0">
              <a:spAutoFit/>
            </a:bodyPr>
            <a:lstStyle/>
            <a:p>
              <a:r>
                <a:rPr lang="en-US" sz="1050" dirty="0" smtClean="0">
                  <a:solidFill>
                    <a:schemeClr val="bg1"/>
                  </a:solidFill>
                </a:rPr>
                <a:t>ICMP</a:t>
              </a:r>
              <a:endParaRPr lang="en-US" sz="1050" dirty="0">
                <a:solidFill>
                  <a:schemeClr val="bg1"/>
                </a:solidFill>
              </a:endParaRPr>
            </a:p>
          </p:txBody>
        </p:sp>
        <p:sp>
          <p:nvSpPr>
            <p:cNvPr id="69" name="TextBox 68"/>
            <p:cNvSpPr txBox="1"/>
            <p:nvPr/>
          </p:nvSpPr>
          <p:spPr>
            <a:xfrm>
              <a:off x="2308018" y="3862338"/>
              <a:ext cx="524435" cy="261610"/>
            </a:xfrm>
            <a:prstGeom prst="rect">
              <a:avLst/>
            </a:prstGeom>
            <a:noFill/>
            <a:ln>
              <a:solidFill>
                <a:schemeClr val="accent4">
                  <a:lumMod val="75000"/>
                </a:schemeClr>
              </a:solidFill>
            </a:ln>
          </p:spPr>
          <p:txBody>
            <a:bodyPr wrap="square" rtlCol="0">
              <a:spAutoFit/>
            </a:bodyPr>
            <a:lstStyle/>
            <a:p>
              <a:r>
                <a:rPr lang="en-US" sz="1050" dirty="0" smtClean="0">
                  <a:solidFill>
                    <a:schemeClr val="bg1"/>
                  </a:solidFill>
                </a:rPr>
                <a:t>ARP</a:t>
              </a:r>
              <a:endParaRPr lang="en-US" sz="1050" dirty="0">
                <a:solidFill>
                  <a:schemeClr val="bg1"/>
                </a:solidFill>
              </a:endParaRPr>
            </a:p>
          </p:txBody>
        </p:sp>
      </p:grpSp>
      <p:grpSp>
        <p:nvGrpSpPr>
          <p:cNvPr id="24" name="Group 80"/>
          <p:cNvGrpSpPr/>
          <p:nvPr/>
        </p:nvGrpSpPr>
        <p:grpSpPr>
          <a:xfrm>
            <a:off x="4536861" y="3279632"/>
            <a:ext cx="2268637" cy="859491"/>
            <a:chOff x="4536861" y="3279632"/>
            <a:chExt cx="2268637" cy="859491"/>
          </a:xfrm>
        </p:grpSpPr>
        <p:sp>
          <p:nvSpPr>
            <p:cNvPr id="66" name="Cube 65"/>
            <p:cNvSpPr/>
            <p:nvPr/>
          </p:nvSpPr>
          <p:spPr>
            <a:xfrm>
              <a:off x="4536861" y="3279632"/>
              <a:ext cx="2268637" cy="859491"/>
            </a:xfrm>
            <a:prstGeom prst="cube">
              <a:avLst>
                <a:gd name="adj" fmla="val 14286"/>
              </a:avLst>
            </a:prstGeom>
            <a:ln/>
          </p:spPr>
          <p:style>
            <a:lnRef idx="1">
              <a:schemeClr val="accent4"/>
            </a:lnRef>
            <a:fillRef idx="2">
              <a:schemeClr val="accent4"/>
            </a:fillRef>
            <a:effectRef idx="1">
              <a:schemeClr val="accent4"/>
            </a:effectRef>
            <a:fontRef idx="minor">
              <a:schemeClr val="dk1"/>
            </a:fontRef>
          </p:style>
          <p:txBody>
            <a:bodyPr rtlCol="0" anchor="ctr"/>
            <a:lstStyle/>
            <a:p>
              <a:r>
                <a:rPr lang="en-US" sz="1400" b="1" dirty="0" smtClean="0"/>
                <a:t>           IPv6</a:t>
              </a:r>
            </a:p>
          </p:txBody>
        </p:sp>
        <p:sp>
          <p:nvSpPr>
            <p:cNvPr id="70" name="TextBox 69"/>
            <p:cNvSpPr txBox="1"/>
            <p:nvPr/>
          </p:nvSpPr>
          <p:spPr>
            <a:xfrm>
              <a:off x="5629442" y="3398414"/>
              <a:ext cx="524435" cy="261610"/>
            </a:xfrm>
            <a:prstGeom prst="rect">
              <a:avLst/>
            </a:prstGeom>
            <a:noFill/>
            <a:ln>
              <a:solidFill>
                <a:schemeClr val="accent4">
                  <a:lumMod val="75000"/>
                </a:schemeClr>
              </a:solidFill>
            </a:ln>
          </p:spPr>
          <p:txBody>
            <a:bodyPr wrap="square" rtlCol="0">
              <a:spAutoFit/>
            </a:bodyPr>
            <a:lstStyle/>
            <a:p>
              <a:r>
                <a:rPr lang="en-US" sz="1050" dirty="0" smtClean="0">
                  <a:solidFill>
                    <a:schemeClr val="bg1"/>
                  </a:solidFill>
                </a:rPr>
                <a:t>ND</a:t>
              </a:r>
              <a:endParaRPr lang="en-US" sz="1050" dirty="0">
                <a:solidFill>
                  <a:schemeClr val="bg1"/>
                </a:solidFill>
              </a:endParaRPr>
            </a:p>
          </p:txBody>
        </p:sp>
        <p:sp>
          <p:nvSpPr>
            <p:cNvPr id="71" name="TextBox 70"/>
            <p:cNvSpPr txBox="1"/>
            <p:nvPr/>
          </p:nvSpPr>
          <p:spPr>
            <a:xfrm>
              <a:off x="6158386" y="3402886"/>
              <a:ext cx="524435" cy="261610"/>
            </a:xfrm>
            <a:prstGeom prst="rect">
              <a:avLst/>
            </a:prstGeom>
            <a:noFill/>
            <a:ln>
              <a:solidFill>
                <a:schemeClr val="accent4">
                  <a:lumMod val="75000"/>
                </a:schemeClr>
              </a:solidFill>
            </a:ln>
          </p:spPr>
          <p:txBody>
            <a:bodyPr wrap="square" rtlCol="0">
              <a:spAutoFit/>
            </a:bodyPr>
            <a:lstStyle/>
            <a:p>
              <a:r>
                <a:rPr lang="en-US" sz="1050" dirty="0" smtClean="0">
                  <a:solidFill>
                    <a:schemeClr val="bg1"/>
                  </a:solidFill>
                </a:rPr>
                <a:t>MLD</a:t>
              </a:r>
              <a:endParaRPr lang="en-US" sz="1050" dirty="0">
                <a:solidFill>
                  <a:schemeClr val="bg1"/>
                </a:solidFill>
              </a:endParaRPr>
            </a:p>
          </p:txBody>
        </p:sp>
        <p:sp>
          <p:nvSpPr>
            <p:cNvPr id="72" name="TextBox 71"/>
            <p:cNvSpPr txBox="1"/>
            <p:nvPr/>
          </p:nvSpPr>
          <p:spPr>
            <a:xfrm>
              <a:off x="5633924" y="3665114"/>
              <a:ext cx="1053351" cy="261610"/>
            </a:xfrm>
            <a:prstGeom prst="rect">
              <a:avLst/>
            </a:prstGeom>
            <a:noFill/>
            <a:ln>
              <a:solidFill>
                <a:schemeClr val="accent4">
                  <a:lumMod val="75000"/>
                </a:schemeClr>
              </a:solidFill>
            </a:ln>
          </p:spPr>
          <p:txBody>
            <a:bodyPr wrap="square" rtlCol="0">
              <a:spAutoFit/>
            </a:bodyPr>
            <a:lstStyle/>
            <a:p>
              <a:pPr algn="ctr"/>
              <a:r>
                <a:rPr lang="en-US" sz="1050" dirty="0" smtClean="0">
                  <a:solidFill>
                    <a:schemeClr val="bg1"/>
                  </a:solidFill>
                </a:rPr>
                <a:t>ICMPv6</a:t>
              </a:r>
              <a:endParaRPr lang="en-US" sz="1050" dirty="0">
                <a:solidFill>
                  <a:schemeClr val="bg1"/>
                </a:solidFill>
              </a:endParaRPr>
            </a:p>
          </p:txBody>
        </p:sp>
      </p:grpSp>
      <p:sp>
        <p:nvSpPr>
          <p:cNvPr id="79" name="Rectangle 78"/>
          <p:cNvSpPr/>
          <p:nvPr/>
        </p:nvSpPr>
        <p:spPr>
          <a:xfrm>
            <a:off x="-185195" y="6004120"/>
            <a:ext cx="9143999" cy="95410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Comparison </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of </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osi</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 &amp; </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tcp</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ip</a:t>
            </a:r>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 protocol architecture</a:t>
            </a:r>
          </a:p>
        </p:txBody>
      </p:sp>
      <p:sp>
        <p:nvSpPr>
          <p:cNvPr id="63" name="Cube 62"/>
          <p:cNvSpPr/>
          <p:nvPr/>
        </p:nvSpPr>
        <p:spPr>
          <a:xfrm>
            <a:off x="2289240" y="2541186"/>
            <a:ext cx="2316883" cy="773364"/>
          </a:xfrm>
          <a:prstGeom prst="cube">
            <a:avLst>
              <a:gd name="adj" fmla="val 14286"/>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TCP</a:t>
            </a:r>
          </a:p>
        </p:txBody>
      </p:sp>
      <p:sp>
        <p:nvSpPr>
          <p:cNvPr id="64" name="Cube 63"/>
          <p:cNvSpPr/>
          <p:nvPr/>
        </p:nvSpPr>
        <p:spPr>
          <a:xfrm>
            <a:off x="4540810" y="2540625"/>
            <a:ext cx="2276479" cy="773364"/>
          </a:xfrm>
          <a:prstGeom prst="cube">
            <a:avLst>
              <a:gd name="adj" fmla="val 14286"/>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smtClean="0"/>
              <a:t>UDP</a:t>
            </a:r>
          </a:p>
        </p:txBody>
      </p:sp>
      <p:sp>
        <p:nvSpPr>
          <p:cNvPr id="60" name="Cube 59"/>
          <p:cNvSpPr/>
          <p:nvPr/>
        </p:nvSpPr>
        <p:spPr>
          <a:xfrm>
            <a:off x="2299089" y="1881299"/>
            <a:ext cx="2973459" cy="712163"/>
          </a:xfrm>
          <a:prstGeom prst="cube">
            <a:avLst>
              <a:gd name="adj" fmla="val 14286"/>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Sockets</a:t>
            </a:r>
          </a:p>
        </p:txBody>
      </p:sp>
      <p:sp>
        <p:nvSpPr>
          <p:cNvPr id="61" name="Cube 60"/>
          <p:cNvSpPr/>
          <p:nvPr/>
        </p:nvSpPr>
        <p:spPr>
          <a:xfrm>
            <a:off x="5272548" y="1881299"/>
            <a:ext cx="1531553" cy="712163"/>
          </a:xfrm>
          <a:prstGeom prst="cube">
            <a:avLst>
              <a:gd name="adj" fmla="val 14286"/>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NetBIOS</a:t>
            </a:r>
          </a:p>
        </p:txBody>
      </p:sp>
      <p:sp>
        <p:nvSpPr>
          <p:cNvPr id="58" name="Cube 57"/>
          <p:cNvSpPr/>
          <p:nvPr/>
        </p:nvSpPr>
        <p:spPr>
          <a:xfrm>
            <a:off x="4533499" y="1193671"/>
            <a:ext cx="2263284" cy="710964"/>
          </a:xfrm>
          <a:prstGeom prst="cube">
            <a:avLst>
              <a:gd name="adj" fmla="val 14286"/>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ASCII</a:t>
            </a:r>
          </a:p>
        </p:txBody>
      </p:sp>
      <p:sp>
        <p:nvSpPr>
          <p:cNvPr id="57" name="Cube 56"/>
          <p:cNvSpPr/>
          <p:nvPr/>
        </p:nvSpPr>
        <p:spPr>
          <a:xfrm>
            <a:off x="2289974" y="1196009"/>
            <a:ext cx="2235789" cy="710964"/>
          </a:xfrm>
          <a:prstGeom prst="cube">
            <a:avLst>
              <a:gd name="adj" fmla="val 14286"/>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SSL</a:t>
            </a:r>
          </a:p>
        </p:txBody>
      </p:sp>
      <p:sp>
        <p:nvSpPr>
          <p:cNvPr id="49" name="Cube 48"/>
          <p:cNvSpPr/>
          <p:nvPr/>
        </p:nvSpPr>
        <p:spPr>
          <a:xfrm>
            <a:off x="2291139" y="469466"/>
            <a:ext cx="855010" cy="768096"/>
          </a:xfrm>
          <a:prstGeom prst="cube">
            <a:avLst>
              <a:gd name="adj" fmla="val 15977"/>
            </a:avLst>
          </a:prstGeom>
          <a:ln>
            <a:solidFill>
              <a:schemeClr val="bg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smtClean="0"/>
              <a:t>HTTP</a:t>
            </a:r>
            <a:endParaRPr lang="en-US" sz="1200" b="1" dirty="0"/>
          </a:p>
        </p:txBody>
      </p:sp>
      <p:sp>
        <p:nvSpPr>
          <p:cNvPr id="51" name="Cube 50"/>
          <p:cNvSpPr/>
          <p:nvPr/>
        </p:nvSpPr>
        <p:spPr>
          <a:xfrm>
            <a:off x="3112339" y="469466"/>
            <a:ext cx="642381" cy="768096"/>
          </a:xfrm>
          <a:prstGeom prst="cube">
            <a:avLst>
              <a:gd name="adj" fmla="val 15977"/>
            </a:avLst>
          </a:prstGeom>
          <a:ln>
            <a:solidFill>
              <a:schemeClr val="bg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smtClean="0"/>
              <a:t>FTP</a:t>
            </a:r>
            <a:endParaRPr lang="en-US" sz="1200" b="1" dirty="0"/>
          </a:p>
        </p:txBody>
      </p:sp>
      <p:sp>
        <p:nvSpPr>
          <p:cNvPr id="52" name="Cube 51"/>
          <p:cNvSpPr/>
          <p:nvPr/>
        </p:nvSpPr>
        <p:spPr>
          <a:xfrm>
            <a:off x="3711138" y="469466"/>
            <a:ext cx="855010" cy="768096"/>
          </a:xfrm>
          <a:prstGeom prst="cube">
            <a:avLst>
              <a:gd name="adj" fmla="val 15977"/>
            </a:avLst>
          </a:prstGeom>
          <a:ln>
            <a:solidFill>
              <a:schemeClr val="bg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smtClean="0"/>
              <a:t>SMTP</a:t>
            </a:r>
            <a:endParaRPr lang="en-US" sz="1200" b="1" dirty="0"/>
          </a:p>
        </p:txBody>
      </p:sp>
      <p:sp>
        <p:nvSpPr>
          <p:cNvPr id="53" name="Cube 52"/>
          <p:cNvSpPr/>
          <p:nvPr/>
        </p:nvSpPr>
        <p:spPr>
          <a:xfrm>
            <a:off x="4519997" y="469466"/>
            <a:ext cx="777281" cy="768096"/>
          </a:xfrm>
          <a:prstGeom prst="cube">
            <a:avLst>
              <a:gd name="adj" fmla="val 15977"/>
            </a:avLst>
          </a:prstGeom>
          <a:ln>
            <a:solidFill>
              <a:schemeClr val="bg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smtClean="0"/>
              <a:t>DNS</a:t>
            </a:r>
            <a:endParaRPr lang="en-US" sz="1200" b="1" dirty="0"/>
          </a:p>
        </p:txBody>
      </p:sp>
      <p:sp>
        <p:nvSpPr>
          <p:cNvPr id="54" name="Cube 53"/>
          <p:cNvSpPr/>
          <p:nvPr/>
        </p:nvSpPr>
        <p:spPr>
          <a:xfrm>
            <a:off x="5263469" y="469466"/>
            <a:ext cx="642381" cy="768096"/>
          </a:xfrm>
          <a:prstGeom prst="cube">
            <a:avLst>
              <a:gd name="adj" fmla="val 15977"/>
            </a:avLst>
          </a:prstGeom>
          <a:ln>
            <a:solidFill>
              <a:schemeClr val="bg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smtClean="0"/>
              <a:t>RIP</a:t>
            </a:r>
            <a:endParaRPr lang="en-US" sz="1200" b="1" dirty="0"/>
          </a:p>
        </p:txBody>
      </p:sp>
      <p:sp>
        <p:nvSpPr>
          <p:cNvPr id="55" name="Cube 54"/>
          <p:cNvSpPr/>
          <p:nvPr/>
        </p:nvSpPr>
        <p:spPr>
          <a:xfrm>
            <a:off x="5863589" y="469466"/>
            <a:ext cx="940511" cy="768096"/>
          </a:xfrm>
          <a:prstGeom prst="cube">
            <a:avLst>
              <a:gd name="adj" fmla="val 15977"/>
            </a:avLst>
          </a:prstGeom>
          <a:ln>
            <a:solidFill>
              <a:schemeClr val="bg1">
                <a:lumMod val="50000"/>
                <a:lumOff val="50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smtClean="0"/>
              <a:t>SNMP</a:t>
            </a:r>
            <a:endParaRPr lang="en-US" sz="1200" b="1" dirty="0"/>
          </a:p>
        </p:txBody>
      </p:sp>
      <p:grpSp>
        <p:nvGrpSpPr>
          <p:cNvPr id="27" name="Group 14"/>
          <p:cNvGrpSpPr/>
          <p:nvPr/>
        </p:nvGrpSpPr>
        <p:grpSpPr>
          <a:xfrm>
            <a:off x="6980570" y="4207430"/>
            <a:ext cx="1880697" cy="952175"/>
            <a:chOff x="2531150" y="4037354"/>
            <a:chExt cx="3487778" cy="516340"/>
          </a:xfrm>
          <a:gradFill>
            <a:gsLst>
              <a:gs pos="0">
                <a:schemeClr val="accent2">
                  <a:lumMod val="75000"/>
                </a:schemeClr>
              </a:gs>
              <a:gs pos="39999">
                <a:schemeClr val="accent1">
                  <a:lumMod val="60000"/>
                  <a:lumOff val="40000"/>
                </a:schemeClr>
              </a:gs>
              <a:gs pos="70000">
                <a:srgbClr val="D6C37C"/>
              </a:gs>
              <a:gs pos="100000">
                <a:schemeClr val="accent1">
                  <a:lumMod val="75000"/>
                </a:schemeClr>
              </a:gs>
            </a:gsLst>
            <a:lin ang="5400000" scaled="0"/>
          </a:gradFill>
          <a:scene3d>
            <a:camera prst="obliqueTopRight"/>
            <a:lightRig rig="threePt" dir="t"/>
          </a:scene3d>
        </p:grpSpPr>
        <p:sp>
          <p:nvSpPr>
            <p:cNvPr id="16" name="Rectangle 15"/>
            <p:cNvSpPr/>
            <p:nvPr/>
          </p:nvSpPr>
          <p:spPr>
            <a:xfrm>
              <a:off x="2531150" y="4037354"/>
              <a:ext cx="3487778" cy="516340"/>
            </a:xfrm>
            <a:prstGeom prst="rect">
              <a:avLst/>
            </a:prstGeom>
            <a:grpFill/>
            <a:scene3d>
              <a:camera prst="orthographicFront" fov="0">
                <a:rot lat="0" lon="0" rev="0"/>
              </a:camera>
              <a:lightRig rig="soft" dir="tl">
                <a:rot lat="0" lon="0" rev="20100000"/>
              </a:lightRig>
            </a:scene3d>
            <a:sp3d extrusionH="508000">
              <a:bevelT w="50800" h="508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400" dirty="0"/>
            </a:p>
          </p:txBody>
        </p:sp>
        <p:sp>
          <p:nvSpPr>
            <p:cNvPr id="17" name="Rectangle 16"/>
            <p:cNvSpPr/>
            <p:nvPr/>
          </p:nvSpPr>
          <p:spPr>
            <a:xfrm>
              <a:off x="2644114" y="4152984"/>
              <a:ext cx="3291880" cy="168553"/>
            </a:xfrm>
            <a:prstGeom prst="rect">
              <a:avLst/>
            </a:prstGeom>
            <a:grpFill/>
            <a:sp3d extrusionH="508000"/>
          </p:spPr>
          <p:txBody>
            <a:bodyPr wrap="square" lIns="91440" tIns="45720" rIns="91440" bIns="45720">
              <a:spAutoFit/>
              <a:sp3d extrusionH="57150" prstMaterial="metal">
                <a:bevelT w="38100" h="25400"/>
                <a:contourClr>
                  <a:schemeClr val="bg2"/>
                </a:contourClr>
              </a:sp3d>
            </a:bodyPr>
            <a:lstStyle/>
            <a:p>
              <a:pPr algn="ctr"/>
              <a:r>
                <a:rPr lang="en-US" sz="1200" b="1" dirty="0" smtClean="0">
                  <a:ln w="50800"/>
                  <a:solidFill>
                    <a:schemeClr val="bg1">
                      <a:shade val="50000"/>
                    </a:schemeClr>
                  </a:solidFill>
                </a:rPr>
                <a:t>Network Access Layer</a:t>
              </a:r>
              <a:endParaRPr lang="en-US" sz="1200" b="1" dirty="0">
                <a:ln w="50800"/>
                <a:solidFill>
                  <a:schemeClr val="bg1">
                    <a:shade val="50000"/>
                  </a:schemeClr>
                </a:solidFill>
              </a:endParaRPr>
            </a:p>
          </p:txBody>
        </p:sp>
      </p:grpSp>
      <p:grpSp>
        <p:nvGrpSpPr>
          <p:cNvPr id="42" name="Group 17"/>
          <p:cNvGrpSpPr/>
          <p:nvPr/>
        </p:nvGrpSpPr>
        <p:grpSpPr>
          <a:xfrm>
            <a:off x="6984654" y="3376301"/>
            <a:ext cx="1880697" cy="775149"/>
            <a:chOff x="2500735" y="3409327"/>
            <a:chExt cx="3487780" cy="516340"/>
          </a:xfrm>
          <a:scene3d>
            <a:camera prst="obliqueTopRight"/>
            <a:lightRig rig="threePt" dir="t"/>
          </a:scene3d>
        </p:grpSpPr>
        <p:sp>
          <p:nvSpPr>
            <p:cNvPr id="19" name="Rectangle 18"/>
            <p:cNvSpPr/>
            <p:nvPr/>
          </p:nvSpPr>
          <p:spPr>
            <a:xfrm>
              <a:off x="2500735" y="3409327"/>
              <a:ext cx="3487780" cy="516340"/>
            </a:xfrm>
            <a:prstGeom prst="rect">
              <a:avLst/>
            </a:prstGeom>
            <a:scene3d>
              <a:camera prst="orthographicFront" fov="0">
                <a:rot lat="0" lon="0" rev="0"/>
              </a:camera>
              <a:lightRig rig="soft" dir="tl">
                <a:rot lat="0" lon="0" rev="20100000"/>
              </a:lightRig>
            </a:scene3d>
            <a:sp3d extrusionH="508000">
              <a:bevelT w="50800" h="508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t>...</a:t>
              </a:r>
              <a:endParaRPr lang="en-US" sz="1400" dirty="0"/>
            </a:p>
          </p:txBody>
        </p:sp>
        <p:sp>
          <p:nvSpPr>
            <p:cNvPr id="20" name="Rectangle 19"/>
            <p:cNvSpPr/>
            <p:nvPr/>
          </p:nvSpPr>
          <p:spPr>
            <a:xfrm>
              <a:off x="2520812" y="3445740"/>
              <a:ext cx="3465300" cy="428845"/>
            </a:xfrm>
            <a:prstGeom prst="rect">
              <a:avLst/>
            </a:prstGeom>
            <a:noFill/>
            <a:sp3d extrusionH="508000"/>
          </p:spPr>
          <p:txBody>
            <a:bodyPr wrap="square" lIns="91440" tIns="45720" rIns="91440" bIns="45720">
              <a:spAutoFit/>
              <a:sp3d extrusionH="57150" prstMaterial="metal">
                <a:bevelT w="38100" h="25400"/>
                <a:contourClr>
                  <a:schemeClr val="bg2"/>
                </a:contourClr>
              </a:sp3d>
            </a:bodyPr>
            <a:lstStyle/>
            <a:p>
              <a:pPr algn="ctr"/>
              <a:r>
                <a:rPr lang="en-US" sz="1400" b="1" dirty="0" smtClean="0">
                  <a:ln w="50800"/>
                  <a:solidFill>
                    <a:schemeClr val="bg1">
                      <a:shade val="50000"/>
                    </a:schemeClr>
                  </a:solidFill>
                </a:rPr>
                <a:t>Internet Layer</a:t>
              </a:r>
            </a:p>
          </p:txBody>
        </p:sp>
      </p:grpSp>
      <p:grpSp>
        <p:nvGrpSpPr>
          <p:cNvPr id="43" name="Group 20"/>
          <p:cNvGrpSpPr/>
          <p:nvPr/>
        </p:nvGrpSpPr>
        <p:grpSpPr>
          <a:xfrm>
            <a:off x="6966480" y="2309879"/>
            <a:ext cx="1894765" cy="1008999"/>
            <a:chOff x="2505060" y="2839679"/>
            <a:chExt cx="3513868" cy="516340"/>
          </a:xfrm>
          <a:gradFill>
            <a:gsLst>
              <a:gs pos="0">
                <a:schemeClr val="accent4">
                  <a:lumMod val="75000"/>
                </a:schemeClr>
              </a:gs>
              <a:gs pos="39999">
                <a:schemeClr val="accent4">
                  <a:lumMod val="60000"/>
                  <a:lumOff val="40000"/>
                </a:schemeClr>
              </a:gs>
              <a:gs pos="70000">
                <a:schemeClr val="accent3">
                  <a:lumMod val="60000"/>
                  <a:lumOff val="40000"/>
                </a:schemeClr>
              </a:gs>
              <a:gs pos="100000">
                <a:schemeClr val="accent3">
                  <a:lumMod val="75000"/>
                </a:schemeClr>
              </a:gs>
            </a:gsLst>
            <a:lin ang="5400000" scaled="0"/>
          </a:gradFill>
          <a:scene3d>
            <a:camera prst="obliqueTopRight"/>
            <a:lightRig rig="threePt" dir="t"/>
          </a:scene3d>
        </p:grpSpPr>
        <p:sp>
          <p:nvSpPr>
            <p:cNvPr id="22" name="Rectangle 21"/>
            <p:cNvSpPr/>
            <p:nvPr/>
          </p:nvSpPr>
          <p:spPr>
            <a:xfrm>
              <a:off x="2531150" y="2839679"/>
              <a:ext cx="3487778" cy="516340"/>
            </a:xfrm>
            <a:prstGeom prst="rect">
              <a:avLst/>
            </a:prstGeom>
            <a:grpFill/>
            <a:scene3d>
              <a:camera prst="orthographicFront" fov="0">
                <a:rot lat="0" lon="0" rev="0"/>
              </a:camera>
              <a:lightRig rig="soft" dir="tl">
                <a:rot lat="0" lon="0" rev="20100000"/>
              </a:lightRig>
            </a:scene3d>
            <a:sp3d extrusionH="508000">
              <a:bevelT w="50800" h="508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400" dirty="0"/>
            </a:p>
          </p:txBody>
        </p:sp>
        <p:sp>
          <p:nvSpPr>
            <p:cNvPr id="23" name="Rectangle 22"/>
            <p:cNvSpPr/>
            <p:nvPr/>
          </p:nvSpPr>
          <p:spPr>
            <a:xfrm>
              <a:off x="2505060" y="3003534"/>
              <a:ext cx="3465301" cy="157500"/>
            </a:xfrm>
            <a:prstGeom prst="rect">
              <a:avLst/>
            </a:prstGeom>
            <a:noFill/>
            <a:sp3d extrusionH="508000"/>
          </p:spPr>
          <p:txBody>
            <a:bodyPr wrap="square" lIns="91440" tIns="45720" rIns="91440" bIns="45720">
              <a:spAutoFit/>
              <a:sp3d extrusionH="57150" prstMaterial="metal">
                <a:bevelT w="38100" h="25400"/>
                <a:contourClr>
                  <a:schemeClr val="bg2"/>
                </a:contourClr>
              </a:sp3d>
            </a:bodyPr>
            <a:lstStyle/>
            <a:p>
              <a:pPr algn="ctr"/>
              <a:r>
                <a:rPr lang="en-US" sz="1400" b="1" dirty="0" smtClean="0">
                  <a:ln w="50800"/>
                  <a:solidFill>
                    <a:schemeClr val="bg1">
                      <a:shade val="50000"/>
                    </a:schemeClr>
                  </a:solidFill>
                </a:rPr>
                <a:t>Transport Layer </a:t>
              </a:r>
              <a:endParaRPr lang="en-US" sz="1400" b="1" dirty="0">
                <a:ln w="50800"/>
                <a:solidFill>
                  <a:schemeClr val="bg1">
                    <a:shade val="50000"/>
                  </a:schemeClr>
                </a:solidFill>
              </a:endParaRPr>
            </a:p>
          </p:txBody>
        </p:sp>
      </p:grpSp>
      <p:grpSp>
        <p:nvGrpSpPr>
          <p:cNvPr id="44" name="Group 23"/>
          <p:cNvGrpSpPr/>
          <p:nvPr/>
        </p:nvGrpSpPr>
        <p:grpSpPr>
          <a:xfrm>
            <a:off x="6966481" y="594575"/>
            <a:ext cx="1891890" cy="1672036"/>
            <a:chOff x="2581949" y="1431804"/>
            <a:chExt cx="3508535" cy="1318766"/>
          </a:xfrm>
          <a:gradFill flip="none" rotWithShape="1">
            <a:gsLst>
              <a:gs pos="0">
                <a:schemeClr val="accent6">
                  <a:lumMod val="75000"/>
                </a:schemeClr>
              </a:gs>
              <a:gs pos="53000">
                <a:schemeClr val="accent5">
                  <a:lumMod val="60000"/>
                  <a:lumOff val="40000"/>
                </a:schemeClr>
              </a:gs>
              <a:gs pos="83000">
                <a:schemeClr val="accent4">
                  <a:lumMod val="60000"/>
                  <a:lumOff val="40000"/>
                </a:schemeClr>
              </a:gs>
              <a:gs pos="100000">
                <a:schemeClr val="accent4">
                  <a:lumMod val="75000"/>
                </a:schemeClr>
              </a:gs>
            </a:gsLst>
            <a:lin ang="5400000" scaled="1"/>
            <a:tileRect/>
          </a:gradFill>
          <a:scene3d>
            <a:camera prst="obliqueTopRight"/>
            <a:lightRig rig="threePt" dir="t"/>
          </a:scene3d>
        </p:grpSpPr>
        <p:sp>
          <p:nvSpPr>
            <p:cNvPr id="25" name="Rectangle 24"/>
            <p:cNvSpPr/>
            <p:nvPr/>
          </p:nvSpPr>
          <p:spPr>
            <a:xfrm>
              <a:off x="2602706" y="1431804"/>
              <a:ext cx="3487778" cy="1318766"/>
            </a:xfrm>
            <a:prstGeom prst="rect">
              <a:avLst/>
            </a:prstGeom>
            <a:grpFill/>
            <a:scene3d>
              <a:camera prst="orthographicFront" fov="0">
                <a:rot lat="0" lon="0" rev="0"/>
              </a:camera>
              <a:lightRig rig="soft" dir="tl">
                <a:rot lat="0" lon="0" rev="20100000"/>
              </a:lightRig>
            </a:scene3d>
            <a:sp3d extrusionH="508000">
              <a:bevelT w="50800" h="508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1400" dirty="0"/>
            </a:p>
          </p:txBody>
        </p:sp>
        <p:sp>
          <p:nvSpPr>
            <p:cNvPr id="26" name="Rectangle 25"/>
            <p:cNvSpPr/>
            <p:nvPr/>
          </p:nvSpPr>
          <p:spPr>
            <a:xfrm>
              <a:off x="2581949" y="1878993"/>
              <a:ext cx="3465299" cy="498963"/>
            </a:xfrm>
            <a:prstGeom prst="rect">
              <a:avLst/>
            </a:prstGeom>
            <a:noFill/>
            <a:sp3d extrusionH="508000"/>
          </p:spPr>
          <p:txBody>
            <a:bodyPr wrap="square" lIns="91440" tIns="45720" rIns="91440" bIns="45720">
              <a:spAutoFit/>
              <a:sp3d extrusionH="57150" prstMaterial="metal">
                <a:bevelT w="38100" h="25400"/>
                <a:contourClr>
                  <a:schemeClr val="bg2"/>
                </a:contourClr>
              </a:sp3d>
            </a:bodyPr>
            <a:lstStyle/>
            <a:p>
              <a:pPr algn="ctr"/>
              <a:r>
                <a:rPr lang="en-US" sz="2000" b="1" dirty="0" smtClean="0">
                  <a:ln w="50800"/>
                  <a:solidFill>
                    <a:schemeClr val="bg1">
                      <a:shade val="50000"/>
                    </a:schemeClr>
                  </a:solidFill>
                </a:rPr>
                <a:t>Application </a:t>
              </a:r>
            </a:p>
            <a:p>
              <a:pPr algn="ctr"/>
              <a:r>
                <a:rPr lang="en-US" sz="2000" b="1" dirty="0" smtClean="0">
                  <a:ln w="50800"/>
                  <a:solidFill>
                    <a:schemeClr val="bg1">
                      <a:shade val="50000"/>
                    </a:schemeClr>
                  </a:solidFill>
                </a:rPr>
                <a:t>Layer</a:t>
              </a:r>
              <a:endParaRPr lang="en-US" sz="2000" b="1" dirty="0">
                <a:ln w="50800"/>
                <a:solidFill>
                  <a:schemeClr val="bg1">
                    <a:shade val="50000"/>
                  </a:schemeClr>
                </a:solidFill>
              </a:endParaRPr>
            </a:p>
          </p:txBody>
        </p:sp>
      </p:grpSp>
      <p:sp>
        <p:nvSpPr>
          <p:cNvPr id="73" name="Rectangle 72"/>
          <p:cNvSpPr/>
          <p:nvPr/>
        </p:nvSpPr>
        <p:spPr>
          <a:xfrm>
            <a:off x="10044" y="0"/>
            <a:ext cx="9133956" cy="6858000"/>
          </a:xfrm>
          <a:prstGeom prst="rect">
            <a:avLst/>
          </a:prstGeom>
          <a:solidFill>
            <a:schemeClr val="bg1">
              <a:lumMod val="85000"/>
              <a:lumOff val="15000"/>
              <a:alpha val="73000"/>
            </a:schemeClr>
          </a:solidFill>
          <a:ln>
            <a:solidFill>
              <a:schemeClr val="bg1">
                <a:lumMod val="95000"/>
                <a:lumOff val="5000"/>
              </a:schemeClr>
            </a:solidFill>
          </a:ln>
          <a:scene3d>
            <a:camera prst="orthographicFront"/>
            <a:lightRig rig="freezing" dir="t"/>
          </a:scene3d>
          <a:sp3d prstMaterial="metal">
            <a:bevelT w="1651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a:off x="3695865" y="1524795"/>
            <a:ext cx="1762314" cy="3770263"/>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3900" b="1" cap="none" spc="50" dirty="0" smtClean="0">
                <a:ln w="12700">
                  <a:solidFill>
                    <a:schemeClr val="tx1"/>
                  </a:solid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effectLst>
                  <a:outerShdw blurRad="76200" dist="50800" dir="5400000" algn="tl" rotWithShape="0">
                    <a:srgbClr val="000000">
                      <a:alpha val="65000"/>
                    </a:srgbClr>
                  </a:outerShdw>
                </a:effectLst>
                <a:latin typeface="Wide Latin" pitchFamily="18" charset="0"/>
              </a:rPr>
              <a:t>?</a:t>
            </a:r>
            <a:endParaRPr lang="en-US" sz="23900" b="1" cap="none" spc="50" dirty="0">
              <a:ln w="12700">
                <a:solidFill>
                  <a:schemeClr val="tx1"/>
                </a:solid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effectLst>
                <a:outerShdw blurRad="76200" dist="50800" dir="5400000" algn="tl" rotWithShape="0">
                  <a:srgbClr val="000000">
                    <a:alpha val="65000"/>
                  </a:srgbClr>
                </a:outerShdw>
              </a:effectLst>
              <a:latin typeface="Wide Lati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from="(-#ppt_w/2)" to="(#ppt_x)" calcmode="lin" valueType="num">
                                      <p:cBhvr>
                                        <p:cTn id="7" dur="300" fill="hold">
                                          <p:stCondLst>
                                            <p:cond delay="0"/>
                                          </p:stCondLst>
                                        </p:cTn>
                                        <p:tgtEl>
                                          <p:spTgt spid="18"/>
                                        </p:tgtEl>
                                        <p:attrNameLst>
                                          <p:attrName>ppt_x</p:attrName>
                                        </p:attrNameLst>
                                      </p:cBhvr>
                                    </p:anim>
                                    <p:anim from="0" to="-1.0" calcmode="lin" valueType="num">
                                      <p:cBhvr>
                                        <p:cTn id="8" dur="100" decel="50000" autoRev="1" fill="hold">
                                          <p:stCondLst>
                                            <p:cond delay="300"/>
                                          </p:stCondLst>
                                        </p:cTn>
                                        <p:tgtEl>
                                          <p:spTgt spid="18"/>
                                        </p:tgtEl>
                                        <p:attrNameLst>
                                          <p:attrName>xshear</p:attrName>
                                        </p:attrNameLst>
                                      </p:cBhvr>
                                    </p:anim>
                                    <p:animScale>
                                      <p:cBhvr>
                                        <p:cTn id="9" dur="100" decel="100000" autoRev="1" fill="hold">
                                          <p:stCondLst>
                                            <p:cond delay="300"/>
                                          </p:stCondLst>
                                        </p:cTn>
                                        <p:tgtEl>
                                          <p:spTgt spid="18"/>
                                        </p:tgtEl>
                                      </p:cBhvr>
                                      <p:from x="100000" y="100000"/>
                                      <p:to x="80000" y="100000"/>
                                    </p:animScale>
                                    <p:anim by="(#ppt_h/3+#ppt_w*0.1)" calcmode="lin" valueType="num">
                                      <p:cBhvr additive="sum">
                                        <p:cTn id="10" dur="100" decel="100000" autoRev="1" fill="hold">
                                          <p:stCondLst>
                                            <p:cond delay="300"/>
                                          </p:stCondLst>
                                        </p:cTn>
                                        <p:tgtEl>
                                          <p:spTgt spid="18"/>
                                        </p:tgtEl>
                                        <p:attrNameLst>
                                          <p:attrName>ppt_x</p:attrName>
                                        </p:attrNameLst>
                                      </p:cBhvr>
                                    </p:anim>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additive="base">
                                        <p:cTn id="14" dur="250" fill="hold"/>
                                        <p:tgtEl>
                                          <p:spTgt spid="49"/>
                                        </p:tgtEl>
                                        <p:attrNameLst>
                                          <p:attrName>ppt_x</p:attrName>
                                        </p:attrNameLst>
                                      </p:cBhvr>
                                      <p:tavLst>
                                        <p:tav tm="0">
                                          <p:val>
                                            <p:strVal val="1+#ppt_w/2"/>
                                          </p:val>
                                        </p:tav>
                                        <p:tav tm="100000">
                                          <p:val>
                                            <p:strVal val="#ppt_x"/>
                                          </p:val>
                                        </p:tav>
                                      </p:tavLst>
                                    </p:anim>
                                    <p:anim calcmode="lin" valueType="num">
                                      <p:cBhvr additive="base">
                                        <p:cTn id="15" dur="250" fill="hold"/>
                                        <p:tgtEl>
                                          <p:spTgt spid="49"/>
                                        </p:tgtEl>
                                        <p:attrNameLst>
                                          <p:attrName>ppt_y</p:attrName>
                                        </p:attrNameLst>
                                      </p:cBhvr>
                                      <p:tavLst>
                                        <p:tav tm="0">
                                          <p:val>
                                            <p:strVal val="#ppt_y"/>
                                          </p:val>
                                        </p:tav>
                                        <p:tav tm="100000">
                                          <p:val>
                                            <p:strVal val="#ppt_y"/>
                                          </p:val>
                                        </p:tav>
                                      </p:tavLst>
                                    </p:anim>
                                  </p:childTnLst>
                                </p:cTn>
                              </p:par>
                            </p:childTnLst>
                          </p:cTn>
                        </p:par>
                        <p:par>
                          <p:cTn id="16" fill="hold">
                            <p:stCondLst>
                              <p:cond delay="750"/>
                            </p:stCondLst>
                            <p:childTnLst>
                              <p:par>
                                <p:cTn id="17" presetID="2" presetClass="entr" presetSubtype="2"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250" fill="hold"/>
                                        <p:tgtEl>
                                          <p:spTgt spid="51"/>
                                        </p:tgtEl>
                                        <p:attrNameLst>
                                          <p:attrName>ppt_x</p:attrName>
                                        </p:attrNameLst>
                                      </p:cBhvr>
                                      <p:tavLst>
                                        <p:tav tm="0">
                                          <p:val>
                                            <p:strVal val="1+#ppt_w/2"/>
                                          </p:val>
                                        </p:tav>
                                        <p:tav tm="100000">
                                          <p:val>
                                            <p:strVal val="#ppt_x"/>
                                          </p:val>
                                        </p:tav>
                                      </p:tavLst>
                                    </p:anim>
                                    <p:anim calcmode="lin" valueType="num">
                                      <p:cBhvr additive="base">
                                        <p:cTn id="20" dur="250" fill="hold"/>
                                        <p:tgtEl>
                                          <p:spTgt spid="51"/>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2" presetClass="entr" presetSubtype="2"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250" fill="hold"/>
                                        <p:tgtEl>
                                          <p:spTgt spid="52"/>
                                        </p:tgtEl>
                                        <p:attrNameLst>
                                          <p:attrName>ppt_x</p:attrName>
                                        </p:attrNameLst>
                                      </p:cBhvr>
                                      <p:tavLst>
                                        <p:tav tm="0">
                                          <p:val>
                                            <p:strVal val="1+#ppt_w/2"/>
                                          </p:val>
                                        </p:tav>
                                        <p:tav tm="100000">
                                          <p:val>
                                            <p:strVal val="#ppt_x"/>
                                          </p:val>
                                        </p:tav>
                                      </p:tavLst>
                                    </p:anim>
                                    <p:anim calcmode="lin" valueType="num">
                                      <p:cBhvr additive="base">
                                        <p:cTn id="25" dur="250" fill="hold"/>
                                        <p:tgtEl>
                                          <p:spTgt spid="52"/>
                                        </p:tgtEl>
                                        <p:attrNameLst>
                                          <p:attrName>ppt_y</p:attrName>
                                        </p:attrNameLst>
                                      </p:cBhvr>
                                      <p:tavLst>
                                        <p:tav tm="0">
                                          <p:val>
                                            <p:strVal val="#ppt_y"/>
                                          </p:val>
                                        </p:tav>
                                        <p:tav tm="100000">
                                          <p:val>
                                            <p:strVal val="#ppt_y"/>
                                          </p:val>
                                        </p:tav>
                                      </p:tavLst>
                                    </p:anim>
                                  </p:childTnLst>
                                </p:cTn>
                              </p:par>
                            </p:childTnLst>
                          </p:cTn>
                        </p:par>
                        <p:par>
                          <p:cTn id="26" fill="hold">
                            <p:stCondLst>
                              <p:cond delay="1250"/>
                            </p:stCondLst>
                            <p:childTnLst>
                              <p:par>
                                <p:cTn id="27" presetID="2" presetClass="entr" presetSubtype="2" fill="hold" grpId="0"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250" fill="hold"/>
                                        <p:tgtEl>
                                          <p:spTgt spid="53"/>
                                        </p:tgtEl>
                                        <p:attrNameLst>
                                          <p:attrName>ppt_x</p:attrName>
                                        </p:attrNameLst>
                                      </p:cBhvr>
                                      <p:tavLst>
                                        <p:tav tm="0">
                                          <p:val>
                                            <p:strVal val="1+#ppt_w/2"/>
                                          </p:val>
                                        </p:tav>
                                        <p:tav tm="100000">
                                          <p:val>
                                            <p:strVal val="#ppt_x"/>
                                          </p:val>
                                        </p:tav>
                                      </p:tavLst>
                                    </p:anim>
                                    <p:anim calcmode="lin" valueType="num">
                                      <p:cBhvr additive="base">
                                        <p:cTn id="30" dur="250" fill="hold"/>
                                        <p:tgtEl>
                                          <p:spTgt spid="53"/>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2" fill="hold" grpId="0" nodeType="after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250" fill="hold"/>
                                        <p:tgtEl>
                                          <p:spTgt spid="54"/>
                                        </p:tgtEl>
                                        <p:attrNameLst>
                                          <p:attrName>ppt_x</p:attrName>
                                        </p:attrNameLst>
                                      </p:cBhvr>
                                      <p:tavLst>
                                        <p:tav tm="0">
                                          <p:val>
                                            <p:strVal val="1+#ppt_w/2"/>
                                          </p:val>
                                        </p:tav>
                                        <p:tav tm="100000">
                                          <p:val>
                                            <p:strVal val="#ppt_x"/>
                                          </p:val>
                                        </p:tav>
                                      </p:tavLst>
                                    </p:anim>
                                    <p:anim calcmode="lin" valueType="num">
                                      <p:cBhvr additive="base">
                                        <p:cTn id="35" dur="250" fill="hold"/>
                                        <p:tgtEl>
                                          <p:spTgt spid="54"/>
                                        </p:tgtEl>
                                        <p:attrNameLst>
                                          <p:attrName>ppt_y</p:attrName>
                                        </p:attrNameLst>
                                      </p:cBhvr>
                                      <p:tavLst>
                                        <p:tav tm="0">
                                          <p:val>
                                            <p:strVal val="#ppt_y"/>
                                          </p:val>
                                        </p:tav>
                                        <p:tav tm="100000">
                                          <p:val>
                                            <p:strVal val="#ppt_y"/>
                                          </p:val>
                                        </p:tav>
                                      </p:tavLst>
                                    </p:anim>
                                  </p:childTnLst>
                                </p:cTn>
                              </p:par>
                            </p:childTnLst>
                          </p:cTn>
                        </p:par>
                        <p:par>
                          <p:cTn id="36" fill="hold">
                            <p:stCondLst>
                              <p:cond delay="1750"/>
                            </p:stCondLst>
                            <p:childTnLst>
                              <p:par>
                                <p:cTn id="37" presetID="2" presetClass="entr" presetSubtype="2" fill="hold" grpId="0" nodeType="afterEffect">
                                  <p:stCondLst>
                                    <p:cond delay="0"/>
                                  </p:stCondLst>
                                  <p:childTnLst>
                                    <p:set>
                                      <p:cBhvr>
                                        <p:cTn id="38" dur="1" fill="hold">
                                          <p:stCondLst>
                                            <p:cond delay="0"/>
                                          </p:stCondLst>
                                        </p:cTn>
                                        <p:tgtEl>
                                          <p:spTgt spid="55"/>
                                        </p:tgtEl>
                                        <p:attrNameLst>
                                          <p:attrName>style.visibility</p:attrName>
                                        </p:attrNameLst>
                                      </p:cBhvr>
                                      <p:to>
                                        <p:strVal val="visible"/>
                                      </p:to>
                                    </p:set>
                                    <p:anim calcmode="lin" valueType="num">
                                      <p:cBhvr additive="base">
                                        <p:cTn id="39" dur="250" fill="hold"/>
                                        <p:tgtEl>
                                          <p:spTgt spid="55"/>
                                        </p:tgtEl>
                                        <p:attrNameLst>
                                          <p:attrName>ppt_x</p:attrName>
                                        </p:attrNameLst>
                                      </p:cBhvr>
                                      <p:tavLst>
                                        <p:tav tm="0">
                                          <p:val>
                                            <p:strVal val="1+#ppt_w/2"/>
                                          </p:val>
                                        </p:tav>
                                        <p:tav tm="100000">
                                          <p:val>
                                            <p:strVal val="#ppt_x"/>
                                          </p:val>
                                        </p:tav>
                                      </p:tavLst>
                                    </p:anim>
                                    <p:anim calcmode="lin" valueType="num">
                                      <p:cBhvr additive="base">
                                        <p:cTn id="40" dur="250" fill="hold"/>
                                        <p:tgtEl>
                                          <p:spTgt spid="55"/>
                                        </p:tgtEl>
                                        <p:attrNameLst>
                                          <p:attrName>ppt_y</p:attrName>
                                        </p:attrNameLst>
                                      </p:cBhvr>
                                      <p:tavLst>
                                        <p:tav tm="0">
                                          <p:val>
                                            <p:strVal val="#ppt_y"/>
                                          </p:val>
                                        </p:tav>
                                        <p:tav tm="100000">
                                          <p:val>
                                            <p:strVal val="#ppt_y"/>
                                          </p:val>
                                        </p:tav>
                                      </p:tavLst>
                                    </p:anim>
                                  </p:childTnLst>
                                </p:cTn>
                              </p:par>
                            </p:childTnLst>
                          </p:cTn>
                        </p:par>
                        <p:par>
                          <p:cTn id="41" fill="hold">
                            <p:stCondLst>
                              <p:cond delay="2000"/>
                            </p:stCondLst>
                            <p:childTnLst>
                              <p:par>
                                <p:cTn id="42" presetID="34"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 from="(-#ppt_w/2)" to="(#ppt_x)" calcmode="lin" valueType="num">
                                      <p:cBhvr>
                                        <p:cTn id="44" dur="300" fill="hold">
                                          <p:stCondLst>
                                            <p:cond delay="0"/>
                                          </p:stCondLst>
                                        </p:cTn>
                                        <p:tgtEl>
                                          <p:spTgt spid="15"/>
                                        </p:tgtEl>
                                        <p:attrNameLst>
                                          <p:attrName>ppt_x</p:attrName>
                                        </p:attrNameLst>
                                      </p:cBhvr>
                                    </p:anim>
                                    <p:anim from="0" to="-1.0" calcmode="lin" valueType="num">
                                      <p:cBhvr>
                                        <p:cTn id="45" dur="100" decel="50000" autoRev="1" fill="hold">
                                          <p:stCondLst>
                                            <p:cond delay="300"/>
                                          </p:stCondLst>
                                        </p:cTn>
                                        <p:tgtEl>
                                          <p:spTgt spid="15"/>
                                        </p:tgtEl>
                                        <p:attrNameLst>
                                          <p:attrName>xshear</p:attrName>
                                        </p:attrNameLst>
                                      </p:cBhvr>
                                    </p:anim>
                                    <p:animScale>
                                      <p:cBhvr>
                                        <p:cTn id="46" dur="100" decel="100000" autoRev="1" fill="hold">
                                          <p:stCondLst>
                                            <p:cond delay="300"/>
                                          </p:stCondLst>
                                        </p:cTn>
                                        <p:tgtEl>
                                          <p:spTgt spid="15"/>
                                        </p:tgtEl>
                                      </p:cBhvr>
                                      <p:from x="100000" y="100000"/>
                                      <p:to x="80000" y="100000"/>
                                    </p:animScale>
                                    <p:anim by="(#ppt_h/3+#ppt_w*0.1)" calcmode="lin" valueType="num">
                                      <p:cBhvr additive="sum">
                                        <p:cTn id="47" dur="100" decel="100000" autoRev="1" fill="hold">
                                          <p:stCondLst>
                                            <p:cond delay="300"/>
                                          </p:stCondLst>
                                        </p:cTn>
                                        <p:tgtEl>
                                          <p:spTgt spid="15"/>
                                        </p:tgtEl>
                                        <p:attrNameLst>
                                          <p:attrName>ppt_x</p:attrName>
                                        </p:attrNameLst>
                                      </p:cBhvr>
                                    </p:anim>
                                  </p:childTnLst>
                                </p:cTn>
                              </p:par>
                            </p:childTnLst>
                          </p:cTn>
                        </p:par>
                        <p:par>
                          <p:cTn id="48" fill="hold">
                            <p:stCondLst>
                              <p:cond delay="2500"/>
                            </p:stCondLst>
                            <p:childTnLst>
                              <p:par>
                                <p:cTn id="49" presetID="2" presetClass="entr" presetSubtype="2" fill="hold" grpId="0" nodeType="after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250" fill="hold"/>
                                        <p:tgtEl>
                                          <p:spTgt spid="57"/>
                                        </p:tgtEl>
                                        <p:attrNameLst>
                                          <p:attrName>ppt_x</p:attrName>
                                        </p:attrNameLst>
                                      </p:cBhvr>
                                      <p:tavLst>
                                        <p:tav tm="0">
                                          <p:val>
                                            <p:strVal val="1+#ppt_w/2"/>
                                          </p:val>
                                        </p:tav>
                                        <p:tav tm="100000">
                                          <p:val>
                                            <p:strVal val="#ppt_x"/>
                                          </p:val>
                                        </p:tav>
                                      </p:tavLst>
                                    </p:anim>
                                    <p:anim calcmode="lin" valueType="num">
                                      <p:cBhvr additive="base">
                                        <p:cTn id="52" dur="250" fill="hold"/>
                                        <p:tgtEl>
                                          <p:spTgt spid="57"/>
                                        </p:tgtEl>
                                        <p:attrNameLst>
                                          <p:attrName>ppt_y</p:attrName>
                                        </p:attrNameLst>
                                      </p:cBhvr>
                                      <p:tavLst>
                                        <p:tav tm="0">
                                          <p:val>
                                            <p:strVal val="#ppt_y"/>
                                          </p:val>
                                        </p:tav>
                                        <p:tav tm="100000">
                                          <p:val>
                                            <p:strVal val="#ppt_y"/>
                                          </p:val>
                                        </p:tav>
                                      </p:tavLst>
                                    </p:anim>
                                  </p:childTnLst>
                                </p:cTn>
                              </p:par>
                            </p:childTnLst>
                          </p:cTn>
                        </p:par>
                        <p:par>
                          <p:cTn id="53" fill="hold">
                            <p:stCondLst>
                              <p:cond delay="2750"/>
                            </p:stCondLst>
                            <p:childTnLst>
                              <p:par>
                                <p:cTn id="54" presetID="2" presetClass="entr" presetSubtype="2" fill="hold" grpId="0" nodeType="after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250" fill="hold"/>
                                        <p:tgtEl>
                                          <p:spTgt spid="58"/>
                                        </p:tgtEl>
                                        <p:attrNameLst>
                                          <p:attrName>ppt_x</p:attrName>
                                        </p:attrNameLst>
                                      </p:cBhvr>
                                      <p:tavLst>
                                        <p:tav tm="0">
                                          <p:val>
                                            <p:strVal val="1+#ppt_w/2"/>
                                          </p:val>
                                        </p:tav>
                                        <p:tav tm="100000">
                                          <p:val>
                                            <p:strVal val="#ppt_x"/>
                                          </p:val>
                                        </p:tav>
                                      </p:tavLst>
                                    </p:anim>
                                    <p:anim calcmode="lin" valueType="num">
                                      <p:cBhvr additive="base">
                                        <p:cTn id="57" dur="250" fill="hold"/>
                                        <p:tgtEl>
                                          <p:spTgt spid="58"/>
                                        </p:tgtEl>
                                        <p:attrNameLst>
                                          <p:attrName>ppt_y</p:attrName>
                                        </p:attrNameLst>
                                      </p:cBhvr>
                                      <p:tavLst>
                                        <p:tav tm="0">
                                          <p:val>
                                            <p:strVal val="#ppt_y"/>
                                          </p:val>
                                        </p:tav>
                                        <p:tav tm="100000">
                                          <p:val>
                                            <p:strVal val="#ppt_y"/>
                                          </p:val>
                                        </p:tav>
                                      </p:tavLst>
                                    </p:anim>
                                  </p:childTnLst>
                                </p:cTn>
                              </p:par>
                            </p:childTnLst>
                          </p:cTn>
                        </p:par>
                        <p:par>
                          <p:cTn id="58" fill="hold">
                            <p:stCondLst>
                              <p:cond delay="3000"/>
                            </p:stCondLst>
                            <p:childTnLst>
                              <p:par>
                                <p:cTn id="59" presetID="34"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 from="(-#ppt_w/2)" to="(#ppt_x)" calcmode="lin" valueType="num">
                                      <p:cBhvr>
                                        <p:cTn id="61" dur="300" fill="hold">
                                          <p:stCondLst>
                                            <p:cond delay="0"/>
                                          </p:stCondLst>
                                        </p:cTn>
                                        <p:tgtEl>
                                          <p:spTgt spid="12"/>
                                        </p:tgtEl>
                                        <p:attrNameLst>
                                          <p:attrName>ppt_x</p:attrName>
                                        </p:attrNameLst>
                                      </p:cBhvr>
                                    </p:anim>
                                    <p:anim from="0" to="-1.0" calcmode="lin" valueType="num">
                                      <p:cBhvr>
                                        <p:cTn id="62" dur="100" decel="50000" autoRev="1" fill="hold">
                                          <p:stCondLst>
                                            <p:cond delay="300"/>
                                          </p:stCondLst>
                                        </p:cTn>
                                        <p:tgtEl>
                                          <p:spTgt spid="12"/>
                                        </p:tgtEl>
                                        <p:attrNameLst>
                                          <p:attrName>xshear</p:attrName>
                                        </p:attrNameLst>
                                      </p:cBhvr>
                                    </p:anim>
                                    <p:animScale>
                                      <p:cBhvr>
                                        <p:cTn id="63" dur="100" decel="100000" autoRev="1" fill="hold">
                                          <p:stCondLst>
                                            <p:cond delay="300"/>
                                          </p:stCondLst>
                                        </p:cTn>
                                        <p:tgtEl>
                                          <p:spTgt spid="12"/>
                                        </p:tgtEl>
                                      </p:cBhvr>
                                      <p:from x="100000" y="100000"/>
                                      <p:to x="80000" y="100000"/>
                                    </p:animScale>
                                    <p:anim by="(#ppt_h/3+#ppt_w*0.1)" calcmode="lin" valueType="num">
                                      <p:cBhvr additive="sum">
                                        <p:cTn id="64" dur="100" decel="100000" autoRev="1" fill="hold">
                                          <p:stCondLst>
                                            <p:cond delay="300"/>
                                          </p:stCondLst>
                                        </p:cTn>
                                        <p:tgtEl>
                                          <p:spTgt spid="12"/>
                                        </p:tgtEl>
                                        <p:attrNameLst>
                                          <p:attrName>ppt_x</p:attrName>
                                        </p:attrNameLst>
                                      </p:cBhvr>
                                    </p:anim>
                                  </p:childTnLst>
                                </p:cTn>
                              </p:par>
                            </p:childTnLst>
                          </p:cTn>
                        </p:par>
                        <p:par>
                          <p:cTn id="65" fill="hold">
                            <p:stCondLst>
                              <p:cond delay="3500"/>
                            </p:stCondLst>
                            <p:childTnLst>
                              <p:par>
                                <p:cTn id="66" presetID="2" presetClass="entr" presetSubtype="2" fill="hold" grpId="0" nodeType="afterEffect">
                                  <p:stCondLst>
                                    <p:cond delay="0"/>
                                  </p:stCondLst>
                                  <p:childTnLst>
                                    <p:set>
                                      <p:cBhvr>
                                        <p:cTn id="67" dur="1" fill="hold">
                                          <p:stCondLst>
                                            <p:cond delay="0"/>
                                          </p:stCondLst>
                                        </p:cTn>
                                        <p:tgtEl>
                                          <p:spTgt spid="60"/>
                                        </p:tgtEl>
                                        <p:attrNameLst>
                                          <p:attrName>style.visibility</p:attrName>
                                        </p:attrNameLst>
                                      </p:cBhvr>
                                      <p:to>
                                        <p:strVal val="visible"/>
                                      </p:to>
                                    </p:set>
                                    <p:anim calcmode="lin" valueType="num">
                                      <p:cBhvr additive="base">
                                        <p:cTn id="68" dur="250" fill="hold"/>
                                        <p:tgtEl>
                                          <p:spTgt spid="60"/>
                                        </p:tgtEl>
                                        <p:attrNameLst>
                                          <p:attrName>ppt_x</p:attrName>
                                        </p:attrNameLst>
                                      </p:cBhvr>
                                      <p:tavLst>
                                        <p:tav tm="0">
                                          <p:val>
                                            <p:strVal val="1+#ppt_w/2"/>
                                          </p:val>
                                        </p:tav>
                                        <p:tav tm="100000">
                                          <p:val>
                                            <p:strVal val="#ppt_x"/>
                                          </p:val>
                                        </p:tav>
                                      </p:tavLst>
                                    </p:anim>
                                    <p:anim calcmode="lin" valueType="num">
                                      <p:cBhvr additive="base">
                                        <p:cTn id="69" dur="250" fill="hold"/>
                                        <p:tgtEl>
                                          <p:spTgt spid="60"/>
                                        </p:tgtEl>
                                        <p:attrNameLst>
                                          <p:attrName>ppt_y</p:attrName>
                                        </p:attrNameLst>
                                      </p:cBhvr>
                                      <p:tavLst>
                                        <p:tav tm="0">
                                          <p:val>
                                            <p:strVal val="#ppt_y"/>
                                          </p:val>
                                        </p:tav>
                                        <p:tav tm="100000">
                                          <p:val>
                                            <p:strVal val="#ppt_y"/>
                                          </p:val>
                                        </p:tav>
                                      </p:tavLst>
                                    </p:anim>
                                  </p:childTnLst>
                                </p:cTn>
                              </p:par>
                            </p:childTnLst>
                          </p:cTn>
                        </p:par>
                        <p:par>
                          <p:cTn id="70" fill="hold">
                            <p:stCondLst>
                              <p:cond delay="3750"/>
                            </p:stCondLst>
                            <p:childTnLst>
                              <p:par>
                                <p:cTn id="71" presetID="2" presetClass="entr" presetSubtype="2" fill="hold" grpId="0" nodeType="after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250" fill="hold"/>
                                        <p:tgtEl>
                                          <p:spTgt spid="61"/>
                                        </p:tgtEl>
                                        <p:attrNameLst>
                                          <p:attrName>ppt_x</p:attrName>
                                        </p:attrNameLst>
                                      </p:cBhvr>
                                      <p:tavLst>
                                        <p:tav tm="0">
                                          <p:val>
                                            <p:strVal val="1+#ppt_w/2"/>
                                          </p:val>
                                        </p:tav>
                                        <p:tav tm="100000">
                                          <p:val>
                                            <p:strVal val="#ppt_x"/>
                                          </p:val>
                                        </p:tav>
                                      </p:tavLst>
                                    </p:anim>
                                    <p:anim calcmode="lin" valueType="num">
                                      <p:cBhvr additive="base">
                                        <p:cTn id="74" dur="25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34" presetClass="entr" presetSubtype="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anim from="(-#ppt_w/2)" to="(#ppt_x)" calcmode="lin" valueType="num">
                                      <p:cBhvr>
                                        <p:cTn id="79" dur="150" fill="hold">
                                          <p:stCondLst>
                                            <p:cond delay="0"/>
                                          </p:stCondLst>
                                        </p:cTn>
                                        <p:tgtEl>
                                          <p:spTgt spid="44"/>
                                        </p:tgtEl>
                                        <p:attrNameLst>
                                          <p:attrName>ppt_x</p:attrName>
                                        </p:attrNameLst>
                                      </p:cBhvr>
                                    </p:anim>
                                    <p:anim from="0" to="-1.0" calcmode="lin" valueType="num">
                                      <p:cBhvr>
                                        <p:cTn id="80" dur="50" decel="50000" autoRev="1" fill="hold">
                                          <p:stCondLst>
                                            <p:cond delay="150"/>
                                          </p:stCondLst>
                                        </p:cTn>
                                        <p:tgtEl>
                                          <p:spTgt spid="44"/>
                                        </p:tgtEl>
                                        <p:attrNameLst>
                                          <p:attrName>xshear</p:attrName>
                                        </p:attrNameLst>
                                      </p:cBhvr>
                                    </p:anim>
                                    <p:animScale>
                                      <p:cBhvr>
                                        <p:cTn id="81" dur="50" decel="100000" autoRev="1" fill="hold">
                                          <p:stCondLst>
                                            <p:cond delay="150"/>
                                          </p:stCondLst>
                                        </p:cTn>
                                        <p:tgtEl>
                                          <p:spTgt spid="44"/>
                                        </p:tgtEl>
                                      </p:cBhvr>
                                      <p:from x="100000" y="100000"/>
                                      <p:to x="80000" y="100000"/>
                                    </p:animScale>
                                    <p:anim by="(#ppt_h/3+#ppt_w*0.1)" calcmode="lin" valueType="num">
                                      <p:cBhvr additive="sum">
                                        <p:cTn id="82" dur="50" decel="100000" autoRev="1" fill="hold">
                                          <p:stCondLst>
                                            <p:cond delay="150"/>
                                          </p:stCondLst>
                                        </p:cTn>
                                        <p:tgtEl>
                                          <p:spTgt spid="44"/>
                                        </p:tgtEl>
                                        <p:attrNameLst>
                                          <p:attrName>ppt_x</p:attrName>
                                        </p:attrNameLst>
                                      </p:cBhvr>
                                    </p:anim>
                                  </p:childTnLst>
                                </p:cTn>
                              </p:par>
                            </p:childTnLst>
                          </p:cTn>
                        </p:par>
                      </p:childTnLst>
                    </p:cTn>
                  </p:par>
                  <p:par>
                    <p:cTn id="83" fill="hold">
                      <p:stCondLst>
                        <p:cond delay="indefinite"/>
                      </p:stCondLst>
                      <p:childTnLst>
                        <p:par>
                          <p:cTn id="84" fill="hold">
                            <p:stCondLst>
                              <p:cond delay="0"/>
                            </p:stCondLst>
                            <p:childTnLst>
                              <p:par>
                                <p:cTn id="85" presetID="34" presetClass="entr" presetSubtype="0"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anim from="(-#ppt_w/2)" to="(#ppt_x)" calcmode="lin" valueType="num">
                                      <p:cBhvr>
                                        <p:cTn id="87" dur="150" fill="hold">
                                          <p:stCondLst>
                                            <p:cond delay="0"/>
                                          </p:stCondLst>
                                        </p:cTn>
                                        <p:tgtEl>
                                          <p:spTgt spid="11"/>
                                        </p:tgtEl>
                                        <p:attrNameLst>
                                          <p:attrName>ppt_x</p:attrName>
                                        </p:attrNameLst>
                                      </p:cBhvr>
                                    </p:anim>
                                    <p:anim from="0" to="-1.0" calcmode="lin" valueType="num">
                                      <p:cBhvr>
                                        <p:cTn id="88" dur="50" decel="50000" autoRev="1" fill="hold">
                                          <p:stCondLst>
                                            <p:cond delay="150"/>
                                          </p:stCondLst>
                                        </p:cTn>
                                        <p:tgtEl>
                                          <p:spTgt spid="11"/>
                                        </p:tgtEl>
                                        <p:attrNameLst>
                                          <p:attrName>xshear</p:attrName>
                                        </p:attrNameLst>
                                      </p:cBhvr>
                                    </p:anim>
                                    <p:animScale>
                                      <p:cBhvr>
                                        <p:cTn id="89" dur="50" decel="100000" autoRev="1" fill="hold">
                                          <p:stCondLst>
                                            <p:cond delay="150"/>
                                          </p:stCondLst>
                                        </p:cTn>
                                        <p:tgtEl>
                                          <p:spTgt spid="11"/>
                                        </p:tgtEl>
                                      </p:cBhvr>
                                      <p:from x="100000" y="100000"/>
                                      <p:to x="80000" y="100000"/>
                                    </p:animScale>
                                    <p:anim by="(#ppt_h/3+#ppt_w*0.1)" calcmode="lin" valueType="num">
                                      <p:cBhvr additive="sum">
                                        <p:cTn id="90" dur="50" decel="100000" autoRev="1" fill="hold">
                                          <p:stCondLst>
                                            <p:cond delay="150"/>
                                          </p:stCondLst>
                                        </p:cTn>
                                        <p:tgtEl>
                                          <p:spTgt spid="11"/>
                                        </p:tgtEl>
                                        <p:attrNameLst>
                                          <p:attrName>ppt_x</p:attrName>
                                        </p:attrNameLst>
                                      </p:cBhvr>
                                    </p:anim>
                                  </p:childTnLst>
                                </p:cTn>
                              </p:par>
                            </p:childTnLst>
                          </p:cTn>
                        </p:par>
                        <p:par>
                          <p:cTn id="91" fill="hold">
                            <p:stCondLst>
                              <p:cond delay="250"/>
                            </p:stCondLst>
                            <p:childTnLst>
                              <p:par>
                                <p:cTn id="92" presetID="2" presetClass="entr" presetSubtype="8" fill="hold" grpId="0" nodeType="afterEffect">
                                  <p:stCondLst>
                                    <p:cond delay="0"/>
                                  </p:stCondLst>
                                  <p:childTnLst>
                                    <p:set>
                                      <p:cBhvr>
                                        <p:cTn id="93" dur="1" fill="hold">
                                          <p:stCondLst>
                                            <p:cond delay="0"/>
                                          </p:stCondLst>
                                        </p:cTn>
                                        <p:tgtEl>
                                          <p:spTgt spid="64"/>
                                        </p:tgtEl>
                                        <p:attrNameLst>
                                          <p:attrName>style.visibility</p:attrName>
                                        </p:attrNameLst>
                                      </p:cBhvr>
                                      <p:to>
                                        <p:strVal val="visible"/>
                                      </p:to>
                                    </p:set>
                                    <p:anim calcmode="lin" valueType="num">
                                      <p:cBhvr additive="base">
                                        <p:cTn id="94" dur="250" fill="hold"/>
                                        <p:tgtEl>
                                          <p:spTgt spid="64"/>
                                        </p:tgtEl>
                                        <p:attrNameLst>
                                          <p:attrName>ppt_x</p:attrName>
                                        </p:attrNameLst>
                                      </p:cBhvr>
                                      <p:tavLst>
                                        <p:tav tm="0">
                                          <p:val>
                                            <p:strVal val="0-#ppt_w/2"/>
                                          </p:val>
                                        </p:tav>
                                        <p:tav tm="100000">
                                          <p:val>
                                            <p:strVal val="#ppt_x"/>
                                          </p:val>
                                        </p:tav>
                                      </p:tavLst>
                                    </p:anim>
                                    <p:anim calcmode="lin" valueType="num">
                                      <p:cBhvr additive="base">
                                        <p:cTn id="95" dur="250" fill="hold"/>
                                        <p:tgtEl>
                                          <p:spTgt spid="64"/>
                                        </p:tgtEl>
                                        <p:attrNameLst>
                                          <p:attrName>ppt_y</p:attrName>
                                        </p:attrNameLst>
                                      </p:cBhvr>
                                      <p:tavLst>
                                        <p:tav tm="0">
                                          <p:val>
                                            <p:strVal val="#ppt_y"/>
                                          </p:val>
                                        </p:tav>
                                        <p:tav tm="100000">
                                          <p:val>
                                            <p:strVal val="#ppt_y"/>
                                          </p:val>
                                        </p:tav>
                                      </p:tavLst>
                                    </p:anim>
                                  </p:childTnLst>
                                </p:cTn>
                              </p:par>
                            </p:childTnLst>
                          </p:cTn>
                        </p:par>
                        <p:par>
                          <p:cTn id="96" fill="hold">
                            <p:stCondLst>
                              <p:cond delay="500"/>
                            </p:stCondLst>
                            <p:childTnLst>
                              <p:par>
                                <p:cTn id="97" presetID="2" presetClass="entr" presetSubtype="8"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250" fill="hold"/>
                                        <p:tgtEl>
                                          <p:spTgt spid="63"/>
                                        </p:tgtEl>
                                        <p:attrNameLst>
                                          <p:attrName>ppt_x</p:attrName>
                                        </p:attrNameLst>
                                      </p:cBhvr>
                                      <p:tavLst>
                                        <p:tav tm="0">
                                          <p:val>
                                            <p:strVal val="0-#ppt_w/2"/>
                                          </p:val>
                                        </p:tav>
                                        <p:tav tm="100000">
                                          <p:val>
                                            <p:strVal val="#ppt_x"/>
                                          </p:val>
                                        </p:tav>
                                      </p:tavLst>
                                    </p:anim>
                                    <p:anim calcmode="lin" valueType="num">
                                      <p:cBhvr additive="base">
                                        <p:cTn id="100" dur="250" fill="hold"/>
                                        <p:tgtEl>
                                          <p:spTgt spid="63"/>
                                        </p:tgtEl>
                                        <p:attrNameLst>
                                          <p:attrName>ppt_y</p:attrName>
                                        </p:attrNameLst>
                                      </p:cBhvr>
                                      <p:tavLst>
                                        <p:tav tm="0">
                                          <p:val>
                                            <p:strVal val="#ppt_y"/>
                                          </p:val>
                                        </p:tav>
                                        <p:tav tm="100000">
                                          <p:val>
                                            <p:strVal val="#ppt_y"/>
                                          </p:val>
                                        </p:tav>
                                      </p:tavLst>
                                    </p:anim>
                                  </p:childTnLst>
                                </p:cTn>
                              </p:par>
                            </p:childTnLst>
                          </p:cTn>
                        </p:par>
                        <p:par>
                          <p:cTn id="101" fill="hold">
                            <p:stCondLst>
                              <p:cond delay="750"/>
                            </p:stCondLst>
                            <p:childTnLst>
                              <p:par>
                                <p:cTn id="102" presetID="34" presetClass="entr" presetSubtype="0" fill="hold" nodeType="afterEffect">
                                  <p:stCondLst>
                                    <p:cond delay="0"/>
                                  </p:stCondLst>
                                  <p:childTnLst>
                                    <p:set>
                                      <p:cBhvr>
                                        <p:cTn id="103" dur="1" fill="hold">
                                          <p:stCondLst>
                                            <p:cond delay="0"/>
                                          </p:stCondLst>
                                        </p:cTn>
                                        <p:tgtEl>
                                          <p:spTgt spid="43"/>
                                        </p:tgtEl>
                                        <p:attrNameLst>
                                          <p:attrName>style.visibility</p:attrName>
                                        </p:attrNameLst>
                                      </p:cBhvr>
                                      <p:to>
                                        <p:strVal val="visible"/>
                                      </p:to>
                                    </p:set>
                                    <p:anim from="(-#ppt_w/2)" to="(#ppt_x)" calcmode="lin" valueType="num">
                                      <p:cBhvr>
                                        <p:cTn id="104" dur="150" fill="hold">
                                          <p:stCondLst>
                                            <p:cond delay="0"/>
                                          </p:stCondLst>
                                        </p:cTn>
                                        <p:tgtEl>
                                          <p:spTgt spid="43"/>
                                        </p:tgtEl>
                                        <p:attrNameLst>
                                          <p:attrName>ppt_x</p:attrName>
                                        </p:attrNameLst>
                                      </p:cBhvr>
                                    </p:anim>
                                    <p:anim from="0" to="-1.0" calcmode="lin" valueType="num">
                                      <p:cBhvr>
                                        <p:cTn id="105" dur="50" decel="50000" autoRev="1" fill="hold">
                                          <p:stCondLst>
                                            <p:cond delay="150"/>
                                          </p:stCondLst>
                                        </p:cTn>
                                        <p:tgtEl>
                                          <p:spTgt spid="43"/>
                                        </p:tgtEl>
                                        <p:attrNameLst>
                                          <p:attrName>xshear</p:attrName>
                                        </p:attrNameLst>
                                      </p:cBhvr>
                                    </p:anim>
                                    <p:animScale>
                                      <p:cBhvr>
                                        <p:cTn id="106" dur="50" decel="100000" autoRev="1" fill="hold">
                                          <p:stCondLst>
                                            <p:cond delay="150"/>
                                          </p:stCondLst>
                                        </p:cTn>
                                        <p:tgtEl>
                                          <p:spTgt spid="43"/>
                                        </p:tgtEl>
                                      </p:cBhvr>
                                      <p:from x="100000" y="100000"/>
                                      <p:to x="80000" y="100000"/>
                                    </p:animScale>
                                    <p:anim by="(#ppt_h/3+#ppt_w*0.1)" calcmode="lin" valueType="num">
                                      <p:cBhvr additive="sum">
                                        <p:cTn id="107" dur="50" decel="100000" autoRev="1" fill="hold">
                                          <p:stCondLst>
                                            <p:cond delay="150"/>
                                          </p:stCondLst>
                                        </p:cTn>
                                        <p:tgtEl>
                                          <p:spTgt spid="43"/>
                                        </p:tgtEl>
                                        <p:attrNameLst>
                                          <p:attrName>ppt_x</p:attrName>
                                        </p:attrNameLst>
                                      </p:cBhvr>
                                    </p:anim>
                                  </p:childTnLst>
                                </p:cTn>
                              </p:par>
                            </p:childTnLst>
                          </p:cTn>
                        </p:par>
                      </p:childTnLst>
                    </p:cTn>
                  </p:par>
                  <p:par>
                    <p:cTn id="108" fill="hold">
                      <p:stCondLst>
                        <p:cond delay="indefinite"/>
                      </p:stCondLst>
                      <p:childTnLst>
                        <p:par>
                          <p:cTn id="109" fill="hold">
                            <p:stCondLst>
                              <p:cond delay="0"/>
                            </p:stCondLst>
                            <p:childTnLst>
                              <p:par>
                                <p:cTn id="110" presetID="34" presetClass="entr" presetSubtype="0" fill="hold" nodeType="clickEffect">
                                  <p:stCondLst>
                                    <p:cond delay="0"/>
                                  </p:stCondLst>
                                  <p:childTnLst>
                                    <p:set>
                                      <p:cBhvr>
                                        <p:cTn id="111" dur="1" fill="hold">
                                          <p:stCondLst>
                                            <p:cond delay="0"/>
                                          </p:stCondLst>
                                        </p:cTn>
                                        <p:tgtEl>
                                          <p:spTgt spid="42"/>
                                        </p:tgtEl>
                                        <p:attrNameLst>
                                          <p:attrName>style.visibility</p:attrName>
                                        </p:attrNameLst>
                                      </p:cBhvr>
                                      <p:to>
                                        <p:strVal val="visible"/>
                                      </p:to>
                                    </p:set>
                                    <p:anim from="(-#ppt_w/2)" to="(#ppt_x)" calcmode="lin" valueType="num">
                                      <p:cBhvr>
                                        <p:cTn id="112" dur="151" fill="hold">
                                          <p:stCondLst>
                                            <p:cond delay="0"/>
                                          </p:stCondLst>
                                        </p:cTn>
                                        <p:tgtEl>
                                          <p:spTgt spid="42"/>
                                        </p:tgtEl>
                                        <p:attrNameLst>
                                          <p:attrName>ppt_x</p:attrName>
                                        </p:attrNameLst>
                                      </p:cBhvr>
                                    </p:anim>
                                    <p:anim from="0" to="-1.0" calcmode="lin" valueType="num">
                                      <p:cBhvr>
                                        <p:cTn id="113" dur="50" decel="50000" autoRev="1" fill="hold">
                                          <p:stCondLst>
                                            <p:cond delay="151"/>
                                          </p:stCondLst>
                                        </p:cTn>
                                        <p:tgtEl>
                                          <p:spTgt spid="42"/>
                                        </p:tgtEl>
                                        <p:attrNameLst>
                                          <p:attrName>xshear</p:attrName>
                                        </p:attrNameLst>
                                      </p:cBhvr>
                                    </p:anim>
                                    <p:animScale>
                                      <p:cBhvr>
                                        <p:cTn id="114" dur="50" decel="100000" autoRev="1" fill="hold">
                                          <p:stCondLst>
                                            <p:cond delay="151"/>
                                          </p:stCondLst>
                                        </p:cTn>
                                        <p:tgtEl>
                                          <p:spTgt spid="42"/>
                                        </p:tgtEl>
                                      </p:cBhvr>
                                      <p:from x="100000" y="100000"/>
                                      <p:to x="80000" y="100000"/>
                                    </p:animScale>
                                    <p:anim by="(#ppt_h/3+#ppt_w*0.1)" calcmode="lin" valueType="num">
                                      <p:cBhvr additive="sum">
                                        <p:cTn id="115" dur="50" decel="100000" autoRev="1" fill="hold">
                                          <p:stCondLst>
                                            <p:cond delay="151"/>
                                          </p:stCondLst>
                                        </p:cTn>
                                        <p:tgtEl>
                                          <p:spTgt spid="42"/>
                                        </p:tgtEl>
                                        <p:attrNameLst>
                                          <p:attrName>ppt_x</p:attrName>
                                        </p:attrNameLst>
                                      </p:cBhvr>
                                    </p:anim>
                                  </p:childTnLst>
                                </p:cTn>
                              </p:par>
                            </p:childTnLst>
                          </p:cTn>
                        </p:par>
                        <p:par>
                          <p:cTn id="116" fill="hold">
                            <p:stCondLst>
                              <p:cond delay="251"/>
                            </p:stCondLst>
                            <p:childTnLst>
                              <p:par>
                                <p:cTn id="117" presetID="2" presetClass="entr" presetSubtype="8" fill="hold" nodeType="afterEffect">
                                  <p:stCondLst>
                                    <p:cond delay="0"/>
                                  </p:stCondLst>
                                  <p:childTnLst>
                                    <p:set>
                                      <p:cBhvr>
                                        <p:cTn id="118" dur="1" fill="hold">
                                          <p:stCondLst>
                                            <p:cond delay="0"/>
                                          </p:stCondLst>
                                        </p:cTn>
                                        <p:tgtEl>
                                          <p:spTgt spid="24"/>
                                        </p:tgtEl>
                                        <p:attrNameLst>
                                          <p:attrName>style.visibility</p:attrName>
                                        </p:attrNameLst>
                                      </p:cBhvr>
                                      <p:to>
                                        <p:strVal val="visible"/>
                                      </p:to>
                                    </p:set>
                                    <p:anim calcmode="lin" valueType="num">
                                      <p:cBhvr additive="base">
                                        <p:cTn id="119" dur="250" fill="hold"/>
                                        <p:tgtEl>
                                          <p:spTgt spid="24"/>
                                        </p:tgtEl>
                                        <p:attrNameLst>
                                          <p:attrName>ppt_x</p:attrName>
                                        </p:attrNameLst>
                                      </p:cBhvr>
                                      <p:tavLst>
                                        <p:tav tm="0">
                                          <p:val>
                                            <p:strVal val="0-#ppt_w/2"/>
                                          </p:val>
                                        </p:tav>
                                        <p:tav tm="100000">
                                          <p:val>
                                            <p:strVal val="#ppt_x"/>
                                          </p:val>
                                        </p:tav>
                                      </p:tavLst>
                                    </p:anim>
                                    <p:anim calcmode="lin" valueType="num">
                                      <p:cBhvr additive="base">
                                        <p:cTn id="120" dur="250" fill="hold"/>
                                        <p:tgtEl>
                                          <p:spTgt spid="24"/>
                                        </p:tgtEl>
                                        <p:attrNameLst>
                                          <p:attrName>ppt_y</p:attrName>
                                        </p:attrNameLst>
                                      </p:cBhvr>
                                      <p:tavLst>
                                        <p:tav tm="0">
                                          <p:val>
                                            <p:strVal val="#ppt_y"/>
                                          </p:val>
                                        </p:tav>
                                        <p:tav tm="100000">
                                          <p:val>
                                            <p:strVal val="#ppt_y"/>
                                          </p:val>
                                        </p:tav>
                                      </p:tavLst>
                                    </p:anim>
                                  </p:childTnLst>
                                </p:cTn>
                              </p:par>
                            </p:childTnLst>
                          </p:cTn>
                        </p:par>
                        <p:par>
                          <p:cTn id="121" fill="hold">
                            <p:stCondLst>
                              <p:cond delay="501"/>
                            </p:stCondLst>
                            <p:childTnLst>
                              <p:par>
                                <p:cTn id="122" presetID="2" presetClass="entr" presetSubtype="8" fill="hold" nodeType="afterEffect">
                                  <p:stCondLst>
                                    <p:cond delay="0"/>
                                  </p:stCondLst>
                                  <p:childTnLst>
                                    <p:set>
                                      <p:cBhvr>
                                        <p:cTn id="123" dur="1" fill="hold">
                                          <p:stCondLst>
                                            <p:cond delay="0"/>
                                          </p:stCondLst>
                                        </p:cTn>
                                        <p:tgtEl>
                                          <p:spTgt spid="21"/>
                                        </p:tgtEl>
                                        <p:attrNameLst>
                                          <p:attrName>style.visibility</p:attrName>
                                        </p:attrNameLst>
                                      </p:cBhvr>
                                      <p:to>
                                        <p:strVal val="visible"/>
                                      </p:to>
                                    </p:set>
                                    <p:anim calcmode="lin" valueType="num">
                                      <p:cBhvr additive="base">
                                        <p:cTn id="124" dur="250" fill="hold"/>
                                        <p:tgtEl>
                                          <p:spTgt spid="21"/>
                                        </p:tgtEl>
                                        <p:attrNameLst>
                                          <p:attrName>ppt_x</p:attrName>
                                        </p:attrNameLst>
                                      </p:cBhvr>
                                      <p:tavLst>
                                        <p:tav tm="0">
                                          <p:val>
                                            <p:strVal val="0-#ppt_w/2"/>
                                          </p:val>
                                        </p:tav>
                                        <p:tav tm="100000">
                                          <p:val>
                                            <p:strVal val="#ppt_x"/>
                                          </p:val>
                                        </p:tav>
                                      </p:tavLst>
                                    </p:anim>
                                    <p:anim calcmode="lin" valueType="num">
                                      <p:cBhvr additive="base">
                                        <p:cTn id="125" dur="250" fill="hold"/>
                                        <p:tgtEl>
                                          <p:spTgt spid="21"/>
                                        </p:tgtEl>
                                        <p:attrNameLst>
                                          <p:attrName>ppt_y</p:attrName>
                                        </p:attrNameLst>
                                      </p:cBhvr>
                                      <p:tavLst>
                                        <p:tav tm="0">
                                          <p:val>
                                            <p:strVal val="#ppt_y"/>
                                          </p:val>
                                        </p:tav>
                                        <p:tav tm="100000">
                                          <p:val>
                                            <p:strVal val="#ppt_y"/>
                                          </p:val>
                                        </p:tav>
                                      </p:tavLst>
                                    </p:anim>
                                  </p:childTnLst>
                                </p:cTn>
                              </p:par>
                            </p:childTnLst>
                          </p:cTn>
                        </p:par>
                        <p:par>
                          <p:cTn id="126" fill="hold">
                            <p:stCondLst>
                              <p:cond delay="751"/>
                            </p:stCondLst>
                            <p:childTnLst>
                              <p:par>
                                <p:cTn id="127" presetID="34" presetClass="entr" presetSubtype="0" fill="hold" nodeType="afterEffect">
                                  <p:stCondLst>
                                    <p:cond delay="0"/>
                                  </p:stCondLst>
                                  <p:childTnLst>
                                    <p:set>
                                      <p:cBhvr>
                                        <p:cTn id="128" dur="1" fill="hold">
                                          <p:stCondLst>
                                            <p:cond delay="0"/>
                                          </p:stCondLst>
                                        </p:cTn>
                                        <p:tgtEl>
                                          <p:spTgt spid="4"/>
                                        </p:tgtEl>
                                        <p:attrNameLst>
                                          <p:attrName>style.visibility</p:attrName>
                                        </p:attrNameLst>
                                      </p:cBhvr>
                                      <p:to>
                                        <p:strVal val="visible"/>
                                      </p:to>
                                    </p:set>
                                    <p:anim from="(-#ppt_w/2)" to="(#ppt_x)" calcmode="lin" valueType="num">
                                      <p:cBhvr>
                                        <p:cTn id="129" dur="151" fill="hold">
                                          <p:stCondLst>
                                            <p:cond delay="0"/>
                                          </p:stCondLst>
                                        </p:cTn>
                                        <p:tgtEl>
                                          <p:spTgt spid="4"/>
                                        </p:tgtEl>
                                        <p:attrNameLst>
                                          <p:attrName>ppt_x</p:attrName>
                                        </p:attrNameLst>
                                      </p:cBhvr>
                                    </p:anim>
                                    <p:anim from="0" to="-1.0" calcmode="lin" valueType="num">
                                      <p:cBhvr>
                                        <p:cTn id="130" dur="50" decel="50000" autoRev="1" fill="hold">
                                          <p:stCondLst>
                                            <p:cond delay="151"/>
                                          </p:stCondLst>
                                        </p:cTn>
                                        <p:tgtEl>
                                          <p:spTgt spid="4"/>
                                        </p:tgtEl>
                                        <p:attrNameLst>
                                          <p:attrName>xshear</p:attrName>
                                        </p:attrNameLst>
                                      </p:cBhvr>
                                    </p:anim>
                                    <p:animScale>
                                      <p:cBhvr>
                                        <p:cTn id="131" dur="50" decel="100000" autoRev="1" fill="hold">
                                          <p:stCondLst>
                                            <p:cond delay="151"/>
                                          </p:stCondLst>
                                        </p:cTn>
                                        <p:tgtEl>
                                          <p:spTgt spid="4"/>
                                        </p:tgtEl>
                                      </p:cBhvr>
                                      <p:from x="100000" y="100000"/>
                                      <p:to x="80000" y="100000"/>
                                    </p:animScale>
                                    <p:anim by="(#ppt_h/3+#ppt_w*0.1)" calcmode="lin" valueType="num">
                                      <p:cBhvr additive="sum">
                                        <p:cTn id="132" dur="50" decel="100000" autoRev="1" fill="hold">
                                          <p:stCondLst>
                                            <p:cond delay="151"/>
                                          </p:stCondLst>
                                        </p:cTn>
                                        <p:tgtEl>
                                          <p:spTgt spid="4"/>
                                        </p:tgtEl>
                                        <p:attrNameLst>
                                          <p:attrName>ppt_x</p:attrName>
                                        </p:attrNameLst>
                                      </p:cBhvr>
                                    </p:anim>
                                  </p:childTnLst>
                                </p:cTn>
                              </p:par>
                            </p:childTnLst>
                          </p:cTn>
                        </p:par>
                      </p:childTnLst>
                    </p:cTn>
                  </p:par>
                  <p:par>
                    <p:cTn id="133" fill="hold">
                      <p:stCondLst>
                        <p:cond delay="indefinite"/>
                      </p:stCondLst>
                      <p:childTnLst>
                        <p:par>
                          <p:cTn id="134" fill="hold">
                            <p:stCondLst>
                              <p:cond delay="0"/>
                            </p:stCondLst>
                            <p:childTnLst>
                              <p:par>
                                <p:cTn id="135" presetID="34" presetClass="entr" presetSubtype="0" fill="hold" nodeType="clickEffect">
                                  <p:stCondLst>
                                    <p:cond delay="0"/>
                                  </p:stCondLst>
                                  <p:childTnLst>
                                    <p:set>
                                      <p:cBhvr>
                                        <p:cTn id="136" dur="1" fill="hold">
                                          <p:stCondLst>
                                            <p:cond delay="0"/>
                                          </p:stCondLst>
                                        </p:cTn>
                                        <p:tgtEl>
                                          <p:spTgt spid="27"/>
                                        </p:tgtEl>
                                        <p:attrNameLst>
                                          <p:attrName>style.visibility</p:attrName>
                                        </p:attrNameLst>
                                      </p:cBhvr>
                                      <p:to>
                                        <p:strVal val="visible"/>
                                      </p:to>
                                    </p:set>
                                    <p:anim from="(-#ppt_w/2)" to="(#ppt_x)" calcmode="lin" valueType="num">
                                      <p:cBhvr>
                                        <p:cTn id="137" dur="150" fill="hold">
                                          <p:stCondLst>
                                            <p:cond delay="0"/>
                                          </p:stCondLst>
                                        </p:cTn>
                                        <p:tgtEl>
                                          <p:spTgt spid="27"/>
                                        </p:tgtEl>
                                        <p:attrNameLst>
                                          <p:attrName>ppt_x</p:attrName>
                                        </p:attrNameLst>
                                      </p:cBhvr>
                                    </p:anim>
                                    <p:anim from="0" to="-1.0" calcmode="lin" valueType="num">
                                      <p:cBhvr>
                                        <p:cTn id="138" dur="50" decel="50000" autoRev="1" fill="hold">
                                          <p:stCondLst>
                                            <p:cond delay="150"/>
                                          </p:stCondLst>
                                        </p:cTn>
                                        <p:tgtEl>
                                          <p:spTgt spid="27"/>
                                        </p:tgtEl>
                                        <p:attrNameLst>
                                          <p:attrName>xshear</p:attrName>
                                        </p:attrNameLst>
                                      </p:cBhvr>
                                    </p:anim>
                                    <p:animScale>
                                      <p:cBhvr>
                                        <p:cTn id="139" dur="50" decel="100000" autoRev="1" fill="hold">
                                          <p:stCondLst>
                                            <p:cond delay="150"/>
                                          </p:stCondLst>
                                        </p:cTn>
                                        <p:tgtEl>
                                          <p:spTgt spid="27"/>
                                        </p:tgtEl>
                                      </p:cBhvr>
                                      <p:from x="100000" y="100000"/>
                                      <p:to x="80000" y="100000"/>
                                    </p:animScale>
                                    <p:anim by="(#ppt_h/3+#ppt_w*0.1)" calcmode="lin" valueType="num">
                                      <p:cBhvr additive="sum">
                                        <p:cTn id="140" dur="50" decel="100000" autoRev="1" fill="hold">
                                          <p:stCondLst>
                                            <p:cond delay="150"/>
                                          </p:stCondLst>
                                        </p:cTn>
                                        <p:tgtEl>
                                          <p:spTgt spid="27"/>
                                        </p:tgtEl>
                                        <p:attrNameLst>
                                          <p:attrName>ppt_x</p:attrName>
                                        </p:attrNameLst>
                                      </p:cBhvr>
                                    </p:anim>
                                  </p:childTnLst>
                                </p:cTn>
                              </p:par>
                            </p:childTnLst>
                          </p:cTn>
                        </p:par>
                        <p:par>
                          <p:cTn id="141" fill="hold">
                            <p:stCondLst>
                              <p:cond delay="501"/>
                            </p:stCondLst>
                            <p:childTnLst>
                              <p:par>
                                <p:cTn id="142" presetID="2" presetClass="entr" presetSubtype="2" fill="hold" grpId="0" nodeType="afterEffect">
                                  <p:stCondLst>
                                    <p:cond delay="0"/>
                                  </p:stCondLst>
                                  <p:childTnLst>
                                    <p:set>
                                      <p:cBhvr>
                                        <p:cTn id="143" dur="1" fill="hold">
                                          <p:stCondLst>
                                            <p:cond delay="0"/>
                                          </p:stCondLst>
                                        </p:cTn>
                                        <p:tgtEl>
                                          <p:spTgt spid="74"/>
                                        </p:tgtEl>
                                        <p:attrNameLst>
                                          <p:attrName>style.visibility</p:attrName>
                                        </p:attrNameLst>
                                      </p:cBhvr>
                                      <p:to>
                                        <p:strVal val="visible"/>
                                      </p:to>
                                    </p:set>
                                    <p:anim calcmode="lin" valueType="num">
                                      <p:cBhvr additive="base">
                                        <p:cTn id="144" dur="250" fill="hold"/>
                                        <p:tgtEl>
                                          <p:spTgt spid="74"/>
                                        </p:tgtEl>
                                        <p:attrNameLst>
                                          <p:attrName>ppt_x</p:attrName>
                                        </p:attrNameLst>
                                      </p:cBhvr>
                                      <p:tavLst>
                                        <p:tav tm="0">
                                          <p:val>
                                            <p:strVal val="1+#ppt_w/2"/>
                                          </p:val>
                                        </p:tav>
                                        <p:tav tm="100000">
                                          <p:val>
                                            <p:strVal val="#ppt_x"/>
                                          </p:val>
                                        </p:tav>
                                      </p:tavLst>
                                    </p:anim>
                                    <p:anim calcmode="lin" valueType="num">
                                      <p:cBhvr additive="base">
                                        <p:cTn id="145" dur="250" fill="hold"/>
                                        <p:tgtEl>
                                          <p:spTgt spid="74"/>
                                        </p:tgtEl>
                                        <p:attrNameLst>
                                          <p:attrName>ppt_y</p:attrName>
                                        </p:attrNameLst>
                                      </p:cBhvr>
                                      <p:tavLst>
                                        <p:tav tm="0">
                                          <p:val>
                                            <p:strVal val="#ppt_y"/>
                                          </p:val>
                                        </p:tav>
                                        <p:tav tm="100000">
                                          <p:val>
                                            <p:strVal val="#ppt_y"/>
                                          </p:val>
                                        </p:tav>
                                      </p:tavLst>
                                    </p:anim>
                                  </p:childTnLst>
                                </p:cTn>
                              </p:par>
                            </p:childTnLst>
                          </p:cTn>
                        </p:par>
                        <p:par>
                          <p:cTn id="146" fill="hold">
                            <p:stCondLst>
                              <p:cond delay="751"/>
                            </p:stCondLst>
                            <p:childTnLst>
                              <p:par>
                                <p:cTn id="147" presetID="2" presetClass="entr" presetSubtype="2" fill="hold" grpId="0" nodeType="afterEffect">
                                  <p:stCondLst>
                                    <p:cond delay="0"/>
                                  </p:stCondLst>
                                  <p:childTnLst>
                                    <p:set>
                                      <p:cBhvr>
                                        <p:cTn id="148" dur="1" fill="hold">
                                          <p:stCondLst>
                                            <p:cond delay="0"/>
                                          </p:stCondLst>
                                        </p:cTn>
                                        <p:tgtEl>
                                          <p:spTgt spid="75"/>
                                        </p:tgtEl>
                                        <p:attrNameLst>
                                          <p:attrName>style.visibility</p:attrName>
                                        </p:attrNameLst>
                                      </p:cBhvr>
                                      <p:to>
                                        <p:strVal val="visible"/>
                                      </p:to>
                                    </p:set>
                                    <p:anim calcmode="lin" valueType="num">
                                      <p:cBhvr additive="base">
                                        <p:cTn id="149" dur="250" fill="hold"/>
                                        <p:tgtEl>
                                          <p:spTgt spid="75"/>
                                        </p:tgtEl>
                                        <p:attrNameLst>
                                          <p:attrName>ppt_x</p:attrName>
                                        </p:attrNameLst>
                                      </p:cBhvr>
                                      <p:tavLst>
                                        <p:tav tm="0">
                                          <p:val>
                                            <p:strVal val="1+#ppt_w/2"/>
                                          </p:val>
                                        </p:tav>
                                        <p:tav tm="100000">
                                          <p:val>
                                            <p:strVal val="#ppt_x"/>
                                          </p:val>
                                        </p:tav>
                                      </p:tavLst>
                                    </p:anim>
                                    <p:anim calcmode="lin" valueType="num">
                                      <p:cBhvr additive="base">
                                        <p:cTn id="150" dur="250" fill="hold"/>
                                        <p:tgtEl>
                                          <p:spTgt spid="75"/>
                                        </p:tgtEl>
                                        <p:attrNameLst>
                                          <p:attrName>ppt_y</p:attrName>
                                        </p:attrNameLst>
                                      </p:cBhvr>
                                      <p:tavLst>
                                        <p:tav tm="0">
                                          <p:val>
                                            <p:strVal val="#ppt_y"/>
                                          </p:val>
                                        </p:tav>
                                        <p:tav tm="100000">
                                          <p:val>
                                            <p:strVal val="#ppt_y"/>
                                          </p:val>
                                        </p:tav>
                                      </p:tavLst>
                                    </p:anim>
                                  </p:childTnLst>
                                </p:cTn>
                              </p:par>
                            </p:childTnLst>
                          </p:cTn>
                        </p:par>
                        <p:par>
                          <p:cTn id="151" fill="hold">
                            <p:stCondLst>
                              <p:cond delay="1001"/>
                            </p:stCondLst>
                            <p:childTnLst>
                              <p:par>
                                <p:cTn id="152" presetID="2" presetClass="entr" presetSubtype="2" fill="hold" grpId="0" nodeType="afterEffect">
                                  <p:stCondLst>
                                    <p:cond delay="0"/>
                                  </p:stCondLst>
                                  <p:childTnLst>
                                    <p:set>
                                      <p:cBhvr>
                                        <p:cTn id="153" dur="1" fill="hold">
                                          <p:stCondLst>
                                            <p:cond delay="0"/>
                                          </p:stCondLst>
                                        </p:cTn>
                                        <p:tgtEl>
                                          <p:spTgt spid="76"/>
                                        </p:tgtEl>
                                        <p:attrNameLst>
                                          <p:attrName>style.visibility</p:attrName>
                                        </p:attrNameLst>
                                      </p:cBhvr>
                                      <p:to>
                                        <p:strVal val="visible"/>
                                      </p:to>
                                    </p:set>
                                    <p:anim calcmode="lin" valueType="num">
                                      <p:cBhvr additive="base">
                                        <p:cTn id="154" dur="250" fill="hold"/>
                                        <p:tgtEl>
                                          <p:spTgt spid="76"/>
                                        </p:tgtEl>
                                        <p:attrNameLst>
                                          <p:attrName>ppt_x</p:attrName>
                                        </p:attrNameLst>
                                      </p:cBhvr>
                                      <p:tavLst>
                                        <p:tav tm="0">
                                          <p:val>
                                            <p:strVal val="1+#ppt_w/2"/>
                                          </p:val>
                                        </p:tav>
                                        <p:tav tm="100000">
                                          <p:val>
                                            <p:strVal val="#ppt_x"/>
                                          </p:val>
                                        </p:tav>
                                      </p:tavLst>
                                    </p:anim>
                                    <p:anim calcmode="lin" valueType="num">
                                      <p:cBhvr additive="base">
                                        <p:cTn id="155" dur="250" fill="hold"/>
                                        <p:tgtEl>
                                          <p:spTgt spid="76"/>
                                        </p:tgtEl>
                                        <p:attrNameLst>
                                          <p:attrName>ppt_y</p:attrName>
                                        </p:attrNameLst>
                                      </p:cBhvr>
                                      <p:tavLst>
                                        <p:tav tm="0">
                                          <p:val>
                                            <p:strVal val="#ppt_y"/>
                                          </p:val>
                                        </p:tav>
                                        <p:tav tm="100000">
                                          <p:val>
                                            <p:strVal val="#ppt_y"/>
                                          </p:val>
                                        </p:tav>
                                      </p:tavLst>
                                    </p:anim>
                                  </p:childTnLst>
                                </p:cTn>
                              </p:par>
                            </p:childTnLst>
                          </p:cTn>
                        </p:par>
                        <p:par>
                          <p:cTn id="156" fill="hold">
                            <p:stCondLst>
                              <p:cond delay="1251"/>
                            </p:stCondLst>
                            <p:childTnLst>
                              <p:par>
                                <p:cTn id="157" presetID="2" presetClass="entr" presetSubtype="2" fill="hold" grpId="0" nodeType="afterEffect">
                                  <p:stCondLst>
                                    <p:cond delay="0"/>
                                  </p:stCondLst>
                                  <p:childTnLst>
                                    <p:set>
                                      <p:cBhvr>
                                        <p:cTn id="158" dur="1" fill="hold">
                                          <p:stCondLst>
                                            <p:cond delay="0"/>
                                          </p:stCondLst>
                                        </p:cTn>
                                        <p:tgtEl>
                                          <p:spTgt spid="77"/>
                                        </p:tgtEl>
                                        <p:attrNameLst>
                                          <p:attrName>style.visibility</p:attrName>
                                        </p:attrNameLst>
                                      </p:cBhvr>
                                      <p:to>
                                        <p:strVal val="visible"/>
                                      </p:to>
                                    </p:set>
                                    <p:anim calcmode="lin" valueType="num">
                                      <p:cBhvr additive="base">
                                        <p:cTn id="159" dur="250" fill="hold"/>
                                        <p:tgtEl>
                                          <p:spTgt spid="77"/>
                                        </p:tgtEl>
                                        <p:attrNameLst>
                                          <p:attrName>ppt_x</p:attrName>
                                        </p:attrNameLst>
                                      </p:cBhvr>
                                      <p:tavLst>
                                        <p:tav tm="0">
                                          <p:val>
                                            <p:strVal val="1+#ppt_w/2"/>
                                          </p:val>
                                        </p:tav>
                                        <p:tav tm="100000">
                                          <p:val>
                                            <p:strVal val="#ppt_x"/>
                                          </p:val>
                                        </p:tav>
                                      </p:tavLst>
                                    </p:anim>
                                    <p:anim calcmode="lin" valueType="num">
                                      <p:cBhvr additive="base">
                                        <p:cTn id="160" dur="250" fill="hold"/>
                                        <p:tgtEl>
                                          <p:spTgt spid="77"/>
                                        </p:tgtEl>
                                        <p:attrNameLst>
                                          <p:attrName>ppt_y</p:attrName>
                                        </p:attrNameLst>
                                      </p:cBhvr>
                                      <p:tavLst>
                                        <p:tav tm="0">
                                          <p:val>
                                            <p:strVal val="#ppt_y"/>
                                          </p:val>
                                        </p:tav>
                                        <p:tav tm="100000">
                                          <p:val>
                                            <p:strVal val="#ppt_y"/>
                                          </p:val>
                                        </p:tav>
                                      </p:tavLst>
                                    </p:anim>
                                  </p:childTnLst>
                                </p:cTn>
                              </p:par>
                            </p:childTnLst>
                          </p:cTn>
                        </p:par>
                        <p:par>
                          <p:cTn id="161" fill="hold">
                            <p:stCondLst>
                              <p:cond delay="1501"/>
                            </p:stCondLst>
                            <p:childTnLst>
                              <p:par>
                                <p:cTn id="162" presetID="34" presetClass="entr" presetSubtype="0" fill="hold" nodeType="afterEffect">
                                  <p:stCondLst>
                                    <p:cond delay="0"/>
                                  </p:stCondLst>
                                  <p:childTnLst>
                                    <p:set>
                                      <p:cBhvr>
                                        <p:cTn id="163" dur="1" fill="hold">
                                          <p:stCondLst>
                                            <p:cond delay="0"/>
                                          </p:stCondLst>
                                        </p:cTn>
                                        <p:tgtEl>
                                          <p:spTgt spid="3"/>
                                        </p:tgtEl>
                                        <p:attrNameLst>
                                          <p:attrName>style.visibility</p:attrName>
                                        </p:attrNameLst>
                                      </p:cBhvr>
                                      <p:to>
                                        <p:strVal val="visible"/>
                                      </p:to>
                                    </p:set>
                                    <p:anim from="(-#ppt_w/2)" to="(#ppt_x)" calcmode="lin" valueType="num">
                                      <p:cBhvr>
                                        <p:cTn id="164" dur="151" fill="hold">
                                          <p:stCondLst>
                                            <p:cond delay="0"/>
                                          </p:stCondLst>
                                        </p:cTn>
                                        <p:tgtEl>
                                          <p:spTgt spid="3"/>
                                        </p:tgtEl>
                                        <p:attrNameLst>
                                          <p:attrName>ppt_x</p:attrName>
                                        </p:attrNameLst>
                                      </p:cBhvr>
                                    </p:anim>
                                    <p:anim from="0" to="-1.0" calcmode="lin" valueType="num">
                                      <p:cBhvr>
                                        <p:cTn id="165" dur="50" decel="50000" autoRev="1" fill="hold">
                                          <p:stCondLst>
                                            <p:cond delay="151"/>
                                          </p:stCondLst>
                                        </p:cTn>
                                        <p:tgtEl>
                                          <p:spTgt spid="3"/>
                                        </p:tgtEl>
                                        <p:attrNameLst>
                                          <p:attrName>xshear</p:attrName>
                                        </p:attrNameLst>
                                      </p:cBhvr>
                                    </p:anim>
                                    <p:animScale>
                                      <p:cBhvr>
                                        <p:cTn id="166" dur="50" decel="100000" autoRev="1" fill="hold">
                                          <p:stCondLst>
                                            <p:cond delay="151"/>
                                          </p:stCondLst>
                                        </p:cTn>
                                        <p:tgtEl>
                                          <p:spTgt spid="3"/>
                                        </p:tgtEl>
                                      </p:cBhvr>
                                      <p:from x="100000" y="100000"/>
                                      <p:to x="80000" y="100000"/>
                                    </p:animScale>
                                    <p:anim by="(#ppt_h/3+#ppt_w*0.1)" calcmode="lin" valueType="num">
                                      <p:cBhvr additive="sum">
                                        <p:cTn id="167" dur="50" decel="100000" autoRev="1" fill="hold">
                                          <p:stCondLst>
                                            <p:cond delay="151"/>
                                          </p:stCondLst>
                                        </p:cTn>
                                        <p:tgtEl>
                                          <p:spTgt spid="3"/>
                                        </p:tgtEl>
                                        <p:attrNameLst>
                                          <p:attrName>ppt_x</p:attrName>
                                        </p:attrNameLst>
                                      </p:cBhvr>
                                    </p:anim>
                                  </p:childTnLst>
                                </p:cTn>
                              </p:par>
                            </p:childTnLst>
                          </p:cTn>
                        </p:par>
                      </p:childTnLst>
                    </p:cTn>
                  </p:par>
                  <p:par>
                    <p:cTn id="168" fill="hold">
                      <p:stCondLst>
                        <p:cond delay="indefinite"/>
                      </p:stCondLst>
                      <p:childTnLst>
                        <p:par>
                          <p:cTn id="169" fill="hold">
                            <p:stCondLst>
                              <p:cond delay="0"/>
                            </p:stCondLst>
                            <p:childTnLst>
                              <p:par>
                                <p:cTn id="170" presetID="34" presetClass="entr" presetSubtype="0" fill="hold" nodeType="clickEffect">
                                  <p:stCondLst>
                                    <p:cond delay="0"/>
                                  </p:stCondLst>
                                  <p:childTnLst>
                                    <p:set>
                                      <p:cBhvr>
                                        <p:cTn id="171" dur="1" fill="hold">
                                          <p:stCondLst>
                                            <p:cond delay="0"/>
                                          </p:stCondLst>
                                        </p:cTn>
                                        <p:tgtEl>
                                          <p:spTgt spid="2"/>
                                        </p:tgtEl>
                                        <p:attrNameLst>
                                          <p:attrName>style.visibility</p:attrName>
                                        </p:attrNameLst>
                                      </p:cBhvr>
                                      <p:to>
                                        <p:strVal val="visible"/>
                                      </p:to>
                                    </p:set>
                                    <p:anim from="(-#ppt_w/2)" to="(#ppt_x)" calcmode="lin" valueType="num">
                                      <p:cBhvr>
                                        <p:cTn id="172" dur="150" fill="hold">
                                          <p:stCondLst>
                                            <p:cond delay="0"/>
                                          </p:stCondLst>
                                        </p:cTn>
                                        <p:tgtEl>
                                          <p:spTgt spid="2"/>
                                        </p:tgtEl>
                                        <p:attrNameLst>
                                          <p:attrName>ppt_x</p:attrName>
                                        </p:attrNameLst>
                                      </p:cBhvr>
                                    </p:anim>
                                    <p:anim from="0" to="-1.0" calcmode="lin" valueType="num">
                                      <p:cBhvr>
                                        <p:cTn id="173" dur="50" decel="50000" autoRev="1" fill="hold">
                                          <p:stCondLst>
                                            <p:cond delay="150"/>
                                          </p:stCondLst>
                                        </p:cTn>
                                        <p:tgtEl>
                                          <p:spTgt spid="2"/>
                                        </p:tgtEl>
                                        <p:attrNameLst>
                                          <p:attrName>xshear</p:attrName>
                                        </p:attrNameLst>
                                      </p:cBhvr>
                                    </p:anim>
                                    <p:animScale>
                                      <p:cBhvr>
                                        <p:cTn id="174" dur="50" decel="100000" autoRev="1" fill="hold">
                                          <p:stCondLst>
                                            <p:cond delay="150"/>
                                          </p:stCondLst>
                                        </p:cTn>
                                        <p:tgtEl>
                                          <p:spTgt spid="2"/>
                                        </p:tgtEl>
                                      </p:cBhvr>
                                      <p:from x="100000" y="100000"/>
                                      <p:to x="80000" y="100000"/>
                                    </p:animScale>
                                    <p:anim by="(#ppt_h/3+#ppt_w*0.1)" calcmode="lin" valueType="num">
                                      <p:cBhvr additive="sum">
                                        <p:cTn id="175" dur="50" decel="100000" autoRev="1" fill="hold">
                                          <p:stCondLst>
                                            <p:cond delay="150"/>
                                          </p:stCondLst>
                                        </p:cTn>
                                        <p:tgtEl>
                                          <p:spTgt spid="2"/>
                                        </p:tgtEl>
                                        <p:attrNameLst>
                                          <p:attrName>ppt_x</p:attrName>
                                        </p:attrNameLst>
                                      </p:cBhvr>
                                    </p:anim>
                                  </p:childTnLst>
                                </p:cTn>
                              </p:par>
                            </p:childTnLst>
                          </p:cTn>
                        </p:par>
                        <p:par>
                          <p:cTn id="176" fill="hold">
                            <p:stCondLst>
                              <p:cond delay="250"/>
                            </p:stCondLst>
                            <p:childTnLst>
                              <p:par>
                                <p:cTn id="177" presetID="2" presetClass="entr" presetSubtype="2" fill="hold" grpId="0" nodeType="afterEffect">
                                  <p:stCondLst>
                                    <p:cond delay="0"/>
                                  </p:stCondLst>
                                  <p:childTnLst>
                                    <p:set>
                                      <p:cBhvr>
                                        <p:cTn id="178" dur="1" fill="hold">
                                          <p:stCondLst>
                                            <p:cond delay="0"/>
                                          </p:stCondLst>
                                        </p:cTn>
                                        <p:tgtEl>
                                          <p:spTgt spid="78"/>
                                        </p:tgtEl>
                                        <p:attrNameLst>
                                          <p:attrName>style.visibility</p:attrName>
                                        </p:attrNameLst>
                                      </p:cBhvr>
                                      <p:to>
                                        <p:strVal val="visible"/>
                                      </p:to>
                                    </p:set>
                                    <p:anim calcmode="lin" valueType="num">
                                      <p:cBhvr additive="base">
                                        <p:cTn id="179" dur="250" fill="hold"/>
                                        <p:tgtEl>
                                          <p:spTgt spid="78"/>
                                        </p:tgtEl>
                                        <p:attrNameLst>
                                          <p:attrName>ppt_x</p:attrName>
                                        </p:attrNameLst>
                                      </p:cBhvr>
                                      <p:tavLst>
                                        <p:tav tm="0">
                                          <p:val>
                                            <p:strVal val="1+#ppt_w/2"/>
                                          </p:val>
                                        </p:tav>
                                        <p:tav tm="100000">
                                          <p:val>
                                            <p:strVal val="#ppt_x"/>
                                          </p:val>
                                        </p:tav>
                                      </p:tavLst>
                                    </p:anim>
                                    <p:anim calcmode="lin" valueType="num">
                                      <p:cBhvr additive="base">
                                        <p:cTn id="180" dur="250" fill="hold"/>
                                        <p:tgtEl>
                                          <p:spTgt spid="78"/>
                                        </p:tgtEl>
                                        <p:attrNameLst>
                                          <p:attrName>ppt_y</p:attrName>
                                        </p:attrNameLst>
                                      </p:cBhvr>
                                      <p:tavLst>
                                        <p:tav tm="0">
                                          <p:val>
                                            <p:strVal val="#ppt_y"/>
                                          </p:val>
                                        </p:tav>
                                        <p:tav tm="100000">
                                          <p:val>
                                            <p:strVal val="#ppt_y"/>
                                          </p:val>
                                        </p:tav>
                                      </p:tavLst>
                                    </p:anim>
                                  </p:childTnLst>
                                </p:cTn>
                              </p:par>
                            </p:childTnLst>
                          </p:cTn>
                        </p:par>
                        <p:par>
                          <p:cTn id="181" fill="hold">
                            <p:stCondLst>
                              <p:cond delay="500"/>
                            </p:stCondLst>
                            <p:childTnLst>
                              <p:par>
                                <p:cTn id="182" presetID="34" presetClass="entr" presetSubtype="0" fill="hold" nodeType="afterEffect">
                                  <p:stCondLst>
                                    <p:cond delay="500"/>
                                  </p:stCondLst>
                                  <p:childTnLst>
                                    <p:set>
                                      <p:cBhvr>
                                        <p:cTn id="183" dur="1" fill="hold">
                                          <p:stCondLst>
                                            <p:cond delay="0"/>
                                          </p:stCondLst>
                                        </p:cTn>
                                        <p:tgtEl>
                                          <p:spTgt spid="8"/>
                                        </p:tgtEl>
                                        <p:attrNameLst>
                                          <p:attrName>style.visibility</p:attrName>
                                        </p:attrNameLst>
                                      </p:cBhvr>
                                      <p:to>
                                        <p:strVal val="visible"/>
                                      </p:to>
                                    </p:set>
                                    <p:anim from="(-#ppt_w/2)" to="(#ppt_x)" calcmode="lin" valueType="num">
                                      <p:cBhvr>
                                        <p:cTn id="184" dur="150" fill="hold">
                                          <p:stCondLst>
                                            <p:cond delay="0"/>
                                          </p:stCondLst>
                                        </p:cTn>
                                        <p:tgtEl>
                                          <p:spTgt spid="8"/>
                                        </p:tgtEl>
                                        <p:attrNameLst>
                                          <p:attrName>ppt_x</p:attrName>
                                        </p:attrNameLst>
                                      </p:cBhvr>
                                    </p:anim>
                                    <p:anim from="0" to="-1.0" calcmode="lin" valueType="num">
                                      <p:cBhvr>
                                        <p:cTn id="185" dur="50" decel="50000" autoRev="1" fill="hold">
                                          <p:stCondLst>
                                            <p:cond delay="150"/>
                                          </p:stCondLst>
                                        </p:cTn>
                                        <p:tgtEl>
                                          <p:spTgt spid="8"/>
                                        </p:tgtEl>
                                        <p:attrNameLst>
                                          <p:attrName>xshear</p:attrName>
                                        </p:attrNameLst>
                                      </p:cBhvr>
                                    </p:anim>
                                    <p:animScale>
                                      <p:cBhvr>
                                        <p:cTn id="186" dur="50" decel="100000" autoRev="1" fill="hold">
                                          <p:stCondLst>
                                            <p:cond delay="150"/>
                                          </p:stCondLst>
                                        </p:cTn>
                                        <p:tgtEl>
                                          <p:spTgt spid="8"/>
                                        </p:tgtEl>
                                      </p:cBhvr>
                                      <p:from x="100000" y="100000"/>
                                      <p:to x="80000" y="100000"/>
                                    </p:animScale>
                                    <p:anim by="(#ppt_h/3+#ppt_w*0.1)" calcmode="lin" valueType="num">
                                      <p:cBhvr additive="sum">
                                        <p:cTn id="187" dur="50" decel="100000" autoRev="1" fill="hold">
                                          <p:stCondLst>
                                            <p:cond delay="150"/>
                                          </p:stCondLst>
                                        </p:cTn>
                                        <p:tgtEl>
                                          <p:spTgt spid="8"/>
                                        </p:tgtEl>
                                        <p:attrNameLst>
                                          <p:attrName>ppt_x</p:attrName>
                                        </p:attrNameLst>
                                      </p:cBhvr>
                                    </p:anim>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73"/>
                                        </p:tgtEl>
                                        <p:attrNameLst>
                                          <p:attrName>style.visibility</p:attrName>
                                        </p:attrNameLst>
                                      </p:cBhvr>
                                      <p:to>
                                        <p:strVal val="visible"/>
                                      </p:to>
                                    </p:set>
                                    <p:animEffect transition="in" filter="fade">
                                      <p:cBhvr>
                                        <p:cTn id="192" dur="500"/>
                                        <p:tgtEl>
                                          <p:spTgt spid="73"/>
                                        </p:tgtEl>
                                      </p:cBhvr>
                                    </p:animEffect>
                                  </p:childTnLst>
                                </p:cTn>
                              </p:par>
                            </p:childTnLst>
                          </p:cTn>
                        </p:par>
                        <p:par>
                          <p:cTn id="193" fill="hold">
                            <p:stCondLst>
                              <p:cond delay="500"/>
                            </p:stCondLst>
                            <p:childTnLst>
                              <p:par>
                                <p:cTn id="194" presetID="31" presetClass="entr" presetSubtype="0"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 calcmode="lin" valueType="num">
                                      <p:cBhvr>
                                        <p:cTn id="196" dur="1000" fill="hold"/>
                                        <p:tgtEl>
                                          <p:spTgt spid="80"/>
                                        </p:tgtEl>
                                        <p:attrNameLst>
                                          <p:attrName>ppt_w</p:attrName>
                                        </p:attrNameLst>
                                      </p:cBhvr>
                                      <p:tavLst>
                                        <p:tav tm="0">
                                          <p:val>
                                            <p:fltVal val="0"/>
                                          </p:val>
                                        </p:tav>
                                        <p:tav tm="100000">
                                          <p:val>
                                            <p:strVal val="#ppt_w"/>
                                          </p:val>
                                        </p:tav>
                                      </p:tavLst>
                                    </p:anim>
                                    <p:anim calcmode="lin" valueType="num">
                                      <p:cBhvr>
                                        <p:cTn id="197" dur="1000" fill="hold"/>
                                        <p:tgtEl>
                                          <p:spTgt spid="80"/>
                                        </p:tgtEl>
                                        <p:attrNameLst>
                                          <p:attrName>ppt_h</p:attrName>
                                        </p:attrNameLst>
                                      </p:cBhvr>
                                      <p:tavLst>
                                        <p:tav tm="0">
                                          <p:val>
                                            <p:fltVal val="0"/>
                                          </p:val>
                                        </p:tav>
                                        <p:tav tm="100000">
                                          <p:val>
                                            <p:strVal val="#ppt_h"/>
                                          </p:val>
                                        </p:tav>
                                      </p:tavLst>
                                    </p:anim>
                                    <p:anim calcmode="lin" valueType="num">
                                      <p:cBhvr>
                                        <p:cTn id="198" dur="1000" fill="hold"/>
                                        <p:tgtEl>
                                          <p:spTgt spid="80"/>
                                        </p:tgtEl>
                                        <p:attrNameLst>
                                          <p:attrName>style.rotation</p:attrName>
                                        </p:attrNameLst>
                                      </p:cBhvr>
                                      <p:tavLst>
                                        <p:tav tm="0">
                                          <p:val>
                                            <p:fltVal val="90"/>
                                          </p:val>
                                        </p:tav>
                                        <p:tav tm="100000">
                                          <p:val>
                                            <p:fltVal val="0"/>
                                          </p:val>
                                        </p:tav>
                                      </p:tavLst>
                                    </p:anim>
                                    <p:animEffect transition="in" filter="fade">
                                      <p:cBhvr>
                                        <p:cTn id="199" dur="1000"/>
                                        <p:tgtEl>
                                          <p:spTgt spid="80"/>
                                        </p:tgtEl>
                                      </p:cBhvr>
                                    </p:animEffect>
                                  </p:childTnLst>
                                </p:cTn>
                              </p:par>
                            </p:childTnLst>
                          </p:cTn>
                        </p:par>
                        <p:par>
                          <p:cTn id="200" fill="hold">
                            <p:stCondLst>
                              <p:cond delay="1500"/>
                            </p:stCondLst>
                            <p:childTnLst>
                              <p:par>
                                <p:cTn id="201" presetID="26" presetClass="emph" presetSubtype="0" repeatCount="indefinite" fill="hold" grpId="1" nodeType="afterEffect">
                                  <p:stCondLst>
                                    <p:cond delay="0"/>
                                  </p:stCondLst>
                                  <p:childTnLst>
                                    <p:animEffect transition="out" filter="fade">
                                      <p:cBhvr>
                                        <p:cTn id="202" dur="2000" tmFilter="0, 0; .2, .5; .8, .5; 1, 0"/>
                                        <p:tgtEl>
                                          <p:spTgt spid="80"/>
                                        </p:tgtEl>
                                      </p:cBhvr>
                                    </p:animEffect>
                                    <p:animScale>
                                      <p:cBhvr>
                                        <p:cTn id="203" dur="1000" autoRev="1" fill="hold"/>
                                        <p:tgtEl>
                                          <p:spTgt spid="8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4" grpId="0" animBg="1"/>
      <p:bldP spid="75" grpId="0" animBg="1"/>
      <p:bldP spid="76" grpId="0" animBg="1"/>
      <p:bldP spid="77" grpId="0" animBg="1"/>
      <p:bldP spid="63" grpId="0" animBg="1"/>
      <p:bldP spid="64" grpId="0" animBg="1"/>
      <p:bldP spid="60" grpId="0" animBg="1"/>
      <p:bldP spid="61" grpId="0" animBg="1"/>
      <p:bldP spid="58" grpId="0" animBg="1"/>
      <p:bldP spid="57" grpId="0" animBg="1"/>
      <p:bldP spid="49" grpId="0" animBg="1"/>
      <p:bldP spid="51" grpId="0" animBg="1"/>
      <p:bldP spid="52" grpId="0" animBg="1"/>
      <p:bldP spid="53" grpId="0" animBg="1"/>
      <p:bldP spid="54" grpId="0" animBg="1"/>
      <p:bldP spid="55" grpId="0" animBg="1"/>
      <p:bldP spid="73" grpId="0" animBg="1"/>
      <p:bldP spid="80" grpId="0"/>
      <p:bldP spid="8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8"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1692523" y="179337"/>
            <a:ext cx="6002082"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Stencil" pitchFamily="82" charset="0"/>
                <a:cs typeface="Times New Roman" pitchFamily="18" charset="0"/>
              </a:rPr>
              <a:t>Network Types</a:t>
            </a:r>
          </a:p>
        </p:txBody>
      </p:sp>
      <p:sp>
        <p:nvSpPr>
          <p:cNvPr id="12" name="Rectangle 11"/>
          <p:cNvSpPr/>
          <p:nvPr/>
        </p:nvSpPr>
        <p:spPr>
          <a:xfrm>
            <a:off x="53790" y="1774047"/>
            <a:ext cx="8918812" cy="2677656"/>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just"/>
            <a:r>
              <a:rPr lang="en-US" sz="2800" b="1" dirty="0" smtClean="0">
                <a:ln w="50800"/>
                <a:solidFill>
                  <a:schemeClr val="bg1">
                    <a:lumMod val="95000"/>
                    <a:lumOff val="5000"/>
                  </a:schemeClr>
                </a:solidFill>
                <a:effectLst>
                  <a:reflection blurRad="6350" stA="55000" endA="300" endPos="45500" dir="5400000" sy="-100000" algn="bl" rotWithShape="0"/>
                </a:effectLst>
                <a:latin typeface="Times New Roman" pitchFamily="18" charset="0"/>
                <a:cs typeface="Times New Roman" pitchFamily="18" charset="0"/>
              </a:rPr>
              <a:t>There are  many types of networks which are used world wide these days, both in houses and commercially. These networks are used on the bases of their scale and scope, historical reasons, preferences for networking industries, and their design and implementation issues. LAN and WAN are mostly known and used widely.</a:t>
            </a:r>
            <a:endParaRPr lang="en-US" sz="2800" b="1" dirty="0">
              <a:ln w="50800"/>
              <a:solidFill>
                <a:schemeClr val="bg1">
                  <a:lumMod val="95000"/>
                  <a:lumOff val="5000"/>
                </a:schemeClr>
              </a:solidFill>
              <a:effectLst>
                <a:reflection blurRad="6350" stA="55000" endA="300" endPos="45500" dir="5400000" sy="-100000" algn="bl" rotWithShape="0"/>
              </a:effectLst>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4"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83099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LAN- Local Area Network</a:t>
            </a:r>
          </a:p>
        </p:txBody>
      </p:sp>
      <p:sp>
        <p:nvSpPr>
          <p:cNvPr id="7169" name="Rectangle 1"/>
          <p:cNvSpPr>
            <a:spLocks noChangeArrowheads="1"/>
          </p:cNvSpPr>
          <p:nvPr/>
        </p:nvSpPr>
        <p:spPr bwMode="auto">
          <a:xfrm rot="10800000" flipV="1">
            <a:off x="190004" y="5319117"/>
            <a:ext cx="8802807" cy="153888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scene3d>
              <a:camera prst="orthographicFront"/>
              <a:lightRig rig="soft" dir="t">
                <a:rot lat="0" lon="0" rev="10800000"/>
              </a:lightRig>
            </a:scene3d>
            <a:sp3d>
              <a:bevelT w="27940" h="12700"/>
              <a:contourClr>
                <a:srgbClr val="DDDDDD"/>
              </a:contourClr>
            </a:sp3d>
          </a:bodyPr>
          <a:lstStyle/>
          <a:p>
            <a:pPr lvl="0" algn="just" defTabSz="914400"/>
            <a:r>
              <a:rPr lang="en-US" sz="2000" b="1" spc="150" dirty="0" smtClean="0">
                <a:ln w="11430"/>
                <a:solidFill>
                  <a:srgbClr val="F8F8F8"/>
                </a:solidFill>
                <a:effectLst>
                  <a:outerShdw blurRad="25400" algn="tl" rotWithShape="0">
                    <a:srgbClr val="000000">
                      <a:alpha val="43000"/>
                    </a:srgbClr>
                  </a:outerShdw>
                </a:effectLst>
                <a:latin typeface="Cooper Std Black" pitchFamily="18" charset="0"/>
              </a:rPr>
              <a:t>A local area network (LAN) is a computer network that interconnects computers in a limited area such as a home, school, computer laboratory, or office building using network media.</a:t>
            </a:r>
            <a:endParaRPr kumimoji="0" lang="en-US" sz="2000" b="1" i="0" strike="noStrike" spc="150" normalizeH="0" baseline="0" dirty="0" smtClean="0">
              <a:ln w="11430"/>
              <a:solidFill>
                <a:srgbClr val="F8F8F8"/>
              </a:solidFill>
              <a:effectLst>
                <a:outerShdw blurRad="25400" algn="tl" rotWithShape="0">
                  <a:srgbClr val="000000">
                    <a:alpha val="43000"/>
                  </a:srgbClr>
                </a:outerShdw>
              </a:effectLst>
              <a:latin typeface="Cooper Std Black" pitchFamily="18"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2000" b="1" i="0" strike="noStrike" spc="150" normalizeH="0" baseline="0" dirty="0" smtClean="0">
              <a:ln w="11430"/>
              <a:solidFill>
                <a:srgbClr val="F8F8F8"/>
              </a:solidFill>
              <a:effectLst>
                <a:outerShdw blurRad="25400" algn="tl" rotWithShape="0">
                  <a:srgbClr val="000000">
                    <a:alpha val="43000"/>
                  </a:srgbClr>
                </a:outerShdw>
              </a:effectLst>
              <a:latin typeface="Cooper Std Black" pitchFamily="18" charset="0"/>
              <a:cs typeface="Arial" pitchFamily="34" charset="0"/>
            </a:endParaRPr>
          </a:p>
        </p:txBody>
      </p:sp>
      <p:grpSp>
        <p:nvGrpSpPr>
          <p:cNvPr id="2" name="Group 1"/>
          <p:cNvGrpSpPr/>
          <p:nvPr/>
        </p:nvGrpSpPr>
        <p:grpSpPr>
          <a:xfrm>
            <a:off x="1933555" y="898757"/>
            <a:ext cx="4657249" cy="4026878"/>
            <a:chOff x="1933555" y="898757"/>
            <a:chExt cx="4657249" cy="4026878"/>
          </a:xfrm>
        </p:grpSpPr>
        <p:pic>
          <p:nvPicPr>
            <p:cNvPr id="1026" name="Picture 2" descr="F:\docss\Downloads\Ethernet Lan Diagram_Full (2).png"/>
            <p:cNvPicPr>
              <a:picLocks noChangeAspect="1" noChangeArrowheads="1"/>
            </p:cNvPicPr>
            <p:nvPr/>
          </p:nvPicPr>
          <p:blipFill>
            <a:blip r:embed="rId2"/>
            <a:srcRect/>
            <a:stretch>
              <a:fillRect/>
            </a:stretch>
          </p:blipFill>
          <p:spPr bwMode="auto">
            <a:xfrm>
              <a:off x="1933555" y="2845502"/>
              <a:ext cx="4657249" cy="482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3" name="Group 32"/>
            <p:cNvGrpSpPr/>
            <p:nvPr/>
          </p:nvGrpSpPr>
          <p:grpSpPr>
            <a:xfrm rot="16200000">
              <a:off x="5509181" y="1839705"/>
              <a:ext cx="219802" cy="114648"/>
              <a:chOff x="3997371" y="2363638"/>
              <a:chExt cx="1255271" cy="741871"/>
            </a:xfrm>
            <a:gradFill flip="none"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0" scaled="1"/>
              <a:tileRect/>
            </a:gradFill>
          </p:grpSpPr>
          <p:sp>
            <p:nvSpPr>
              <p:cNvPr id="35" name="Rounded Rectangle 34"/>
              <p:cNvSpPr/>
              <p:nvPr/>
            </p:nvSpPr>
            <p:spPr>
              <a:xfrm>
                <a:off x="4278702" y="2363638"/>
                <a:ext cx="940279" cy="741871"/>
              </a:xfrm>
              <a:prstGeom prst="round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591283" y="2568347"/>
                <a:ext cx="661359" cy="385313"/>
              </a:xfrm>
              <a:prstGeom prst="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3997371" y="2564454"/>
                <a:ext cx="276045" cy="368061"/>
              </a:xfrm>
              <a:prstGeom prst="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p:cNvGrpSpPr/>
            <p:nvPr/>
          </p:nvGrpSpPr>
          <p:grpSpPr>
            <a:xfrm rot="16200000">
              <a:off x="4009758" y="1836191"/>
              <a:ext cx="219803" cy="114649"/>
              <a:chOff x="3997371" y="2363638"/>
              <a:chExt cx="1255271" cy="741871"/>
            </a:xfrm>
            <a:gradFill flip="none"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0" scaled="1"/>
              <a:tileRect/>
            </a:gradFill>
          </p:grpSpPr>
          <p:sp>
            <p:nvSpPr>
              <p:cNvPr id="52" name="Rounded Rectangle 51"/>
              <p:cNvSpPr/>
              <p:nvPr/>
            </p:nvSpPr>
            <p:spPr>
              <a:xfrm>
                <a:off x="4278702" y="2363638"/>
                <a:ext cx="940279" cy="741871"/>
              </a:xfrm>
              <a:prstGeom prst="round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4591283" y="2568347"/>
                <a:ext cx="661359" cy="385313"/>
              </a:xfrm>
              <a:prstGeom prst="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a:off x="3997371" y="2564454"/>
                <a:ext cx="276045" cy="368061"/>
              </a:xfrm>
              <a:prstGeom prst="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p:cNvGrpSpPr/>
            <p:nvPr/>
          </p:nvGrpSpPr>
          <p:grpSpPr>
            <a:xfrm rot="16200000">
              <a:off x="2564417" y="1836191"/>
              <a:ext cx="219803" cy="114649"/>
              <a:chOff x="3997371" y="2363638"/>
              <a:chExt cx="1255271" cy="741871"/>
            </a:xfrm>
            <a:gradFill flip="none"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0" scaled="1"/>
              <a:tileRect/>
            </a:gradFill>
          </p:grpSpPr>
          <p:sp>
            <p:nvSpPr>
              <p:cNvPr id="56" name="Rounded Rectangle 55"/>
              <p:cNvSpPr/>
              <p:nvPr/>
            </p:nvSpPr>
            <p:spPr>
              <a:xfrm>
                <a:off x="4278702" y="2363638"/>
                <a:ext cx="940279" cy="741871"/>
              </a:xfrm>
              <a:prstGeom prst="round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591283" y="2568347"/>
                <a:ext cx="661359" cy="385313"/>
              </a:xfrm>
              <a:prstGeom prst="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3997371" y="2564454"/>
                <a:ext cx="276045" cy="368061"/>
              </a:xfrm>
              <a:prstGeom prst="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p:cNvGrpSpPr/>
            <p:nvPr/>
          </p:nvGrpSpPr>
          <p:grpSpPr>
            <a:xfrm rot="10800000">
              <a:off x="3734012" y="4215849"/>
              <a:ext cx="237277" cy="142736"/>
              <a:chOff x="3997371" y="2363638"/>
              <a:chExt cx="1255271" cy="741871"/>
            </a:xfrm>
            <a:gradFill flip="none" rotWithShape="1">
              <a:gsLst>
                <a:gs pos="0">
                  <a:srgbClr val="DCEBF5"/>
                </a:gs>
                <a:gs pos="8000">
                  <a:srgbClr val="83A7C3"/>
                </a:gs>
                <a:gs pos="13000">
                  <a:srgbClr val="768FB9"/>
                </a:gs>
                <a:gs pos="21001">
                  <a:srgbClr val="83A7C3"/>
                </a:gs>
                <a:gs pos="52000">
                  <a:srgbClr val="FFFFFF"/>
                </a:gs>
                <a:gs pos="56000">
                  <a:srgbClr val="9C6563"/>
                </a:gs>
                <a:gs pos="58000">
                  <a:srgbClr val="80302D"/>
                </a:gs>
                <a:gs pos="71001">
                  <a:srgbClr val="C0524E"/>
                </a:gs>
                <a:gs pos="94000">
                  <a:srgbClr val="EBDAD4"/>
                </a:gs>
                <a:gs pos="100000">
                  <a:srgbClr val="55261C"/>
                </a:gs>
              </a:gsLst>
              <a:lin ang="0" scaled="1"/>
              <a:tileRect/>
            </a:gradFill>
          </p:grpSpPr>
          <p:sp>
            <p:nvSpPr>
              <p:cNvPr id="65" name="Rounded Rectangle 64"/>
              <p:cNvSpPr/>
              <p:nvPr/>
            </p:nvSpPr>
            <p:spPr>
              <a:xfrm>
                <a:off x="4278702" y="2363638"/>
                <a:ext cx="940279" cy="741871"/>
              </a:xfrm>
              <a:prstGeom prst="round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p:cNvSpPr/>
              <p:nvPr/>
            </p:nvSpPr>
            <p:spPr>
              <a:xfrm>
                <a:off x="4591283" y="2568347"/>
                <a:ext cx="661359" cy="385313"/>
              </a:xfrm>
              <a:prstGeom prst="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a:off x="3997371" y="2564454"/>
                <a:ext cx="276045" cy="368061"/>
              </a:xfrm>
              <a:prstGeom prst="rect">
                <a:avLst/>
              </a:prstGeom>
              <a:grp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8" name="Straight Connector 67"/>
            <p:cNvCxnSpPr/>
            <p:nvPr/>
          </p:nvCxnSpPr>
          <p:spPr>
            <a:xfrm rot="16200000" flipH="1">
              <a:off x="3690255" y="3684319"/>
              <a:ext cx="896588" cy="11875"/>
            </a:xfrm>
            <a:prstGeom prst="line">
              <a:avLst/>
            </a:prstGeom>
            <a:ln>
              <a:solidFill>
                <a:srgbClr val="90A8DC">
                  <a:alpha val="92941"/>
                </a:srgbClr>
              </a:solidFill>
            </a:ln>
            <a:scene3d>
              <a:camera prst="orthographicFront"/>
              <a:lightRig rig="threePt" dir="t"/>
            </a:scene3d>
            <a:sp3d>
              <a:bevelT w="25400" h="25400" prst="coolSlant"/>
            </a:sp3d>
          </p:spPr>
          <p:style>
            <a:lnRef idx="3">
              <a:schemeClr val="accent1"/>
            </a:lnRef>
            <a:fillRef idx="0">
              <a:schemeClr val="accent1"/>
            </a:fillRef>
            <a:effectRef idx="2">
              <a:schemeClr val="accent1"/>
            </a:effectRef>
            <a:fontRef idx="minor">
              <a:schemeClr val="tx1"/>
            </a:fontRef>
          </p:style>
        </p:cxnSp>
        <p:cxnSp>
          <p:nvCxnSpPr>
            <p:cNvPr id="73" name="Straight Connector 72"/>
            <p:cNvCxnSpPr/>
            <p:nvPr/>
          </p:nvCxnSpPr>
          <p:spPr>
            <a:xfrm rot="16200000" flipH="1">
              <a:off x="2230580" y="2456210"/>
              <a:ext cx="886696" cy="7921"/>
            </a:xfrm>
            <a:prstGeom prst="line">
              <a:avLst/>
            </a:prstGeom>
            <a:ln>
              <a:solidFill>
                <a:srgbClr val="90A8DC">
                  <a:alpha val="92941"/>
                </a:srgbClr>
              </a:solidFill>
            </a:ln>
            <a:scene3d>
              <a:camera prst="orthographicFront"/>
              <a:lightRig rig="threePt" dir="t"/>
            </a:scene3d>
            <a:sp3d>
              <a:bevelT w="25400" h="25400" prst="coolSlant"/>
            </a:sp3d>
          </p:spPr>
          <p:style>
            <a:lnRef idx="3">
              <a:schemeClr val="accent1"/>
            </a:lnRef>
            <a:fillRef idx="0">
              <a:schemeClr val="accent1"/>
            </a:fillRef>
            <a:effectRef idx="2">
              <a:schemeClr val="accent1"/>
            </a:effectRef>
            <a:fontRef idx="minor">
              <a:schemeClr val="tx1"/>
            </a:fontRef>
          </p:style>
        </p:cxnSp>
        <p:cxnSp>
          <p:nvCxnSpPr>
            <p:cNvPr id="76" name="Straight Connector 75"/>
            <p:cNvCxnSpPr/>
            <p:nvPr/>
          </p:nvCxnSpPr>
          <p:spPr>
            <a:xfrm rot="16200000" flipH="1">
              <a:off x="3677391" y="2460170"/>
              <a:ext cx="886696" cy="7921"/>
            </a:xfrm>
            <a:prstGeom prst="line">
              <a:avLst/>
            </a:prstGeom>
            <a:ln>
              <a:solidFill>
                <a:srgbClr val="90A8DC">
                  <a:alpha val="92941"/>
                </a:srgbClr>
              </a:solidFill>
            </a:ln>
            <a:scene3d>
              <a:camera prst="orthographicFront"/>
              <a:lightRig rig="threePt" dir="t"/>
            </a:scene3d>
            <a:sp3d>
              <a:bevelT w="25400" h="25400" prst="coolSlant"/>
            </a:sp3d>
          </p:spPr>
          <p:style>
            <a:lnRef idx="3">
              <a:schemeClr val="accent1"/>
            </a:lnRef>
            <a:fillRef idx="0">
              <a:schemeClr val="accent1"/>
            </a:fillRef>
            <a:effectRef idx="2">
              <a:schemeClr val="accent1"/>
            </a:effectRef>
            <a:fontRef idx="minor">
              <a:schemeClr val="tx1"/>
            </a:fontRef>
          </p:style>
        </p:cxnSp>
        <p:cxnSp>
          <p:nvCxnSpPr>
            <p:cNvPr id="77" name="Straight Connector 76"/>
            <p:cNvCxnSpPr/>
            <p:nvPr/>
          </p:nvCxnSpPr>
          <p:spPr>
            <a:xfrm rot="16200000" flipH="1">
              <a:off x="5171702" y="2470065"/>
              <a:ext cx="886696" cy="7921"/>
            </a:xfrm>
            <a:prstGeom prst="line">
              <a:avLst/>
            </a:prstGeom>
            <a:ln>
              <a:solidFill>
                <a:srgbClr val="90A8DC">
                  <a:alpha val="92941"/>
                </a:srgbClr>
              </a:solidFill>
            </a:ln>
            <a:scene3d>
              <a:camera prst="orthographicFront"/>
              <a:lightRig rig="threePt" dir="t"/>
            </a:scene3d>
            <a:sp3d>
              <a:bevelT w="25400" h="25400" prst="coolSlant"/>
            </a:sp3d>
          </p:spPr>
          <p:style>
            <a:lnRef idx="3">
              <a:schemeClr val="accent1"/>
            </a:lnRef>
            <a:fillRef idx="0">
              <a:schemeClr val="accent1"/>
            </a:fillRef>
            <a:effectRef idx="2">
              <a:schemeClr val="accent1"/>
            </a:effectRef>
            <a:fontRef idx="minor">
              <a:schemeClr val="tx1"/>
            </a:fontRef>
          </p:style>
        </p:cxnSp>
        <p:sp>
          <p:nvSpPr>
            <p:cNvPr id="78" name="Freeform 77"/>
            <p:cNvSpPr/>
            <p:nvPr/>
          </p:nvSpPr>
          <p:spPr>
            <a:xfrm>
              <a:off x="3962994" y="4132613"/>
              <a:ext cx="160317" cy="154379"/>
            </a:xfrm>
            <a:custGeom>
              <a:avLst/>
              <a:gdLst>
                <a:gd name="connsiteX0" fmla="*/ 160317 w 160317"/>
                <a:gd name="connsiteY0" fmla="*/ 0 h 154379"/>
                <a:gd name="connsiteX1" fmla="*/ 89065 w 160317"/>
                <a:gd name="connsiteY1" fmla="*/ 154379 h 154379"/>
                <a:gd name="connsiteX2" fmla="*/ 0 w 160317"/>
                <a:gd name="connsiteY2" fmla="*/ 154379 h 154379"/>
                <a:gd name="connsiteX3" fmla="*/ 0 w 160317"/>
                <a:gd name="connsiteY3" fmla="*/ 154379 h 154379"/>
              </a:gdLst>
              <a:ahLst/>
              <a:cxnLst>
                <a:cxn ang="0">
                  <a:pos x="connsiteX0" y="connsiteY0"/>
                </a:cxn>
                <a:cxn ang="0">
                  <a:pos x="connsiteX1" y="connsiteY1"/>
                </a:cxn>
                <a:cxn ang="0">
                  <a:pos x="connsiteX2" y="connsiteY2"/>
                </a:cxn>
                <a:cxn ang="0">
                  <a:pos x="connsiteX3" y="connsiteY3"/>
                </a:cxn>
              </a:cxnLst>
              <a:rect l="l" t="t" r="r" b="b"/>
              <a:pathLst>
                <a:path w="160317" h="154379">
                  <a:moveTo>
                    <a:pt x="160317" y="0"/>
                  </a:moveTo>
                  <a:lnTo>
                    <a:pt x="89065" y="154379"/>
                  </a:lnTo>
                  <a:lnTo>
                    <a:pt x="0" y="154379"/>
                  </a:lnTo>
                  <a:lnTo>
                    <a:pt x="0" y="154379"/>
                  </a:lnTo>
                </a:path>
              </a:pathLst>
            </a:custGeom>
            <a:ln w="38100">
              <a:solidFill>
                <a:srgbClr val="90A8DC">
                  <a:alpha val="92941"/>
                </a:srgbClr>
              </a:solidFill>
            </a:ln>
            <a:scene3d>
              <a:camera prst="orthographicFront"/>
              <a:lightRig rig="threePt" dir="t"/>
            </a:scene3d>
            <a:sp3d>
              <a:bevelT w="25400" h="25400" prst="coolSlan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078" name="Picture 6" descr="C:\Users\Adeel\Downloads\hp pc.png"/>
            <p:cNvPicPr>
              <a:picLocks noChangeAspect="1" noChangeArrowheads="1"/>
            </p:cNvPicPr>
            <p:nvPr/>
          </p:nvPicPr>
          <p:blipFill>
            <a:blip r:embed="rId3"/>
            <a:srcRect/>
            <a:stretch>
              <a:fillRect/>
            </a:stretch>
          </p:blipFill>
          <p:spPr bwMode="auto">
            <a:xfrm>
              <a:off x="2080864" y="898757"/>
              <a:ext cx="1362636" cy="10219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6" descr="C:\Users\Adeel\Downloads\hp pc.png"/>
            <p:cNvPicPr>
              <a:picLocks noChangeAspect="1" noChangeArrowheads="1"/>
            </p:cNvPicPr>
            <p:nvPr/>
          </p:nvPicPr>
          <p:blipFill>
            <a:blip r:embed="rId3"/>
            <a:srcRect/>
            <a:stretch>
              <a:fillRect/>
            </a:stretch>
          </p:blipFill>
          <p:spPr bwMode="auto">
            <a:xfrm>
              <a:off x="3512902" y="899387"/>
              <a:ext cx="1362636" cy="10219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7" name="Picture 6" descr="C:\Users\Adeel\Downloads\hp pc.png"/>
            <p:cNvPicPr>
              <a:picLocks noChangeAspect="1" noChangeArrowheads="1"/>
            </p:cNvPicPr>
            <p:nvPr/>
          </p:nvPicPr>
          <p:blipFill>
            <a:blip r:embed="rId3"/>
            <a:srcRect/>
            <a:stretch>
              <a:fillRect/>
            </a:stretch>
          </p:blipFill>
          <p:spPr bwMode="auto">
            <a:xfrm>
              <a:off x="4983366" y="903461"/>
              <a:ext cx="1362636" cy="10219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7" name="Picture 3" descr="F:\docss\Downloads\server_rack.png"/>
            <p:cNvPicPr>
              <a:picLocks noChangeAspect="1" noChangeArrowheads="1"/>
            </p:cNvPicPr>
            <p:nvPr/>
          </p:nvPicPr>
          <p:blipFill>
            <a:blip r:embed="rId4"/>
            <a:srcRect/>
            <a:stretch>
              <a:fillRect/>
            </a:stretch>
          </p:blipFill>
          <p:spPr bwMode="auto">
            <a:xfrm>
              <a:off x="3243863" y="3538713"/>
              <a:ext cx="500233" cy="13869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40" name="Group 39"/>
          <p:cNvGrpSpPr/>
          <p:nvPr/>
        </p:nvGrpSpPr>
        <p:grpSpPr>
          <a:xfrm rot="16589860">
            <a:off x="3598434" y="4074865"/>
            <a:ext cx="499004" cy="428006"/>
            <a:chOff x="5019684" y="4204411"/>
            <a:chExt cx="596493" cy="571640"/>
          </a:xfrm>
          <a:effectLst>
            <a:outerShdw blurRad="266700" dist="177800" dir="5400000" algn="ctr" rotWithShape="0">
              <a:srgbClr val="000000"/>
            </a:outerShdw>
          </a:effectLst>
        </p:grpSpPr>
        <p:grpSp>
          <p:nvGrpSpPr>
            <p:cNvPr id="42" name="Group 36"/>
            <p:cNvGrpSpPr/>
            <p:nvPr/>
          </p:nvGrpSpPr>
          <p:grpSpPr>
            <a:xfrm>
              <a:off x="5256542" y="4455200"/>
              <a:ext cx="100889" cy="105377"/>
              <a:chOff x="5256542" y="4455200"/>
              <a:chExt cx="100889" cy="105377"/>
            </a:xfrm>
          </p:grpSpPr>
          <p:sp>
            <p:nvSpPr>
              <p:cNvPr id="45" name="Oval 44"/>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3" name="Picture 3" descr="C:\Users\Adeel\Downloads\UTP-Cat5e-Patch-sdfggCable.png"/>
            <p:cNvPicPr>
              <a:picLocks noChangeAspect="1" noChangeArrowheads="1"/>
            </p:cNvPicPr>
            <p:nvPr/>
          </p:nvPicPr>
          <p:blipFill>
            <a:blip r:embed="rId5"/>
            <a:srcRect/>
            <a:stretch>
              <a:fillRect/>
            </a:stretch>
          </p:blipFill>
          <p:spPr bwMode="auto">
            <a:xfrm>
              <a:off x="5019684" y="4204411"/>
              <a:ext cx="596493" cy="571640"/>
            </a:xfrm>
            <a:prstGeom prst="rect">
              <a:avLst/>
            </a:prstGeom>
            <a:noFill/>
          </p:spPr>
        </p:pic>
      </p:grpSp>
      <p:grpSp>
        <p:nvGrpSpPr>
          <p:cNvPr id="41" name="Group 40"/>
          <p:cNvGrpSpPr/>
          <p:nvPr/>
        </p:nvGrpSpPr>
        <p:grpSpPr>
          <a:xfrm rot="16589860">
            <a:off x="3883108" y="2872797"/>
            <a:ext cx="499004" cy="428006"/>
            <a:chOff x="5019684" y="4204411"/>
            <a:chExt cx="596493" cy="571640"/>
          </a:xfrm>
          <a:effectLst>
            <a:outerShdw blurRad="266700" dist="177800" dir="5400000" algn="ctr" rotWithShape="0">
              <a:srgbClr val="000000"/>
            </a:outerShdw>
          </a:effectLst>
        </p:grpSpPr>
        <p:grpSp>
          <p:nvGrpSpPr>
            <p:cNvPr id="44" name="Group 36"/>
            <p:cNvGrpSpPr/>
            <p:nvPr/>
          </p:nvGrpSpPr>
          <p:grpSpPr>
            <a:xfrm>
              <a:off x="5256542" y="4455200"/>
              <a:ext cx="100889" cy="105377"/>
              <a:chOff x="5256542" y="4455200"/>
              <a:chExt cx="100889" cy="105377"/>
            </a:xfrm>
          </p:grpSpPr>
          <p:sp>
            <p:nvSpPr>
              <p:cNvPr id="47" name="Oval 46"/>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6" name="Picture 3" descr="C:\Users\Adeel\Downloads\UTP-Cat5e-Patch-sdfggCable.png"/>
            <p:cNvPicPr>
              <a:picLocks noChangeAspect="1" noChangeArrowheads="1"/>
            </p:cNvPicPr>
            <p:nvPr/>
          </p:nvPicPr>
          <p:blipFill>
            <a:blip r:embed="rId5"/>
            <a:srcRect/>
            <a:stretch>
              <a:fillRect/>
            </a:stretch>
          </p:blipFill>
          <p:spPr bwMode="auto">
            <a:xfrm>
              <a:off x="5019684" y="4204411"/>
              <a:ext cx="596493" cy="571640"/>
            </a:xfrm>
            <a:prstGeom prst="rect">
              <a:avLst/>
            </a:prstGeom>
            <a:noFill/>
          </p:spPr>
        </p:pic>
      </p:grpSp>
      <p:grpSp>
        <p:nvGrpSpPr>
          <p:cNvPr id="49" name="Group 48"/>
          <p:cNvGrpSpPr/>
          <p:nvPr/>
        </p:nvGrpSpPr>
        <p:grpSpPr>
          <a:xfrm rot="16589860">
            <a:off x="3871647" y="2872797"/>
            <a:ext cx="499004" cy="428006"/>
            <a:chOff x="5019684" y="4204411"/>
            <a:chExt cx="596493" cy="571640"/>
          </a:xfrm>
          <a:effectLst>
            <a:outerShdw blurRad="266700" dist="177800" dir="5400000" algn="ctr" rotWithShape="0">
              <a:srgbClr val="000000"/>
            </a:outerShdw>
          </a:effectLst>
        </p:grpSpPr>
        <p:grpSp>
          <p:nvGrpSpPr>
            <p:cNvPr id="59" name="Group 36"/>
            <p:cNvGrpSpPr/>
            <p:nvPr/>
          </p:nvGrpSpPr>
          <p:grpSpPr>
            <a:xfrm>
              <a:off x="5256542" y="4455200"/>
              <a:ext cx="100889" cy="105377"/>
              <a:chOff x="5256542" y="4455200"/>
              <a:chExt cx="100889" cy="105377"/>
            </a:xfrm>
          </p:grpSpPr>
          <p:sp>
            <p:nvSpPr>
              <p:cNvPr id="61" name="Oval 60"/>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0" name="Picture 3" descr="C:\Users\Adeel\Downloads\UTP-Cat5e-Patch-sdfggCable.png"/>
            <p:cNvPicPr>
              <a:picLocks noChangeAspect="1" noChangeArrowheads="1"/>
            </p:cNvPicPr>
            <p:nvPr/>
          </p:nvPicPr>
          <p:blipFill>
            <a:blip r:embed="rId5"/>
            <a:srcRect/>
            <a:stretch>
              <a:fillRect/>
            </a:stretch>
          </p:blipFill>
          <p:spPr bwMode="auto">
            <a:xfrm>
              <a:off x="5019684" y="4204411"/>
              <a:ext cx="596493" cy="571640"/>
            </a:xfrm>
            <a:prstGeom prst="rect">
              <a:avLst/>
            </a:prstGeom>
            <a:noFill/>
          </p:spPr>
        </p:pic>
      </p:grpSp>
      <p:sp>
        <p:nvSpPr>
          <p:cNvPr id="5" name="Rectangle 4"/>
          <p:cNvSpPr/>
          <p:nvPr/>
        </p:nvSpPr>
        <p:spPr>
          <a:xfrm>
            <a:off x="6178965" y="3660019"/>
            <a:ext cx="2343934" cy="646331"/>
          </a:xfrm>
          <a:prstGeom prst="rect">
            <a:avLst/>
          </a:prstGeom>
          <a:noFill/>
        </p:spPr>
        <p:txBody>
          <a:bodyPr wrap="square" lIns="91440" tIns="45720" rIns="91440" bIns="45720">
            <a:spAutoFit/>
          </a:bodyPr>
          <a:lstStyle/>
          <a:p>
            <a:pPr algn="ctr"/>
            <a:r>
              <a:rPr lang="en-US" sz="36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2 Types</a:t>
            </a:r>
            <a:endParaRPr lang="en-US" sz="36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1" nodeType="afterEffect">
                                  <p:stCondLst>
                                    <p:cond delay="0"/>
                                  </p:stCondLst>
                                  <p:iterate type="lt">
                                    <p:tmPct val="0"/>
                                  </p:iterate>
                                  <p:childTnLst>
                                    <p:set>
                                      <p:cBhvr>
                                        <p:cTn id="6" dur="1" fill="hold">
                                          <p:stCondLst>
                                            <p:cond delay="0"/>
                                          </p:stCondLst>
                                        </p:cTn>
                                        <p:tgtEl>
                                          <p:spTgt spid="11"/>
                                        </p:tgtEl>
                                        <p:attrNameLst>
                                          <p:attrName>style.visibility</p:attrName>
                                        </p:attrNameLst>
                                      </p:cBhvr>
                                      <p:to>
                                        <p:strVal val="visible"/>
                                      </p:to>
                                    </p:set>
                                    <p:animEffect transition="in" filter="plus(in)">
                                      <p:cBhvr>
                                        <p:cTn id="7" dur="2000"/>
                                        <p:tgtEl>
                                          <p:spTgt spid="1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2500"/>
                            </p:stCondLst>
                            <p:childTnLst>
                              <p:par>
                                <p:cTn id="13" presetID="1"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par>
                          <p:cTn id="15" fill="hold">
                            <p:stCondLst>
                              <p:cond delay="2500"/>
                            </p:stCondLst>
                            <p:childTnLst>
                              <p:par>
                                <p:cTn id="16" presetID="0" presetClass="path" presetSubtype="0" repeatCount="indefinite" fill="hold" nodeType="afterEffect">
                                  <p:stCondLst>
                                    <p:cond delay="0"/>
                                  </p:stCondLst>
                                  <p:childTnLst>
                                    <p:animMotion origin="layout" path="M 3.05556E-6 2.07495E-6 L 0.01754 2.07495E-6 L 0.0283 -0.0236 L 0.02743 -0.35393 " pathEditMode="relative" ptsTypes="AAAA">
                                      <p:cBhvr>
                                        <p:cTn id="17" dur="2000" fill="hold"/>
                                        <p:tgtEl>
                                          <p:spTgt spid="40"/>
                                        </p:tgtEl>
                                        <p:attrNameLst>
                                          <p:attrName>ppt_x</p:attrName>
                                          <p:attrName>ppt_y</p:attrName>
                                        </p:attrNameLst>
                                      </p:cBhvr>
                                    </p:animMotion>
                                  </p:childTnLst>
                                  <p:subTnLst>
                                    <p:set>
                                      <p:cBhvr override="childStyle">
                                        <p:cTn dur="1" fill="hold" display="0" masterRel="sameClick" afterEffect="1">
                                          <p:stCondLst>
                                            <p:cond evt="end" delay="0">
                                              <p:tn val="16"/>
                                            </p:cond>
                                          </p:stCondLst>
                                        </p:cTn>
                                        <p:tgtEl>
                                          <p:spTgt spid="40"/>
                                        </p:tgtEl>
                                        <p:attrNameLst>
                                          <p:attrName>style.visibility</p:attrName>
                                        </p:attrNameLst>
                                      </p:cBhvr>
                                      <p:to>
                                        <p:strVal val="hidden"/>
                                      </p:to>
                                    </p:set>
                                  </p:subTnLst>
                                </p:cTn>
                              </p:par>
                              <p:par>
                                <p:cTn id="18" presetID="1" presetClass="entr" presetSubtype="0" fill="hold" nodeType="withEffect">
                                  <p:stCondLst>
                                    <p:cond delay="900"/>
                                  </p:stCondLst>
                                  <p:childTnLst>
                                    <p:set>
                                      <p:cBhvr>
                                        <p:cTn id="19" dur="1" fill="hold">
                                          <p:stCondLst>
                                            <p:cond delay="0"/>
                                          </p:stCondLst>
                                        </p:cTn>
                                        <p:tgtEl>
                                          <p:spTgt spid="49"/>
                                        </p:tgtEl>
                                        <p:attrNameLst>
                                          <p:attrName>style.visibility</p:attrName>
                                        </p:attrNameLst>
                                      </p:cBhvr>
                                      <p:to>
                                        <p:strVal val="visible"/>
                                      </p:to>
                                    </p:set>
                                  </p:childTnLst>
                                </p:cTn>
                              </p:par>
                              <p:par>
                                <p:cTn id="20" presetID="1" presetClass="entr" presetSubtype="0" fill="hold" nodeType="withEffect">
                                  <p:stCondLst>
                                    <p:cond delay="900"/>
                                  </p:stCondLst>
                                  <p:childTnLst>
                                    <p:set>
                                      <p:cBhvr>
                                        <p:cTn id="21" dur="1" fill="hold">
                                          <p:stCondLst>
                                            <p:cond delay="0"/>
                                          </p:stCondLst>
                                        </p:cTn>
                                        <p:tgtEl>
                                          <p:spTgt spid="41"/>
                                        </p:tgtEl>
                                        <p:attrNameLst>
                                          <p:attrName>style.visibility</p:attrName>
                                        </p:attrNameLst>
                                      </p:cBhvr>
                                      <p:to>
                                        <p:strVal val="visible"/>
                                      </p:to>
                                    </p:set>
                                  </p:childTnLst>
                                </p:cTn>
                              </p:par>
                              <p:par>
                                <p:cTn id="22" presetID="0" presetClass="path" presetSubtype="0" repeatCount="indefinite" fill="hold" nodeType="withEffect">
                                  <p:stCondLst>
                                    <p:cond delay="900"/>
                                  </p:stCondLst>
                                  <p:childTnLst>
                                    <p:animMotion origin="layout" path="M 5.27778E-6 -7.54106E-7 L -0.1486 -7.54106E-7 L -0.15659 -0.01064 L -0.15746 -0.17581 " pathEditMode="relative" ptsTypes="AAAA">
                                      <p:cBhvr>
                                        <p:cTn id="23" dur="2000" fill="hold"/>
                                        <p:tgtEl>
                                          <p:spTgt spid="49"/>
                                        </p:tgtEl>
                                        <p:attrNameLst>
                                          <p:attrName>ppt_x</p:attrName>
                                          <p:attrName>ppt_y</p:attrName>
                                        </p:attrNameLst>
                                      </p:cBhvr>
                                    </p:animMotion>
                                  </p:childTnLst>
                                  <p:subTnLst>
                                    <p:set>
                                      <p:cBhvr override="childStyle">
                                        <p:cTn dur="1" fill="hold" display="0" masterRel="sameClick" afterEffect="1">
                                          <p:stCondLst>
                                            <p:cond evt="end" delay="0">
                                              <p:tn val="22"/>
                                            </p:cond>
                                          </p:stCondLst>
                                        </p:cTn>
                                        <p:tgtEl>
                                          <p:spTgt spid="49"/>
                                        </p:tgtEl>
                                        <p:attrNameLst>
                                          <p:attrName>style.visibility</p:attrName>
                                        </p:attrNameLst>
                                      </p:cBhvr>
                                      <p:to>
                                        <p:strVal val="hidden"/>
                                      </p:to>
                                    </p:set>
                                  </p:subTnLst>
                                </p:cTn>
                              </p:par>
                              <p:par>
                                <p:cTn id="24" presetID="0" presetClass="path" presetSubtype="0" repeatCount="indefinite" fill="hold" nodeType="withEffect">
                                  <p:stCondLst>
                                    <p:cond delay="900"/>
                                  </p:stCondLst>
                                  <p:childTnLst>
                                    <p:animMotion origin="layout" path="M -1.11111E-6 -7.54106E-7 L 0.15122 -7.54106E-7 L 0.16372 -0.01064 L 0.16372 -0.1721 " pathEditMode="relative" ptsTypes="AAAA">
                                      <p:cBhvr>
                                        <p:cTn id="25" dur="2000" fill="hold"/>
                                        <p:tgtEl>
                                          <p:spTgt spid="41"/>
                                        </p:tgtEl>
                                        <p:attrNameLst>
                                          <p:attrName>ppt_x</p:attrName>
                                          <p:attrName>ppt_y</p:attrName>
                                        </p:attrNameLst>
                                      </p:cBhvr>
                                    </p:animMotion>
                                  </p:childTnLst>
                                  <p:subTnLst>
                                    <p:set>
                                      <p:cBhvr override="childStyle">
                                        <p:cTn dur="1" fill="hold" display="0" masterRel="sameClick" afterEffect="1">
                                          <p:stCondLst>
                                            <p:cond evt="end" delay="0">
                                              <p:tn val="24"/>
                                            </p:cond>
                                          </p:stCondLst>
                                        </p:cTn>
                                        <p:tgtEl>
                                          <p:spTgt spid="41"/>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0" y="4593472"/>
            <a:ext cx="9182100" cy="224928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1- HAN – Home Area Network</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sp>
        <p:nvSpPr>
          <p:cNvPr id="12" name="Rectangle 11"/>
          <p:cNvSpPr/>
          <p:nvPr/>
        </p:nvSpPr>
        <p:spPr>
          <a:xfrm>
            <a:off x="0" y="5064605"/>
            <a:ext cx="9144000" cy="1754326"/>
          </a:xfrm>
          <a:prstGeom prst="rect">
            <a:avLst/>
          </a:prstGeom>
        </p:spPr>
        <p:txBody>
          <a:bodyPr wrap="square">
            <a:spAutoFit/>
            <a:scene3d>
              <a:camera prst="orthographicFront"/>
              <a:lightRig rig="soft" dir="t">
                <a:rot lat="0" lon="0" rev="10800000"/>
              </a:lightRig>
            </a:scene3d>
            <a:sp3d>
              <a:bevelT w="27940" h="12700"/>
              <a:contourClr>
                <a:srgbClr val="DDDDDD"/>
              </a:contourClr>
            </a:sp3d>
          </a:bodyPr>
          <a:lstStyle/>
          <a:p>
            <a:pPr algn="just"/>
            <a:r>
              <a:rPr lang="en-US" b="1" spc="150" dirty="0" smtClean="0">
                <a:ln w="11430"/>
                <a:solidFill>
                  <a:srgbClr val="F8F8F8"/>
                </a:solidFill>
                <a:effectLst>
                  <a:outerShdw blurRad="25400" algn="tl" rotWithShape="0">
                    <a:srgbClr val="000000">
                      <a:alpha val="43000"/>
                    </a:srgbClr>
                  </a:outerShdw>
                </a:effectLst>
                <a:latin typeface="Cooper Std Black" pitchFamily="18" charset="0"/>
              </a:rPr>
              <a:t>Home area network (HAN) is a residential local area network (LAN) for communication between digital devices typically deployed in the home, usually a small number of personal computers and accessories, such as printers and mobile computing devices. An important function is the sharing of Internet access   </a:t>
            </a:r>
            <a:endParaRPr lang="en-US" b="1" spc="150" dirty="0">
              <a:ln w="11430"/>
              <a:solidFill>
                <a:srgbClr val="F8F8F8"/>
              </a:solidFill>
              <a:effectLst>
                <a:outerShdw blurRad="25400" algn="tl" rotWithShape="0">
                  <a:srgbClr val="000000">
                    <a:alpha val="43000"/>
                  </a:srgbClr>
                </a:outerShdw>
              </a:effectLst>
              <a:latin typeface="Cooper Std Black" pitchFamily="18" charset="0"/>
            </a:endParaRPr>
          </a:p>
        </p:txBody>
      </p:sp>
      <p:pic>
        <p:nvPicPr>
          <p:cNvPr id="4" name="Picture 2" descr="F:\docss\Downloads\house_interior_3410000.jpg0db3796d-2c7f-48a1-b5dc-3631da038fbeLarge.jpg"/>
          <p:cNvPicPr>
            <a:picLocks noChangeAspect="1" noChangeArrowheads="1"/>
          </p:cNvPicPr>
          <p:nvPr/>
        </p:nvPicPr>
        <p:blipFill>
          <a:blip r:embed="rId2"/>
          <a:srcRect/>
          <a:stretch>
            <a:fillRect/>
          </a:stretch>
        </p:blipFill>
        <p:spPr bwMode="auto">
          <a:xfrm>
            <a:off x="715646" y="883921"/>
            <a:ext cx="5130800" cy="3078480"/>
          </a:xfrm>
          <a:prstGeom prst="rect">
            <a:avLst/>
          </a:prstGeom>
          <a:ln>
            <a:noFill/>
          </a:ln>
          <a:effectLst>
            <a:softEdge rad="112500"/>
          </a:effectLst>
        </p:spPr>
      </p:pic>
      <p:sp>
        <p:nvSpPr>
          <p:cNvPr id="37" name="Cloud 36"/>
          <p:cNvSpPr/>
          <p:nvPr/>
        </p:nvSpPr>
        <p:spPr>
          <a:xfrm>
            <a:off x="6781800" y="2712720"/>
            <a:ext cx="1600200" cy="115824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Internet</a:t>
            </a:r>
            <a:endParaRPr lang="en-US" dirty="0"/>
          </a:p>
        </p:txBody>
      </p:sp>
      <p:grpSp>
        <p:nvGrpSpPr>
          <p:cNvPr id="5" name="Group 4"/>
          <p:cNvGrpSpPr/>
          <p:nvPr/>
        </p:nvGrpSpPr>
        <p:grpSpPr>
          <a:xfrm>
            <a:off x="3131129" y="3190861"/>
            <a:ext cx="3689202" cy="1110682"/>
            <a:chOff x="3131129" y="3190861"/>
            <a:chExt cx="3689202" cy="1110682"/>
          </a:xfrm>
        </p:grpSpPr>
        <p:sp>
          <p:nvSpPr>
            <p:cNvPr id="50" name="Freeform 49"/>
            <p:cNvSpPr/>
            <p:nvPr/>
          </p:nvSpPr>
          <p:spPr>
            <a:xfrm>
              <a:off x="3206839" y="3258354"/>
              <a:ext cx="3367825" cy="1043189"/>
            </a:xfrm>
            <a:custGeom>
              <a:avLst/>
              <a:gdLst>
                <a:gd name="connsiteX0" fmla="*/ 3367825 w 3367825"/>
                <a:gd name="connsiteY0" fmla="*/ 0 h 1043189"/>
                <a:gd name="connsiteX1" fmla="*/ 3142445 w 3367825"/>
                <a:gd name="connsiteY1" fmla="*/ 0 h 1043189"/>
                <a:gd name="connsiteX2" fmla="*/ 3000777 w 3367825"/>
                <a:gd name="connsiteY2" fmla="*/ 64394 h 1043189"/>
                <a:gd name="connsiteX3" fmla="*/ 2897746 w 3367825"/>
                <a:gd name="connsiteY3" fmla="*/ 193183 h 1043189"/>
                <a:gd name="connsiteX4" fmla="*/ 2904185 w 3367825"/>
                <a:gd name="connsiteY4" fmla="*/ 689020 h 1043189"/>
                <a:gd name="connsiteX5" fmla="*/ 2665926 w 3367825"/>
                <a:gd name="connsiteY5" fmla="*/ 1030310 h 1043189"/>
                <a:gd name="connsiteX6" fmla="*/ 135228 w 3367825"/>
                <a:gd name="connsiteY6" fmla="*/ 1043189 h 1043189"/>
                <a:gd name="connsiteX7" fmla="*/ 0 w 3367825"/>
                <a:gd name="connsiteY7" fmla="*/ 985234 h 1043189"/>
                <a:gd name="connsiteX8" fmla="*/ 0 w 3367825"/>
                <a:gd name="connsiteY8" fmla="*/ 875763 h 1043189"/>
                <a:gd name="connsiteX9" fmla="*/ 0 w 3367825"/>
                <a:gd name="connsiteY9" fmla="*/ 869324 h 104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67825" h="1043189">
                  <a:moveTo>
                    <a:pt x="3367825" y="0"/>
                  </a:moveTo>
                  <a:lnTo>
                    <a:pt x="3142445" y="0"/>
                  </a:lnTo>
                  <a:lnTo>
                    <a:pt x="3000777" y="64394"/>
                  </a:lnTo>
                  <a:lnTo>
                    <a:pt x="2897746" y="193183"/>
                  </a:lnTo>
                  <a:cubicBezTo>
                    <a:pt x="2899892" y="358462"/>
                    <a:pt x="2902039" y="523741"/>
                    <a:pt x="2904185" y="689020"/>
                  </a:cubicBezTo>
                  <a:lnTo>
                    <a:pt x="2665926" y="1030310"/>
                  </a:lnTo>
                  <a:lnTo>
                    <a:pt x="135228" y="1043189"/>
                  </a:lnTo>
                  <a:lnTo>
                    <a:pt x="0" y="985234"/>
                  </a:lnTo>
                  <a:lnTo>
                    <a:pt x="0" y="875763"/>
                  </a:lnTo>
                  <a:lnTo>
                    <a:pt x="0" y="869324"/>
                  </a:lnTo>
                </a:path>
              </a:pathLst>
            </a:custGeom>
            <a:ln w="38100">
              <a:solidFill>
                <a:srgbClr val="FFC000">
                  <a:alpha val="91000"/>
                </a:srgbClr>
              </a:solidFill>
            </a:ln>
            <a:effectLst>
              <a:outerShdw blurRad="50800" dist="38100" dir="2700000" algn="tl" rotWithShape="0">
                <a:prstClr val="black">
                  <a:alpha val="40000"/>
                </a:prstClr>
              </a:outerShdw>
            </a:effectLst>
            <a:scene3d>
              <a:camera prst="orthographicFront"/>
              <a:lightRig rig="threePt" dir="t"/>
            </a:scene3d>
            <a:sp3d>
              <a:bevelT w="25400" h="25400" prst="coolSlan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8" name="Group 37"/>
            <p:cNvGrpSpPr/>
            <p:nvPr/>
          </p:nvGrpSpPr>
          <p:grpSpPr>
            <a:xfrm>
              <a:off x="6583054" y="3190861"/>
              <a:ext cx="237277" cy="142736"/>
              <a:chOff x="3997371" y="2363638"/>
              <a:chExt cx="1255271" cy="741871"/>
            </a:xfrm>
          </p:grpSpPr>
          <p:sp>
            <p:nvSpPr>
              <p:cNvPr id="39" name="Rounded Rectangle 38"/>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p:cNvGrpSpPr/>
            <p:nvPr/>
          </p:nvGrpSpPr>
          <p:grpSpPr>
            <a:xfrm rot="5400000">
              <a:off x="3086579" y="3929028"/>
              <a:ext cx="231835" cy="142736"/>
              <a:chOff x="2125777" y="3368411"/>
              <a:chExt cx="231835" cy="142736"/>
            </a:xfrm>
          </p:grpSpPr>
          <p:sp>
            <p:nvSpPr>
              <p:cNvPr id="43" name="Rounded Rectangle 42"/>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6" name="Arc 45"/>
          <p:cNvSpPr/>
          <p:nvPr/>
        </p:nvSpPr>
        <p:spPr>
          <a:xfrm flipH="1">
            <a:off x="3226277" y="1466488"/>
            <a:ext cx="327803" cy="4123427"/>
          </a:xfrm>
          <a:prstGeom prst="arc">
            <a:avLst>
              <a:gd name="adj1" fmla="val 16110345"/>
              <a:gd name="adj2" fmla="val 0"/>
            </a:avLst>
          </a:prstGeom>
          <a:ln>
            <a:solidFill>
              <a:srgbClr val="C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47" name="Arc 46"/>
          <p:cNvSpPr/>
          <p:nvPr/>
        </p:nvSpPr>
        <p:spPr>
          <a:xfrm rot="301618" flipH="1">
            <a:off x="3228342" y="2119797"/>
            <a:ext cx="1101659" cy="3012249"/>
          </a:xfrm>
          <a:prstGeom prst="arc">
            <a:avLst>
              <a:gd name="adj1" fmla="val 15951600"/>
              <a:gd name="adj2" fmla="val 0"/>
            </a:avLst>
          </a:prstGeom>
          <a:ln>
            <a:solidFill>
              <a:srgbClr val="C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49" name="TextBox 48"/>
          <p:cNvSpPr txBox="1"/>
          <p:nvPr/>
        </p:nvSpPr>
        <p:spPr>
          <a:xfrm>
            <a:off x="2111024" y="3883377"/>
            <a:ext cx="1083733" cy="369332"/>
          </a:xfrm>
          <a:prstGeom prst="rect">
            <a:avLst/>
          </a:prstGeom>
          <a:noFill/>
        </p:spPr>
        <p:txBody>
          <a:bodyPr wrap="square" rtlCol="0">
            <a:spAutoFit/>
          </a:bodyPr>
          <a:lstStyle/>
          <a:p>
            <a:r>
              <a:rPr lang="en-US" spc="3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Office </a:t>
            </a:r>
            <a:endParaRPr lang="en-US" spc="3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24" name="Group 23"/>
          <p:cNvGrpSpPr/>
          <p:nvPr/>
        </p:nvGrpSpPr>
        <p:grpSpPr>
          <a:xfrm rot="16589860">
            <a:off x="6474079" y="3041736"/>
            <a:ext cx="499004" cy="428006"/>
            <a:chOff x="5019684" y="4204411"/>
            <a:chExt cx="596493" cy="571640"/>
          </a:xfrm>
          <a:effectLst>
            <a:outerShdw blurRad="266700" dist="177800" dir="5400000" algn="ctr" rotWithShape="0">
              <a:srgbClr val="000000"/>
            </a:outerShdw>
          </a:effectLst>
        </p:grpSpPr>
        <p:grpSp>
          <p:nvGrpSpPr>
            <p:cNvPr id="25" name="Group 36"/>
            <p:cNvGrpSpPr/>
            <p:nvPr/>
          </p:nvGrpSpPr>
          <p:grpSpPr>
            <a:xfrm>
              <a:off x="5256542" y="4455200"/>
              <a:ext cx="100889" cy="105377"/>
              <a:chOff x="5256542" y="4455200"/>
              <a:chExt cx="100889" cy="105377"/>
            </a:xfrm>
          </p:grpSpPr>
          <p:sp>
            <p:nvSpPr>
              <p:cNvPr id="27" name="Oval 26"/>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6" name="Picture 3" descr="C:\Users\Adeel\Downloads\UTP-Cat5e-Patch-sdfggCable.png"/>
            <p:cNvPicPr>
              <a:picLocks noChangeAspect="1" noChangeArrowheads="1"/>
            </p:cNvPicPr>
            <p:nvPr/>
          </p:nvPicPr>
          <p:blipFill>
            <a:blip r:embed="rId3"/>
            <a:srcRect/>
            <a:stretch>
              <a:fillRect/>
            </a:stretch>
          </p:blipFill>
          <p:spPr bwMode="auto">
            <a:xfrm>
              <a:off x="5019684" y="4204411"/>
              <a:ext cx="596493" cy="571640"/>
            </a:xfrm>
            <a:prstGeom prst="rect">
              <a:avLst/>
            </a:prstGeom>
            <a:noFill/>
          </p:spPr>
        </p:pic>
      </p:grpSp>
      <p:sp>
        <p:nvSpPr>
          <p:cNvPr id="29" name="TextBox 28"/>
          <p:cNvSpPr txBox="1"/>
          <p:nvPr/>
        </p:nvSpPr>
        <p:spPr>
          <a:xfrm>
            <a:off x="1903206" y="646331"/>
            <a:ext cx="1083733" cy="369332"/>
          </a:xfrm>
          <a:prstGeom prst="rect">
            <a:avLst/>
          </a:prstGeom>
          <a:noFill/>
        </p:spPr>
        <p:txBody>
          <a:bodyPr wrap="square" rtlCol="0">
            <a:spAutoFit/>
          </a:bodyPr>
          <a:lstStyle/>
          <a:p>
            <a:r>
              <a:rPr lang="en-US" spc="3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Study</a:t>
            </a:r>
            <a:endParaRPr lang="en-US" spc="3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0" name="TextBox 29"/>
          <p:cNvSpPr txBox="1"/>
          <p:nvPr/>
        </p:nvSpPr>
        <p:spPr>
          <a:xfrm>
            <a:off x="4762713" y="620409"/>
            <a:ext cx="1206971" cy="369332"/>
          </a:xfrm>
          <a:prstGeom prst="rect">
            <a:avLst/>
          </a:prstGeom>
          <a:noFill/>
        </p:spPr>
        <p:txBody>
          <a:bodyPr wrap="square" rtlCol="0">
            <a:spAutoFit/>
          </a:bodyPr>
          <a:lstStyle/>
          <a:p>
            <a:r>
              <a:rPr lang="en-US" spc="3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Laptop</a:t>
            </a:r>
            <a:endParaRPr lang="en-US" spc="3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 name="Straight Arrow Connector 7"/>
          <p:cNvCxnSpPr>
            <a:stCxn id="49" idx="0"/>
          </p:cNvCxnSpPr>
          <p:nvPr/>
        </p:nvCxnSpPr>
        <p:spPr>
          <a:xfrm flipV="1">
            <a:off x="2652891" y="3779948"/>
            <a:ext cx="445596" cy="1034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30" idx="1"/>
          </p:cNvCxnSpPr>
          <p:nvPr/>
        </p:nvCxnSpPr>
        <p:spPr>
          <a:xfrm flipH="1">
            <a:off x="4073236" y="805075"/>
            <a:ext cx="689477" cy="12722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9" idx="2"/>
            <a:endCxn id="46" idx="0"/>
          </p:cNvCxnSpPr>
          <p:nvPr/>
        </p:nvCxnSpPr>
        <p:spPr>
          <a:xfrm>
            <a:off x="2445073" y="1015663"/>
            <a:ext cx="996206" cy="553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par>
                          <p:cTn id="8" fill="hold">
                            <p:stCondLst>
                              <p:cond delay="250"/>
                            </p:stCondLst>
                            <p:childTnLst>
                              <p:par>
                                <p:cTn id="9" presetID="1"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250"/>
                                        <p:tgtEl>
                                          <p:spTgt spid="37"/>
                                        </p:tgtEl>
                                      </p:cBhvr>
                                    </p:animEffect>
                                  </p:childTnLst>
                                </p:cTn>
                              </p:par>
                            </p:childTnLst>
                          </p:cTn>
                        </p:par>
                        <p:par>
                          <p:cTn id="24" fill="hold">
                            <p:stCondLst>
                              <p:cond delay="500"/>
                            </p:stCondLst>
                            <p:childTnLst>
                              <p:par>
                                <p:cTn id="25" presetID="16" presetClass="entr" presetSubtype="2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00"/>
                            </p:stCondLst>
                            <p:childTnLst>
                              <p:par>
                                <p:cTn id="32" presetID="0" presetClass="path" presetSubtype="0" repeatCount="indefinite" accel="50000" decel="50000" fill="hold" nodeType="afterEffect">
                                  <p:stCondLst>
                                    <p:cond delay="0"/>
                                  </p:stCondLst>
                                  <p:childTnLst>
                                    <p:animMotion origin="layout" path="M -8.33333E-7 -4.81481E-6 L -0.03958 -0.00092 L -0.05451 0.00602 L -0.06701 0.02431 L -0.06701 0.09699 L -0.09218 0.14723 L -0.36944 0.15232 L -0.38507 0.1419 L -0.38576 0.09607 " pathEditMode="relative" ptsTypes="AAAAAAAAA">
                                      <p:cBhvr>
                                        <p:cTn id="33" dur="2000" fill="hold"/>
                                        <p:tgtEl>
                                          <p:spTgt spid="24"/>
                                        </p:tgtEl>
                                        <p:attrNameLst>
                                          <p:attrName>ppt_x</p:attrName>
                                          <p:attrName>ppt_y</p:attrName>
                                        </p:attrNameLst>
                                      </p:cBhvr>
                                    </p:animMotion>
                                  </p:childTnLst>
                                </p:cTn>
                              </p:par>
                            </p:childTnLst>
                          </p:cTn>
                        </p:par>
                        <p:par>
                          <p:cTn id="34" fill="hold">
                            <p:stCondLst>
                              <p:cond delay="3000"/>
                            </p:stCondLst>
                            <p:childTnLst>
                              <p:par>
                                <p:cTn id="35" presetID="16" presetClass="entr" presetSubtype="21" repeatCount="indefinite"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barn(inVertical)">
                                      <p:cBhvr>
                                        <p:cTn id="37" dur="1000"/>
                                        <p:tgtEl>
                                          <p:spTgt spid="47"/>
                                        </p:tgtEl>
                                      </p:cBhvr>
                                    </p:animEffect>
                                  </p:childTnLst>
                                </p:cTn>
                              </p:par>
                              <p:par>
                                <p:cTn id="38" presetID="16" presetClass="entr" presetSubtype="21" repeatCount="indefinite"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barn(inVertical)">
                                      <p:cBhvr>
                                        <p:cTn id="40"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6" grpId="0" animBg="1"/>
      <p:bldP spid="47" grpId="0" animBg="1"/>
      <p:bldP spid="49" grpId="0"/>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2- SAN - Storage Area Network</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sp>
        <p:nvSpPr>
          <p:cNvPr id="12" name="Rectangle 11"/>
          <p:cNvSpPr/>
          <p:nvPr/>
        </p:nvSpPr>
        <p:spPr>
          <a:xfrm>
            <a:off x="0" y="5399885"/>
            <a:ext cx="9144000" cy="923330"/>
          </a:xfrm>
          <a:prstGeom prst="rect">
            <a:avLst/>
          </a:prstGeom>
        </p:spPr>
        <p:txBody>
          <a:bodyPr wrap="square">
            <a:spAutoFit/>
          </a:bodyPr>
          <a:lstStyle/>
          <a:p>
            <a:pPr algn="just"/>
            <a:r>
              <a:rPr lang="en-US" dirty="0" smtClean="0"/>
              <a:t>SAM technology is used for data storage and it has no use for most of the organization but data oriented organizations. Storage area network connects servers to data storage devices by using Fiber channel technology.     </a:t>
            </a:r>
            <a:endParaRPr lang="en-US" dirty="0"/>
          </a:p>
        </p:txBody>
      </p:sp>
      <p:grpSp>
        <p:nvGrpSpPr>
          <p:cNvPr id="5" name="Group 4"/>
          <p:cNvGrpSpPr/>
          <p:nvPr/>
        </p:nvGrpSpPr>
        <p:grpSpPr>
          <a:xfrm>
            <a:off x="2137783" y="842652"/>
            <a:ext cx="4771620" cy="3104317"/>
            <a:chOff x="2137783" y="842652"/>
            <a:chExt cx="4771620" cy="3104317"/>
          </a:xfrm>
        </p:grpSpPr>
        <p:pic>
          <p:nvPicPr>
            <p:cNvPr id="2050" name="Picture 2" descr="F:\docss\Downloads\server_rack.png"/>
            <p:cNvPicPr>
              <a:picLocks noChangeAspect="1" noChangeArrowheads="1"/>
            </p:cNvPicPr>
            <p:nvPr/>
          </p:nvPicPr>
          <p:blipFill>
            <a:blip r:embed="rId2"/>
            <a:srcRect/>
            <a:stretch>
              <a:fillRect/>
            </a:stretch>
          </p:blipFill>
          <p:spPr bwMode="auto">
            <a:xfrm>
              <a:off x="4034683" y="2959785"/>
              <a:ext cx="572040" cy="987184"/>
            </a:xfrm>
            <a:prstGeom prst="roundRect">
              <a:avLst/>
            </a:prstGeom>
            <a:noFill/>
            <a:scene3d>
              <a:camera prst="perspectiveBelow"/>
              <a:lightRig rig="threePt" dir="t"/>
            </a:scene3d>
            <a:sp3d extrusionH="1016000">
              <a:bevelT prst="coolSlant"/>
            </a:sp3d>
          </p:spPr>
        </p:pic>
        <p:pic>
          <p:nvPicPr>
            <p:cNvPr id="2051" name="Picture 3" descr="F:\docss\Downloads\hp-swd-xp10000-disk-array_190x170.jpg"/>
            <p:cNvPicPr>
              <a:picLocks noChangeAspect="1" noChangeArrowheads="1"/>
            </p:cNvPicPr>
            <p:nvPr/>
          </p:nvPicPr>
          <p:blipFill>
            <a:blip r:embed="rId3"/>
            <a:srcRect/>
            <a:stretch>
              <a:fillRect/>
            </a:stretch>
          </p:blipFill>
          <p:spPr bwMode="auto">
            <a:xfrm>
              <a:off x="4177459" y="842652"/>
              <a:ext cx="311722" cy="800953"/>
            </a:xfrm>
            <a:prstGeom prst="rect">
              <a:avLst/>
            </a:prstGeom>
            <a:noFill/>
            <a:effectLst>
              <a:outerShdw blurRad="50800" dist="38100" dir="2700000" sx="101000" sy="101000" algn="tl" rotWithShape="0">
                <a:prstClr val="black">
                  <a:alpha val="40000"/>
                </a:prstClr>
              </a:outerShdw>
            </a:effectLst>
            <a:scene3d>
              <a:camera prst="perspectiveBelow"/>
              <a:lightRig rig="threePt" dir="t"/>
            </a:scene3d>
            <a:sp3d extrusionH="1016000">
              <a:bevelT w="165100" prst="coolSlant"/>
            </a:sp3d>
          </p:spPr>
        </p:pic>
        <p:pic>
          <p:nvPicPr>
            <p:cNvPr id="2052" name="Picture 4" descr="F:\docss\Downloads\8-Bay_Raid_Station_04.png"/>
            <p:cNvPicPr>
              <a:picLocks noChangeAspect="1" noChangeArrowheads="1"/>
            </p:cNvPicPr>
            <p:nvPr/>
          </p:nvPicPr>
          <p:blipFill>
            <a:blip r:embed="rId4"/>
            <a:srcRect/>
            <a:stretch>
              <a:fillRect/>
            </a:stretch>
          </p:blipFill>
          <p:spPr bwMode="auto">
            <a:xfrm>
              <a:off x="5913979" y="1944551"/>
              <a:ext cx="995424" cy="995424"/>
            </a:xfrm>
            <a:prstGeom prst="rect">
              <a:avLst/>
            </a:prstGeom>
            <a:noFill/>
            <a:effectLst>
              <a:outerShdw blurRad="50800" dist="38100" dir="2700000" sx="101000" sy="101000" algn="tl" rotWithShape="0">
                <a:prstClr val="black">
                  <a:alpha val="40000"/>
                </a:prstClr>
              </a:outerShdw>
            </a:effectLst>
          </p:spPr>
        </p:pic>
        <p:grpSp>
          <p:nvGrpSpPr>
            <p:cNvPr id="4" name="Group 15"/>
            <p:cNvGrpSpPr/>
            <p:nvPr/>
          </p:nvGrpSpPr>
          <p:grpSpPr>
            <a:xfrm>
              <a:off x="2137783" y="2247853"/>
              <a:ext cx="678660" cy="558715"/>
              <a:chOff x="7361498" y="3689194"/>
              <a:chExt cx="1348270" cy="1044831"/>
            </a:xfrm>
            <a:effectLst>
              <a:outerShdw blurRad="50800" dist="38100" dir="2700000" sx="101000" sy="101000" algn="tl" rotWithShape="0">
                <a:prstClr val="black">
                  <a:alpha val="40000"/>
                </a:prstClr>
              </a:outerShdw>
            </a:effectLst>
            <a:scene3d>
              <a:camera prst="obliqueTopLeft"/>
              <a:lightRig rig="threePt" dir="t"/>
            </a:scene3d>
          </p:grpSpPr>
          <p:pic>
            <p:nvPicPr>
              <p:cNvPr id="2053" name="Picture 5" descr="F:\docss\Downloads\an-624j6.jpg"/>
              <p:cNvPicPr>
                <a:picLocks noChangeAspect="1" noChangeArrowheads="1"/>
              </p:cNvPicPr>
              <p:nvPr/>
            </p:nvPicPr>
            <p:blipFill>
              <a:blip r:embed="rId5"/>
              <a:srcRect/>
              <a:stretch>
                <a:fillRect/>
              </a:stretch>
            </p:blipFill>
            <p:spPr bwMode="auto">
              <a:xfrm>
                <a:off x="7361498" y="4206196"/>
                <a:ext cx="1344412" cy="527829"/>
              </a:xfrm>
              <a:prstGeom prst="rect">
                <a:avLst/>
              </a:prstGeom>
              <a:noFill/>
              <a:sp3d extrusionH="1143000"/>
            </p:spPr>
          </p:pic>
          <p:pic>
            <p:nvPicPr>
              <p:cNvPr id="15" name="Picture 5" descr="F:\docss\Downloads\an-624j6.jpg"/>
              <p:cNvPicPr>
                <a:picLocks noChangeAspect="1" noChangeArrowheads="1"/>
              </p:cNvPicPr>
              <p:nvPr/>
            </p:nvPicPr>
            <p:blipFill>
              <a:blip r:embed="rId5"/>
              <a:srcRect/>
              <a:stretch>
                <a:fillRect/>
              </a:stretch>
            </p:blipFill>
            <p:spPr bwMode="auto">
              <a:xfrm>
                <a:off x="7365356" y="3689194"/>
                <a:ext cx="1344412" cy="527829"/>
              </a:xfrm>
              <a:prstGeom prst="rect">
                <a:avLst/>
              </a:prstGeom>
              <a:noFill/>
              <a:sp3d extrusionH="1143000"/>
            </p:spPr>
          </p:pic>
        </p:grpSp>
        <p:pic>
          <p:nvPicPr>
            <p:cNvPr id="18" name="Picture 3" descr="F:\docss\Downloads\hp-swd-xp10000-disk-array_190x170.jpg"/>
            <p:cNvPicPr>
              <a:picLocks noChangeAspect="1" noChangeArrowheads="1"/>
            </p:cNvPicPr>
            <p:nvPr/>
          </p:nvPicPr>
          <p:blipFill>
            <a:blip r:embed="rId3"/>
            <a:srcRect/>
            <a:stretch>
              <a:fillRect/>
            </a:stretch>
          </p:blipFill>
          <p:spPr bwMode="auto">
            <a:xfrm>
              <a:off x="5372582" y="1018202"/>
              <a:ext cx="311722" cy="800953"/>
            </a:xfrm>
            <a:prstGeom prst="rect">
              <a:avLst/>
            </a:prstGeom>
            <a:noFill/>
            <a:effectLst>
              <a:outerShdw blurRad="50800" dist="38100" dir="2700000" sx="101000" sy="101000" algn="tl" rotWithShape="0">
                <a:prstClr val="black">
                  <a:alpha val="40000"/>
                </a:prstClr>
              </a:outerShdw>
            </a:effectLst>
            <a:scene3d>
              <a:camera prst="obliqueTopRight"/>
              <a:lightRig rig="threePt" dir="t"/>
            </a:scene3d>
            <a:sp3d extrusionH="1016000">
              <a:bevelT w="165100" prst="coolSlant"/>
            </a:sp3d>
          </p:spPr>
        </p:pic>
        <p:pic>
          <p:nvPicPr>
            <p:cNvPr id="19" name="Picture 3" descr="F:\docss\Downloads\hp-swd-xp10000-disk-array_190x170.jpg"/>
            <p:cNvPicPr>
              <a:picLocks noChangeAspect="1" noChangeArrowheads="1"/>
            </p:cNvPicPr>
            <p:nvPr/>
          </p:nvPicPr>
          <p:blipFill>
            <a:blip r:embed="rId3"/>
            <a:srcRect/>
            <a:stretch>
              <a:fillRect/>
            </a:stretch>
          </p:blipFill>
          <p:spPr bwMode="auto">
            <a:xfrm>
              <a:off x="3011249" y="1178188"/>
              <a:ext cx="311722" cy="800953"/>
            </a:xfrm>
            <a:prstGeom prst="rect">
              <a:avLst/>
            </a:prstGeom>
            <a:noFill/>
            <a:effectLst>
              <a:outerShdw blurRad="50800" dist="38100" dir="2700000" sx="101000" sy="101000" algn="tl" rotWithShape="0">
                <a:prstClr val="black">
                  <a:alpha val="40000"/>
                </a:prstClr>
              </a:outerShdw>
            </a:effectLst>
            <a:scene3d>
              <a:camera prst="obliqueTopLeft"/>
              <a:lightRig rig="threePt" dir="t"/>
            </a:scene3d>
            <a:sp3d extrusionH="1016000">
              <a:bevelT w="165100" prst="coolSlant"/>
            </a:sp3d>
          </p:spPr>
        </p:pic>
      </p:grpSp>
      <p:sp>
        <p:nvSpPr>
          <p:cNvPr id="20" name="Left-Right Arrow 19"/>
          <p:cNvSpPr/>
          <p:nvPr/>
        </p:nvSpPr>
        <p:spPr>
          <a:xfrm rot="20228515">
            <a:off x="4847546" y="2684873"/>
            <a:ext cx="1014112" cy="300942"/>
          </a:xfrm>
          <a:prstGeom prst="leftRightArrow">
            <a:avLst/>
          </a:prstGeom>
          <a:ln cap="rnd"/>
          <a:effectLst>
            <a:outerShdw blurRad="152400" dist="50800" dir="5400000" algn="ctr" rotWithShape="0">
              <a:srgbClr val="000000">
                <a:alpha val="77000"/>
              </a:srgbClr>
            </a:outerShdw>
          </a:effectLst>
          <a:scene3d>
            <a:camera prst="perspectiveRelaxed">
              <a:rot lat="18940507" lon="19427379" rev="1625610"/>
            </a:camera>
            <a:lightRig rig="threePt" dir="t"/>
          </a:scene3d>
          <a:sp3d prstMaterial="powder">
            <a:bevelT w="1143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Left-Right Arrow 20"/>
          <p:cNvSpPr/>
          <p:nvPr/>
        </p:nvSpPr>
        <p:spPr>
          <a:xfrm rot="16200000">
            <a:off x="3867871" y="1958049"/>
            <a:ext cx="949124" cy="300942"/>
          </a:xfrm>
          <a:prstGeom prst="leftRightArrow">
            <a:avLst/>
          </a:prstGeom>
          <a:ln cap="flat">
            <a:prstDash val="solid"/>
          </a:ln>
          <a:effectLst>
            <a:outerShdw blurRad="152400" dist="50800" dir="5400000" algn="ctr" rotWithShape="0">
              <a:srgbClr val="000000">
                <a:alpha val="77000"/>
              </a:srgbClr>
            </a:outerShdw>
          </a:effectLst>
          <a:scene3d>
            <a:camera prst="perspectiveRelaxed">
              <a:rot lat="21579744" lon="19199947" rev="16973"/>
            </a:camera>
            <a:lightRig rig="threePt" dir="t"/>
          </a:scene3d>
          <a:sp3d prstMaterial="powder">
            <a:bevelT w="1143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Left-Right Arrow 21"/>
          <p:cNvSpPr/>
          <p:nvPr/>
        </p:nvSpPr>
        <p:spPr>
          <a:xfrm rot="18402673">
            <a:off x="4518584" y="2133300"/>
            <a:ext cx="949124" cy="300942"/>
          </a:xfrm>
          <a:prstGeom prst="leftRightArrow">
            <a:avLst/>
          </a:prstGeom>
          <a:ln cap="rnd"/>
          <a:effectLst>
            <a:outerShdw blurRad="152400" dist="50800" dir="5400000" algn="ctr" rotWithShape="0">
              <a:srgbClr val="000000">
                <a:alpha val="77000"/>
              </a:srgbClr>
            </a:outerShdw>
          </a:effectLst>
          <a:scene3d>
            <a:camera prst="perspectiveRelaxed">
              <a:rot lat="20128791" lon="19255078" rev="1117597"/>
            </a:camera>
            <a:lightRig rig="threePt" dir="t"/>
          </a:scene3d>
          <a:sp3d prstMaterial="powder">
            <a:bevelT w="1143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Left-Right Arrow 24"/>
          <p:cNvSpPr/>
          <p:nvPr/>
        </p:nvSpPr>
        <p:spPr>
          <a:xfrm rot="13415829">
            <a:off x="3207902" y="2188775"/>
            <a:ext cx="949124" cy="300942"/>
          </a:xfrm>
          <a:prstGeom prst="leftRightArrow">
            <a:avLst/>
          </a:prstGeom>
          <a:ln cap="rnd"/>
          <a:effectLst>
            <a:outerShdw blurRad="152400" dist="50800" dir="5400000" algn="ctr" rotWithShape="0">
              <a:srgbClr val="000000">
                <a:alpha val="77000"/>
              </a:srgbClr>
            </a:outerShdw>
          </a:effectLst>
          <a:scene3d>
            <a:camera prst="perspectiveRelaxed">
              <a:rot lat="2616748" lon="19457289" rev="20017462"/>
            </a:camera>
            <a:lightRig rig="threePt" dir="t"/>
          </a:scene3d>
          <a:sp3d prstMaterial="powder">
            <a:bevelT w="1143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p:nvGrpSpPr>
        <p:grpSpPr>
          <a:xfrm>
            <a:off x="1503387" y="4012063"/>
            <a:ext cx="5665340" cy="1153614"/>
            <a:chOff x="1503387" y="4012063"/>
            <a:chExt cx="5665340" cy="1153614"/>
          </a:xfrm>
        </p:grpSpPr>
        <p:pic>
          <p:nvPicPr>
            <p:cNvPr id="1029" name="Picture 5" descr="F:\docss\Downloads\sa.png"/>
            <p:cNvPicPr>
              <a:picLocks noChangeAspect="1" noChangeArrowheads="1"/>
            </p:cNvPicPr>
            <p:nvPr/>
          </p:nvPicPr>
          <p:blipFill>
            <a:blip r:embed="rId6"/>
            <a:srcRect/>
            <a:stretch>
              <a:fillRect/>
            </a:stretch>
          </p:blipFill>
          <p:spPr bwMode="auto">
            <a:xfrm>
              <a:off x="3714326" y="4128068"/>
              <a:ext cx="1407240" cy="1037609"/>
            </a:xfrm>
            <a:prstGeom prst="rect">
              <a:avLst/>
            </a:prstGeom>
            <a:noFill/>
            <a:effectLst>
              <a:outerShdw blurRad="50800" dist="38100" dir="2700000" sx="101000" sy="101000" algn="tl" rotWithShape="0">
                <a:prstClr val="black">
                  <a:alpha val="40000"/>
                </a:prstClr>
              </a:outerShdw>
            </a:effectLst>
          </p:spPr>
        </p:pic>
        <p:pic>
          <p:nvPicPr>
            <p:cNvPr id="1030" name="Picture 6" descr="F:\docss\Downloads\asdwe.png"/>
            <p:cNvPicPr>
              <a:picLocks noChangeAspect="1" noChangeArrowheads="1"/>
            </p:cNvPicPr>
            <p:nvPr/>
          </p:nvPicPr>
          <p:blipFill>
            <a:blip r:embed="rId7"/>
            <a:srcRect/>
            <a:stretch>
              <a:fillRect/>
            </a:stretch>
          </p:blipFill>
          <p:spPr bwMode="auto">
            <a:xfrm>
              <a:off x="5761487" y="4032534"/>
              <a:ext cx="1407240" cy="1037609"/>
            </a:xfrm>
            <a:prstGeom prst="rect">
              <a:avLst/>
            </a:prstGeom>
            <a:noFill/>
            <a:effectLst>
              <a:outerShdw blurRad="50800" dist="38100" dir="2700000" sx="101000" sy="101000" algn="tl" rotWithShape="0">
                <a:prstClr val="black">
                  <a:alpha val="40000"/>
                </a:prstClr>
              </a:outerShdw>
            </a:effectLst>
          </p:spPr>
        </p:pic>
        <p:pic>
          <p:nvPicPr>
            <p:cNvPr id="1031" name="Picture 7" descr="F:\docss\Downloads\a.png"/>
            <p:cNvPicPr>
              <a:picLocks noChangeAspect="1" noChangeArrowheads="1"/>
            </p:cNvPicPr>
            <p:nvPr/>
          </p:nvPicPr>
          <p:blipFill>
            <a:blip r:embed="rId8"/>
            <a:srcRect/>
            <a:stretch>
              <a:fillRect/>
            </a:stretch>
          </p:blipFill>
          <p:spPr bwMode="auto">
            <a:xfrm>
              <a:off x="1503387" y="4012063"/>
              <a:ext cx="1407240" cy="1037609"/>
            </a:xfrm>
            <a:prstGeom prst="rect">
              <a:avLst/>
            </a:prstGeom>
            <a:noFill/>
            <a:effectLst>
              <a:outerShdw blurRad="50800" dist="38100" dir="2700000" sx="101000" sy="101000" algn="tl" rotWithShape="0">
                <a:prstClr val="black">
                  <a:alpha val="40000"/>
                </a:prstClr>
              </a:outerShdw>
            </a:effectLst>
          </p:spPr>
        </p:pic>
      </p:grpSp>
      <p:sp>
        <p:nvSpPr>
          <p:cNvPr id="29" name="Left-Right Arrow 28"/>
          <p:cNvSpPr/>
          <p:nvPr/>
        </p:nvSpPr>
        <p:spPr>
          <a:xfrm rot="16200000">
            <a:off x="4146947" y="3881080"/>
            <a:ext cx="322221" cy="241289"/>
          </a:xfrm>
          <a:prstGeom prst="leftRightArrow">
            <a:avLst>
              <a:gd name="adj1" fmla="val 54535"/>
              <a:gd name="adj2" fmla="val 27325"/>
            </a:avLst>
          </a:prstGeom>
          <a:ln cap="rnd"/>
          <a:effectLst>
            <a:outerShdw blurRad="152400" dist="50800" dir="5400000" algn="ctr" rotWithShape="0">
              <a:srgbClr val="000000">
                <a:alpha val="77000"/>
              </a:srgbClr>
            </a:outerShdw>
          </a:effectLst>
          <a:scene3d>
            <a:camera prst="perspectiveRelaxed">
              <a:rot lat="21274833" lon="19505374" rev="28522"/>
            </a:camera>
            <a:lightRig rig="threePt" dir="t"/>
          </a:scene3d>
          <a:sp3d prstMaterial="powder">
            <a:bevelT w="1143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Left-Right Arrow 29"/>
          <p:cNvSpPr/>
          <p:nvPr/>
        </p:nvSpPr>
        <p:spPr>
          <a:xfrm rot="19924126">
            <a:off x="2588067" y="3939486"/>
            <a:ext cx="1374884" cy="300942"/>
          </a:xfrm>
          <a:prstGeom prst="leftRightArrow">
            <a:avLst/>
          </a:prstGeom>
          <a:ln cap="rnd"/>
          <a:effectLst>
            <a:outerShdw blurRad="152400" dist="50800" dir="5400000" algn="ctr" rotWithShape="0">
              <a:srgbClr val="000000">
                <a:alpha val="77000"/>
              </a:srgbClr>
            </a:outerShdw>
          </a:effectLst>
          <a:scene3d>
            <a:camera prst="perspectiveRelaxed">
              <a:rot lat="18814544" lon="19815166" rev="1349426"/>
            </a:camera>
            <a:lightRig rig="threePt" dir="t"/>
          </a:scene3d>
          <a:sp3d prstMaterial="powder">
            <a:bevelT w="1143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Left-Right Arrow 30"/>
          <p:cNvSpPr/>
          <p:nvPr/>
        </p:nvSpPr>
        <p:spPr>
          <a:xfrm rot="12538210">
            <a:off x="4680665" y="3929474"/>
            <a:ext cx="1267635" cy="300942"/>
          </a:xfrm>
          <a:prstGeom prst="leftRightArrow">
            <a:avLst/>
          </a:prstGeom>
          <a:ln cap="rnd"/>
          <a:effectLst>
            <a:outerShdw blurRad="152400" dist="50800" dir="5400000" algn="ctr" rotWithShape="0">
              <a:srgbClr val="000000">
                <a:alpha val="77000"/>
              </a:srgbClr>
            </a:outerShdw>
          </a:effectLst>
          <a:scene3d>
            <a:camera prst="perspectiveRelaxed">
              <a:rot lat="2616750" lon="19457286" rev="20017458"/>
            </a:camera>
            <a:lightRig rig="threePt" dir="t"/>
          </a:scene3d>
          <a:sp3d prstMaterial="powder">
            <a:bevelT w="1143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Left-Right Arrow 31"/>
          <p:cNvSpPr/>
          <p:nvPr/>
        </p:nvSpPr>
        <p:spPr>
          <a:xfrm rot="1523066">
            <a:off x="2918596" y="2676556"/>
            <a:ext cx="1014112" cy="300942"/>
          </a:xfrm>
          <a:prstGeom prst="leftRightArrow">
            <a:avLst/>
          </a:prstGeom>
          <a:ln cap="rnd"/>
          <a:effectLst>
            <a:outerShdw blurRad="152400" dist="50800" dir="5400000" algn="ctr" rotWithShape="0">
              <a:srgbClr val="000000">
                <a:alpha val="77000"/>
              </a:srgbClr>
            </a:outerShdw>
          </a:effectLst>
          <a:scene3d>
            <a:camera prst="perspectiveRelaxed">
              <a:rot lat="19101512" lon="1634187" rev="20467077"/>
            </a:camera>
            <a:lightRig rig="threePt" dir="t"/>
          </a:scene3d>
          <a:sp3d prstMaterial="powder">
            <a:bevelT w="114300" prst="coolSlan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918264" y="1134319"/>
            <a:ext cx="7895230" cy="2431732"/>
            <a:chOff x="918264" y="1134319"/>
            <a:chExt cx="7895230" cy="2431732"/>
          </a:xfrm>
        </p:grpSpPr>
        <p:sp>
          <p:nvSpPr>
            <p:cNvPr id="33" name="TextBox 32"/>
            <p:cNvSpPr txBox="1"/>
            <p:nvPr/>
          </p:nvSpPr>
          <p:spPr>
            <a:xfrm>
              <a:off x="6088284" y="1134319"/>
              <a:ext cx="1655179" cy="307777"/>
            </a:xfrm>
            <a:prstGeom prst="rect">
              <a:avLst/>
            </a:prstGeom>
            <a:noFill/>
          </p:spPr>
          <p:txBody>
            <a:bodyPr wrap="square" rtlCol="0">
              <a:spAutoFit/>
            </a:bodyPr>
            <a:lstStyle/>
            <a:p>
              <a:r>
                <a:rPr lang="en-US" sz="1400" dirty="0" smtClean="0">
                  <a:latin typeface="Cooper Black" pitchFamily="18" charset="0"/>
                </a:rPr>
                <a:t>Disk Array</a:t>
              </a:r>
              <a:endParaRPr lang="en-US" sz="1400" dirty="0">
                <a:latin typeface="Cooper Black" pitchFamily="18" charset="0"/>
              </a:endParaRPr>
            </a:p>
          </p:txBody>
        </p:sp>
        <p:sp>
          <p:nvSpPr>
            <p:cNvPr id="34" name="TextBox 33"/>
            <p:cNvSpPr txBox="1"/>
            <p:nvPr/>
          </p:nvSpPr>
          <p:spPr>
            <a:xfrm>
              <a:off x="6877292" y="2293717"/>
              <a:ext cx="1936202" cy="738664"/>
            </a:xfrm>
            <a:prstGeom prst="rect">
              <a:avLst/>
            </a:prstGeom>
            <a:noFill/>
          </p:spPr>
          <p:txBody>
            <a:bodyPr wrap="square" rtlCol="0">
              <a:spAutoFit/>
            </a:bodyPr>
            <a:lstStyle/>
            <a:p>
              <a:r>
                <a:rPr lang="en-US" sz="1400" dirty="0" smtClean="0">
                  <a:latin typeface="Cooper Black" pitchFamily="18" charset="0"/>
                </a:rPr>
                <a:t>RAID </a:t>
              </a:r>
            </a:p>
            <a:p>
              <a:r>
                <a:rPr lang="en-US" sz="1400" dirty="0" smtClean="0">
                  <a:latin typeface="Cooper Black" pitchFamily="18" charset="0"/>
                </a:rPr>
                <a:t>[</a:t>
              </a:r>
              <a:r>
                <a:rPr lang="en-US" sz="1400" b="1" dirty="0" smtClean="0"/>
                <a:t> redundant array of independent disks]</a:t>
              </a:r>
              <a:endParaRPr lang="en-US" sz="1400" dirty="0" smtClean="0">
                <a:latin typeface="Cooper Black" pitchFamily="18" charset="0"/>
              </a:endParaRPr>
            </a:p>
          </p:txBody>
        </p:sp>
        <p:sp>
          <p:nvSpPr>
            <p:cNvPr id="35" name="TextBox 34"/>
            <p:cNvSpPr txBox="1"/>
            <p:nvPr/>
          </p:nvSpPr>
          <p:spPr>
            <a:xfrm>
              <a:off x="918264" y="2249348"/>
              <a:ext cx="1655179" cy="307777"/>
            </a:xfrm>
            <a:prstGeom prst="rect">
              <a:avLst/>
            </a:prstGeom>
            <a:noFill/>
          </p:spPr>
          <p:txBody>
            <a:bodyPr wrap="square" rtlCol="0">
              <a:spAutoFit/>
            </a:bodyPr>
            <a:lstStyle/>
            <a:p>
              <a:r>
                <a:rPr lang="en-US" sz="1400" dirty="0" smtClean="0">
                  <a:latin typeface="Cooper Black" pitchFamily="18" charset="0"/>
                </a:rPr>
                <a:t>JBOD</a:t>
              </a:r>
            </a:p>
          </p:txBody>
        </p:sp>
        <p:sp>
          <p:nvSpPr>
            <p:cNvPr id="36" name="TextBox 35"/>
            <p:cNvSpPr txBox="1"/>
            <p:nvPr/>
          </p:nvSpPr>
          <p:spPr>
            <a:xfrm>
              <a:off x="4751413" y="3258274"/>
              <a:ext cx="1655179" cy="307777"/>
            </a:xfrm>
            <a:prstGeom prst="rect">
              <a:avLst/>
            </a:prstGeom>
            <a:noFill/>
          </p:spPr>
          <p:txBody>
            <a:bodyPr wrap="square" rtlCol="0">
              <a:spAutoFit/>
            </a:bodyPr>
            <a:lstStyle/>
            <a:p>
              <a:r>
                <a:rPr lang="en-US" sz="1400" dirty="0" smtClean="0">
                  <a:latin typeface="Cooper Black" pitchFamily="18" charset="0"/>
                </a:rPr>
                <a:t>Server</a:t>
              </a:r>
            </a:p>
          </p:txBody>
        </p:sp>
      </p:gr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20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20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000"/>
                                        <p:tgtEl>
                                          <p:spTgt spid="32"/>
                                        </p:tgtEl>
                                      </p:cBhvr>
                                    </p:animEffect>
                                  </p:childTnLst>
                                </p:cTn>
                              </p:par>
                              <p:par>
                                <p:cTn id="35" presetID="26" presetClass="emph" presetSubtype="0" repeatCount="indefinite" fill="hold" grpId="1" nodeType="withEffect">
                                  <p:stCondLst>
                                    <p:cond delay="0"/>
                                  </p:stCondLst>
                                  <p:childTnLst>
                                    <p:animEffect transition="out" filter="fade">
                                      <p:cBhvr>
                                        <p:cTn id="36" dur="500" tmFilter="0, 0; .2, .5; .8, .5; 1, 0"/>
                                        <p:tgtEl>
                                          <p:spTgt spid="20"/>
                                        </p:tgtEl>
                                      </p:cBhvr>
                                    </p:animEffect>
                                    <p:animScale>
                                      <p:cBhvr>
                                        <p:cTn id="37" dur="250" autoRev="1" fill="hold"/>
                                        <p:tgtEl>
                                          <p:spTgt spid="20"/>
                                        </p:tgtEl>
                                      </p:cBhvr>
                                      <p:by x="105000" y="105000"/>
                                    </p:animScale>
                                  </p:childTnLst>
                                </p:cTn>
                              </p:par>
                              <p:par>
                                <p:cTn id="38" presetID="26" presetClass="emph" presetSubtype="0" repeatCount="indefinite" fill="hold" grpId="1" nodeType="withEffect">
                                  <p:stCondLst>
                                    <p:cond delay="0"/>
                                  </p:stCondLst>
                                  <p:childTnLst>
                                    <p:animEffect transition="out" filter="fade">
                                      <p:cBhvr>
                                        <p:cTn id="39" dur="500" tmFilter="0, 0; .2, .5; .8, .5; 1, 0"/>
                                        <p:tgtEl>
                                          <p:spTgt spid="22"/>
                                        </p:tgtEl>
                                      </p:cBhvr>
                                    </p:animEffect>
                                    <p:animScale>
                                      <p:cBhvr>
                                        <p:cTn id="40" dur="250" autoRev="1" fill="hold"/>
                                        <p:tgtEl>
                                          <p:spTgt spid="22"/>
                                        </p:tgtEl>
                                      </p:cBhvr>
                                      <p:by x="105000" y="105000"/>
                                    </p:animScale>
                                  </p:childTnLst>
                                </p:cTn>
                              </p:par>
                              <p:par>
                                <p:cTn id="41" presetID="26" presetClass="emph" presetSubtype="0" repeatCount="indefinite" fill="hold" grpId="1" nodeType="withEffect">
                                  <p:stCondLst>
                                    <p:cond delay="0"/>
                                  </p:stCondLst>
                                  <p:childTnLst>
                                    <p:animEffect transition="out" filter="fade">
                                      <p:cBhvr>
                                        <p:cTn id="42" dur="500" tmFilter="0, 0; .2, .5; .8, .5; 1, 0"/>
                                        <p:tgtEl>
                                          <p:spTgt spid="21"/>
                                        </p:tgtEl>
                                      </p:cBhvr>
                                    </p:animEffect>
                                    <p:animScale>
                                      <p:cBhvr>
                                        <p:cTn id="43" dur="250" autoRev="1" fill="hold"/>
                                        <p:tgtEl>
                                          <p:spTgt spid="21"/>
                                        </p:tgtEl>
                                      </p:cBhvr>
                                      <p:by x="105000" y="105000"/>
                                    </p:animScale>
                                  </p:childTnLst>
                                </p:cTn>
                              </p:par>
                              <p:par>
                                <p:cTn id="44" presetID="26" presetClass="emph" presetSubtype="0" repeatCount="indefinite" fill="hold" grpId="1" nodeType="withEffect">
                                  <p:stCondLst>
                                    <p:cond delay="0"/>
                                  </p:stCondLst>
                                  <p:childTnLst>
                                    <p:animEffect transition="out" filter="fade">
                                      <p:cBhvr>
                                        <p:cTn id="45" dur="500" tmFilter="0, 0; .2, .5; .8, .5; 1, 0"/>
                                        <p:tgtEl>
                                          <p:spTgt spid="25"/>
                                        </p:tgtEl>
                                      </p:cBhvr>
                                    </p:animEffect>
                                    <p:animScale>
                                      <p:cBhvr>
                                        <p:cTn id="46" dur="250" autoRev="1" fill="hold"/>
                                        <p:tgtEl>
                                          <p:spTgt spid="25"/>
                                        </p:tgtEl>
                                      </p:cBhvr>
                                      <p:by x="105000" y="105000"/>
                                    </p:animScale>
                                  </p:childTnLst>
                                </p:cTn>
                              </p:par>
                              <p:par>
                                <p:cTn id="47" presetID="26" presetClass="emph" presetSubtype="0" repeatCount="indefinite" fill="hold" grpId="1" nodeType="withEffect">
                                  <p:stCondLst>
                                    <p:cond delay="0"/>
                                  </p:stCondLst>
                                  <p:childTnLst>
                                    <p:animEffect transition="out" filter="fade">
                                      <p:cBhvr>
                                        <p:cTn id="48" dur="500" tmFilter="0, 0; .2, .5; .8, .5; 1, 0"/>
                                        <p:tgtEl>
                                          <p:spTgt spid="32"/>
                                        </p:tgtEl>
                                      </p:cBhvr>
                                    </p:animEffect>
                                    <p:animScale>
                                      <p:cBhvr>
                                        <p:cTn id="49" dur="250" autoRev="1" fill="hold"/>
                                        <p:tgtEl>
                                          <p:spTgt spid="32"/>
                                        </p:tgtEl>
                                      </p:cBhvr>
                                      <p:by x="105000" y="105000"/>
                                    </p:animScale>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2000"/>
                                        <p:tgtEl>
                                          <p:spTgt spid="3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20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2000"/>
                                        <p:tgtEl>
                                          <p:spTgt spid="30"/>
                                        </p:tgtEl>
                                      </p:cBhvr>
                                    </p:animEffect>
                                  </p:childTnLst>
                                </p:cTn>
                              </p:par>
                              <p:par>
                                <p:cTn id="64" presetID="26" presetClass="emph" presetSubtype="0" repeatCount="indefinite" fill="hold" grpId="1" nodeType="withEffect">
                                  <p:stCondLst>
                                    <p:cond delay="0"/>
                                  </p:stCondLst>
                                  <p:childTnLst>
                                    <p:animEffect transition="out" filter="fade">
                                      <p:cBhvr>
                                        <p:cTn id="65" dur="500" tmFilter="0, 0; .2, .5; .8, .5; 1, 0"/>
                                        <p:tgtEl>
                                          <p:spTgt spid="30"/>
                                        </p:tgtEl>
                                      </p:cBhvr>
                                    </p:animEffect>
                                    <p:animScale>
                                      <p:cBhvr>
                                        <p:cTn id="66" dur="250" autoRev="1" fill="hold"/>
                                        <p:tgtEl>
                                          <p:spTgt spid="30"/>
                                        </p:tgtEl>
                                      </p:cBhvr>
                                      <p:by x="105000" y="105000"/>
                                    </p:animScale>
                                  </p:childTnLst>
                                </p:cTn>
                              </p:par>
                              <p:par>
                                <p:cTn id="67" presetID="26" presetClass="emph" presetSubtype="0" repeatCount="indefinite" fill="hold" grpId="1" nodeType="withEffect">
                                  <p:stCondLst>
                                    <p:cond delay="0"/>
                                  </p:stCondLst>
                                  <p:childTnLst>
                                    <p:animEffect transition="out" filter="fade">
                                      <p:cBhvr>
                                        <p:cTn id="68" dur="500" tmFilter="0, 0; .2, .5; .8, .5; 1, 0"/>
                                        <p:tgtEl>
                                          <p:spTgt spid="29"/>
                                        </p:tgtEl>
                                      </p:cBhvr>
                                    </p:animEffect>
                                    <p:animScale>
                                      <p:cBhvr>
                                        <p:cTn id="69" dur="250" autoRev="1" fill="hold"/>
                                        <p:tgtEl>
                                          <p:spTgt spid="29"/>
                                        </p:tgtEl>
                                      </p:cBhvr>
                                      <p:by x="105000" y="105000"/>
                                    </p:animScale>
                                  </p:childTnLst>
                                </p:cTn>
                              </p:par>
                              <p:par>
                                <p:cTn id="70" presetID="26" presetClass="emph" presetSubtype="0" repeatCount="indefinite" fill="hold" grpId="1" nodeType="withEffect">
                                  <p:stCondLst>
                                    <p:cond delay="0"/>
                                  </p:stCondLst>
                                  <p:childTnLst>
                                    <p:animEffect transition="out" filter="fade">
                                      <p:cBhvr>
                                        <p:cTn id="71" dur="500" tmFilter="0, 0; .2, .5; .8, .5; 1, 0"/>
                                        <p:tgtEl>
                                          <p:spTgt spid="31"/>
                                        </p:tgtEl>
                                      </p:cBhvr>
                                    </p:animEffect>
                                    <p:animScale>
                                      <p:cBhvr>
                                        <p:cTn id="72" dur="250"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0" grpId="0" animBg="1"/>
      <p:bldP spid="20" grpId="1" animBg="1"/>
      <p:bldP spid="21" grpId="0" animBg="1"/>
      <p:bldP spid="21" grpId="1" animBg="1"/>
      <p:bldP spid="22" grpId="0" animBg="1"/>
      <p:bldP spid="22"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PAN – Personal Area Network</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sp>
        <p:nvSpPr>
          <p:cNvPr id="12" name="Rectangle 11"/>
          <p:cNvSpPr/>
          <p:nvPr/>
        </p:nvSpPr>
        <p:spPr>
          <a:xfrm>
            <a:off x="0" y="5154221"/>
            <a:ext cx="9144000" cy="1631216"/>
          </a:xfrm>
          <a:prstGeom prst="rect">
            <a:avLst/>
          </a:prstGeom>
        </p:spPr>
        <p:txBody>
          <a:bodyPr wrap="square">
            <a:spAutoFit/>
            <a:scene3d>
              <a:camera prst="orthographicFront"/>
              <a:lightRig rig="soft" dir="t">
                <a:rot lat="0" lon="0" rev="10800000"/>
              </a:lightRig>
            </a:scene3d>
            <a:sp3d>
              <a:bevelT w="27940" h="12700"/>
              <a:contourClr>
                <a:srgbClr val="DDDDDD"/>
              </a:contourClr>
            </a:sp3d>
          </a:bodyPr>
          <a:lstStyle/>
          <a:p>
            <a:pPr algn="just"/>
            <a:r>
              <a:rPr lang="en-US" sz="2000" b="1" spc="150" dirty="0" smtClean="0">
                <a:ln w="11430"/>
                <a:solidFill>
                  <a:srgbClr val="F8F8F8"/>
                </a:solidFill>
                <a:effectLst>
                  <a:outerShdw blurRad="25400" algn="tl" rotWithShape="0">
                    <a:srgbClr val="000000">
                      <a:alpha val="43000"/>
                    </a:srgbClr>
                  </a:outerShdw>
                </a:effectLst>
                <a:latin typeface="Cooper Std Black" pitchFamily="18" charset="0"/>
              </a:rPr>
              <a:t/>
            </a:r>
            <a:br>
              <a:rPr lang="en-US" sz="2000" b="1" spc="150" dirty="0" smtClean="0">
                <a:ln w="11430"/>
                <a:solidFill>
                  <a:srgbClr val="F8F8F8"/>
                </a:solidFill>
                <a:effectLst>
                  <a:outerShdw blurRad="25400" algn="tl" rotWithShape="0">
                    <a:srgbClr val="000000">
                      <a:alpha val="43000"/>
                    </a:srgbClr>
                  </a:outerShdw>
                </a:effectLst>
                <a:latin typeface="Cooper Std Black" pitchFamily="18" charset="0"/>
              </a:rPr>
            </a:br>
            <a:r>
              <a:rPr lang="en-US" sz="2000" b="1" spc="150" dirty="0" smtClean="0">
                <a:ln w="11430"/>
                <a:solidFill>
                  <a:srgbClr val="F8F8F8"/>
                </a:solidFill>
                <a:effectLst>
                  <a:outerShdw blurRad="25400" algn="tl" rotWithShape="0">
                    <a:srgbClr val="000000">
                      <a:alpha val="43000"/>
                    </a:srgbClr>
                  </a:outerShdw>
                </a:effectLst>
                <a:latin typeface="Cooper Std Black" pitchFamily="18" charset="0"/>
              </a:rPr>
              <a:t>Personal area network (PAN) is a computer network designed for communication between computer devices (including telephones and personal digital assistants close to one person). </a:t>
            </a:r>
          </a:p>
        </p:txBody>
      </p:sp>
      <p:pic>
        <p:nvPicPr>
          <p:cNvPr id="5124" name="Picture 4" descr="C:\Users\Adeel\Downloads\switch.png"/>
          <p:cNvPicPr>
            <a:picLocks noChangeAspect="1" noChangeArrowheads="1"/>
          </p:cNvPicPr>
          <p:nvPr/>
        </p:nvPicPr>
        <p:blipFill>
          <a:blip r:embed="rId2"/>
          <a:srcRect/>
          <a:stretch>
            <a:fillRect/>
          </a:stretch>
        </p:blipFill>
        <p:spPr bwMode="auto">
          <a:xfrm>
            <a:off x="3955981" y="2544418"/>
            <a:ext cx="790712" cy="593034"/>
          </a:xfrm>
          <a:prstGeom prst="rect">
            <a:avLst/>
          </a:prstGeom>
          <a:noFill/>
        </p:spPr>
      </p:pic>
      <p:pic>
        <p:nvPicPr>
          <p:cNvPr id="5126" name="Picture 6" descr="C:\Users\Adeel\Downloads\asdf.png"/>
          <p:cNvPicPr>
            <a:picLocks noChangeAspect="1" noChangeArrowheads="1"/>
          </p:cNvPicPr>
          <p:nvPr/>
        </p:nvPicPr>
        <p:blipFill>
          <a:blip r:embed="rId3"/>
          <a:srcRect/>
          <a:stretch>
            <a:fillRect/>
          </a:stretch>
        </p:blipFill>
        <p:spPr bwMode="auto">
          <a:xfrm>
            <a:off x="6042368" y="3747053"/>
            <a:ext cx="1187520" cy="1187520"/>
          </a:xfrm>
          <a:prstGeom prst="rect">
            <a:avLst/>
          </a:prstGeom>
          <a:noFill/>
        </p:spPr>
      </p:pic>
      <p:pic>
        <p:nvPicPr>
          <p:cNvPr id="5127" name="Picture 7" descr="C:\Users\Adeel\Downloads\hp pc.png"/>
          <p:cNvPicPr>
            <a:picLocks noChangeAspect="1" noChangeArrowheads="1"/>
          </p:cNvPicPr>
          <p:nvPr/>
        </p:nvPicPr>
        <p:blipFill>
          <a:blip r:embed="rId4"/>
          <a:srcRect/>
          <a:stretch>
            <a:fillRect/>
          </a:stretch>
        </p:blipFill>
        <p:spPr bwMode="auto">
          <a:xfrm>
            <a:off x="5629484" y="824947"/>
            <a:ext cx="1603516" cy="1202636"/>
          </a:xfrm>
          <a:prstGeom prst="rect">
            <a:avLst/>
          </a:prstGeom>
          <a:noFill/>
        </p:spPr>
      </p:pic>
      <p:pic>
        <p:nvPicPr>
          <p:cNvPr id="5128" name="Picture 8" descr="C:\Users\Adeel\Downloads\phone-fax.png"/>
          <p:cNvPicPr>
            <a:picLocks noChangeAspect="1" noChangeArrowheads="1"/>
          </p:cNvPicPr>
          <p:nvPr/>
        </p:nvPicPr>
        <p:blipFill>
          <a:blip r:embed="rId5"/>
          <a:srcRect/>
          <a:stretch>
            <a:fillRect/>
          </a:stretch>
        </p:blipFill>
        <p:spPr bwMode="auto">
          <a:xfrm>
            <a:off x="1905208" y="3565318"/>
            <a:ext cx="1145830" cy="1145830"/>
          </a:xfrm>
          <a:prstGeom prst="rect">
            <a:avLst/>
          </a:prstGeom>
          <a:noFill/>
        </p:spPr>
      </p:pic>
      <p:pic>
        <p:nvPicPr>
          <p:cNvPr id="5129" name="Picture 9" descr="C:\Users\Adeel\Downloads\Printer-icon.png"/>
          <p:cNvPicPr>
            <a:picLocks noChangeAspect="1" noChangeArrowheads="1"/>
          </p:cNvPicPr>
          <p:nvPr/>
        </p:nvPicPr>
        <p:blipFill>
          <a:blip r:embed="rId6"/>
          <a:srcRect/>
          <a:stretch>
            <a:fillRect/>
          </a:stretch>
        </p:blipFill>
        <p:spPr bwMode="auto">
          <a:xfrm>
            <a:off x="3683485" y="3653941"/>
            <a:ext cx="1325838" cy="1325838"/>
          </a:xfrm>
          <a:prstGeom prst="rect">
            <a:avLst/>
          </a:prstGeom>
          <a:noFill/>
        </p:spPr>
      </p:pic>
      <p:pic>
        <p:nvPicPr>
          <p:cNvPr id="5130" name="Picture 10" descr="C:\Users\Adeel\Downloads\Scanner.png"/>
          <p:cNvPicPr>
            <a:picLocks noChangeAspect="1" noChangeArrowheads="1"/>
          </p:cNvPicPr>
          <p:nvPr/>
        </p:nvPicPr>
        <p:blipFill>
          <a:blip r:embed="rId7"/>
          <a:srcRect/>
          <a:stretch>
            <a:fillRect/>
          </a:stretch>
        </p:blipFill>
        <p:spPr bwMode="auto">
          <a:xfrm>
            <a:off x="3832572" y="731837"/>
            <a:ext cx="987632" cy="987632"/>
          </a:xfrm>
          <a:prstGeom prst="rect">
            <a:avLst/>
          </a:prstGeom>
          <a:noFill/>
        </p:spPr>
      </p:pic>
      <p:pic>
        <p:nvPicPr>
          <p:cNvPr id="5131" name="Picture 11" descr="C:\Users\Adeel\Downloads\camera-color-lens-512x512.png"/>
          <p:cNvPicPr>
            <a:picLocks noChangeAspect="1" noChangeArrowheads="1"/>
          </p:cNvPicPr>
          <p:nvPr/>
        </p:nvPicPr>
        <p:blipFill>
          <a:blip r:embed="rId8"/>
          <a:srcRect/>
          <a:stretch>
            <a:fillRect/>
          </a:stretch>
        </p:blipFill>
        <p:spPr bwMode="auto">
          <a:xfrm>
            <a:off x="7145615" y="2434741"/>
            <a:ext cx="725902" cy="725902"/>
          </a:xfrm>
          <a:prstGeom prst="rect">
            <a:avLst/>
          </a:prstGeom>
          <a:noFill/>
        </p:spPr>
      </p:pic>
      <p:cxnSp>
        <p:nvCxnSpPr>
          <p:cNvPr id="21" name="Straight Connector 20"/>
          <p:cNvCxnSpPr>
            <a:endCxn id="5124" idx="1"/>
          </p:cNvCxnSpPr>
          <p:nvPr/>
        </p:nvCxnSpPr>
        <p:spPr>
          <a:xfrm flipV="1">
            <a:off x="1432193" y="2840935"/>
            <a:ext cx="2523788" cy="12434"/>
          </a:xfrm>
          <a:prstGeom prst="line">
            <a:avLst/>
          </a:prstGeom>
          <a:ln w="88900" cmpd="thickThi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681330" y="1908313"/>
            <a:ext cx="1222513" cy="745435"/>
          </a:xfrm>
          <a:prstGeom prst="line">
            <a:avLst/>
          </a:prstGeom>
          <a:ln w="25400">
            <a:solidFill>
              <a:srgbClr val="FFCC00">
                <a:alpha val="82000"/>
              </a:srgbClr>
            </a:solidFill>
          </a:ln>
          <a:effectLst>
            <a:outerShdw blurRad="50800" dist="50800" dir="5400000" algn="ctr" rotWithShape="0">
              <a:srgbClr val="000000">
                <a:alpha val="99000"/>
              </a:srgbClr>
            </a:outerShdw>
          </a:effectLst>
          <a:scene3d>
            <a:camera prst="orthographicFront"/>
            <a:lightRig rig="threePt" dir="t"/>
          </a:scene3d>
          <a:sp3d>
            <a:bevelT w="25400" h="25400"/>
          </a:sp3d>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542183" y="3011557"/>
            <a:ext cx="1500808" cy="1073426"/>
          </a:xfrm>
          <a:prstGeom prst="line">
            <a:avLst/>
          </a:prstGeom>
          <a:ln w="25400">
            <a:solidFill>
              <a:srgbClr val="FFCC00">
                <a:alpha val="82000"/>
              </a:srgbClr>
            </a:solidFill>
          </a:ln>
          <a:effectLst>
            <a:outerShdw blurRad="50800" dist="50800" dir="5400000" algn="ctr" rotWithShape="0">
              <a:srgbClr val="000000">
                <a:alpha val="99000"/>
              </a:srgbClr>
            </a:outerShdw>
          </a:effectLst>
          <a:scene3d>
            <a:camera prst="orthographicFront"/>
            <a:lightRig rig="threePt" dir="t"/>
          </a:scene3d>
          <a:sp3d>
            <a:bevelT w="25400" h="25400"/>
          </a:sp3d>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5126" idx="1"/>
          </p:cNvCxnSpPr>
          <p:nvPr/>
        </p:nvCxnSpPr>
        <p:spPr>
          <a:xfrm rot="10800000">
            <a:off x="5009324" y="4316861"/>
            <a:ext cx="1033045" cy="23953"/>
          </a:xfrm>
          <a:prstGeom prst="line">
            <a:avLst/>
          </a:prstGeom>
          <a:ln w="25400">
            <a:solidFill>
              <a:srgbClr val="FFCC00">
                <a:alpha val="82000"/>
              </a:srgbClr>
            </a:solidFill>
          </a:ln>
          <a:effectLst>
            <a:outerShdw blurRad="50800" dist="50800" dir="5400000" algn="ctr" rotWithShape="0">
              <a:srgbClr val="000000">
                <a:alpha val="99000"/>
              </a:srgbClr>
            </a:outerShdw>
          </a:effectLst>
          <a:scene3d>
            <a:camera prst="orthographicFront"/>
            <a:lightRig rig="threePt" dir="t"/>
          </a:scene3d>
          <a:sp3d>
            <a:bevelT w="25400" h="25400"/>
          </a:sp3d>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16200000" flipH="1">
            <a:off x="6624430" y="1903343"/>
            <a:ext cx="735496" cy="646043"/>
          </a:xfrm>
          <a:prstGeom prst="line">
            <a:avLst/>
          </a:prstGeom>
          <a:ln w="25400">
            <a:solidFill>
              <a:srgbClr val="FFCC00">
                <a:alpha val="82000"/>
              </a:srgbClr>
            </a:solidFill>
          </a:ln>
          <a:effectLst>
            <a:outerShdw blurRad="50800" dist="50800" dir="5400000" algn="ctr" rotWithShape="0">
              <a:srgbClr val="000000">
                <a:alpha val="99000"/>
              </a:srgbClr>
            </a:outerShdw>
          </a:effectLst>
          <a:scene3d>
            <a:camera prst="orthographicFront"/>
            <a:lightRig rig="threePt" dir="t"/>
          </a:scene3d>
          <a:sp3d>
            <a:bevelT w="25400" h="25400"/>
          </a:sp3d>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0800000" flipV="1">
            <a:off x="2892287" y="2981738"/>
            <a:ext cx="1182756" cy="954157"/>
          </a:xfrm>
          <a:prstGeom prst="line">
            <a:avLst/>
          </a:prstGeom>
          <a:ln w="25400">
            <a:solidFill>
              <a:srgbClr val="FFCC00">
                <a:alpha val="82000"/>
              </a:srgbClr>
            </a:solidFill>
          </a:ln>
          <a:effectLst>
            <a:outerShdw blurRad="50800" dist="50800" dir="5400000" algn="ctr" rotWithShape="0">
              <a:srgbClr val="000000">
                <a:alpha val="99000"/>
              </a:srgbClr>
            </a:outerShdw>
          </a:effectLst>
          <a:scene3d>
            <a:camera prst="orthographicFront"/>
            <a:lightRig rig="threePt" dir="t"/>
          </a:scene3d>
          <a:sp3d>
            <a:bevelT w="25400" h="25400"/>
          </a:sp3d>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820478" y="1461052"/>
            <a:ext cx="1113183" cy="9939"/>
          </a:xfrm>
          <a:prstGeom prst="line">
            <a:avLst/>
          </a:prstGeom>
          <a:ln w="25400">
            <a:solidFill>
              <a:srgbClr val="FFCC00">
                <a:alpha val="82000"/>
              </a:srgbClr>
            </a:solidFill>
          </a:ln>
          <a:effectLst>
            <a:outerShdw blurRad="50800" dist="50800" dir="5400000" algn="ctr" rotWithShape="0">
              <a:srgbClr val="000000">
                <a:alpha val="99000"/>
              </a:srgbClr>
            </a:outerShdw>
          </a:effectLst>
          <a:scene3d>
            <a:camera prst="orthographicFront"/>
            <a:lightRig rig="threePt" dir="t"/>
          </a:scene3d>
          <a:sp3d>
            <a:bevelT w="25400" h="25400"/>
          </a:sp3d>
        </p:spPr>
        <p:style>
          <a:lnRef idx="1">
            <a:schemeClr val="accent1"/>
          </a:lnRef>
          <a:fillRef idx="0">
            <a:schemeClr val="accent1"/>
          </a:fillRef>
          <a:effectRef idx="0">
            <a:schemeClr val="accent1"/>
          </a:effectRef>
          <a:fontRef idx="minor">
            <a:schemeClr val="tx1"/>
          </a:fontRef>
        </p:style>
      </p:cxnSp>
      <p:sp>
        <p:nvSpPr>
          <p:cNvPr id="25" name="Cloud 24"/>
          <p:cNvSpPr/>
          <p:nvPr/>
        </p:nvSpPr>
        <p:spPr>
          <a:xfrm>
            <a:off x="0" y="2316113"/>
            <a:ext cx="1600200" cy="115824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Internet</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in)">
                                      <p:cBhvr>
                                        <p:cTn id="7" dur="2000"/>
                                        <p:tgtEl>
                                          <p:spTgt spid="11"/>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5124"/>
                                        </p:tgtEl>
                                        <p:attrNameLst>
                                          <p:attrName>style.visibility</p:attrName>
                                        </p:attrNameLst>
                                      </p:cBhvr>
                                      <p:to>
                                        <p:strVal val="visible"/>
                                      </p:to>
                                    </p:set>
                                  </p:childTnLst>
                                </p:cTn>
                              </p:par>
                            </p:childTnLst>
                          </p:cTn>
                        </p:par>
                        <p:par>
                          <p:cTn id="14" fill="hold">
                            <p:stCondLst>
                              <p:cond delay="2000"/>
                            </p:stCondLst>
                            <p:childTnLst>
                              <p:par>
                                <p:cTn id="15" presetID="47" presetClass="entr" presetSubtype="0" fill="hold" nodeType="afterEffect">
                                  <p:stCondLst>
                                    <p:cond delay="0"/>
                                  </p:stCondLst>
                                  <p:childTnLst>
                                    <p:set>
                                      <p:cBhvr>
                                        <p:cTn id="16" dur="1" fill="hold">
                                          <p:stCondLst>
                                            <p:cond delay="0"/>
                                          </p:stCondLst>
                                        </p:cTn>
                                        <p:tgtEl>
                                          <p:spTgt spid="5126"/>
                                        </p:tgtEl>
                                        <p:attrNameLst>
                                          <p:attrName>style.visibility</p:attrName>
                                        </p:attrNameLst>
                                      </p:cBhvr>
                                      <p:to>
                                        <p:strVal val="visible"/>
                                      </p:to>
                                    </p:set>
                                    <p:animEffect transition="in" filter="fade">
                                      <p:cBhvr>
                                        <p:cTn id="17" dur="1000"/>
                                        <p:tgtEl>
                                          <p:spTgt spid="5126"/>
                                        </p:tgtEl>
                                      </p:cBhvr>
                                    </p:animEffect>
                                    <p:anim calcmode="lin" valueType="num">
                                      <p:cBhvr>
                                        <p:cTn id="18" dur="1000" fill="hold"/>
                                        <p:tgtEl>
                                          <p:spTgt spid="5126"/>
                                        </p:tgtEl>
                                        <p:attrNameLst>
                                          <p:attrName>ppt_x</p:attrName>
                                        </p:attrNameLst>
                                      </p:cBhvr>
                                      <p:tavLst>
                                        <p:tav tm="0">
                                          <p:val>
                                            <p:strVal val="#ppt_x"/>
                                          </p:val>
                                        </p:tav>
                                        <p:tav tm="100000">
                                          <p:val>
                                            <p:strVal val="#ppt_x"/>
                                          </p:val>
                                        </p:tav>
                                      </p:tavLst>
                                    </p:anim>
                                    <p:anim calcmode="lin" valueType="num">
                                      <p:cBhvr>
                                        <p:cTn id="19" dur="1000" fill="hold"/>
                                        <p:tgtEl>
                                          <p:spTgt spid="5126"/>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5128"/>
                                        </p:tgtEl>
                                        <p:attrNameLst>
                                          <p:attrName>style.visibility</p:attrName>
                                        </p:attrNameLst>
                                      </p:cBhvr>
                                      <p:to>
                                        <p:strVal val="visible"/>
                                      </p:to>
                                    </p:set>
                                    <p:animEffect transition="in" filter="fade">
                                      <p:cBhvr>
                                        <p:cTn id="22" dur="1000"/>
                                        <p:tgtEl>
                                          <p:spTgt spid="5128"/>
                                        </p:tgtEl>
                                      </p:cBhvr>
                                    </p:animEffect>
                                    <p:anim calcmode="lin" valueType="num">
                                      <p:cBhvr>
                                        <p:cTn id="23" dur="1000" fill="hold"/>
                                        <p:tgtEl>
                                          <p:spTgt spid="5128"/>
                                        </p:tgtEl>
                                        <p:attrNameLst>
                                          <p:attrName>ppt_x</p:attrName>
                                        </p:attrNameLst>
                                      </p:cBhvr>
                                      <p:tavLst>
                                        <p:tav tm="0">
                                          <p:val>
                                            <p:strVal val="#ppt_x"/>
                                          </p:val>
                                        </p:tav>
                                        <p:tav tm="100000">
                                          <p:val>
                                            <p:strVal val="#ppt_x"/>
                                          </p:val>
                                        </p:tav>
                                      </p:tavLst>
                                    </p:anim>
                                    <p:anim calcmode="lin" valueType="num">
                                      <p:cBhvr>
                                        <p:cTn id="24" dur="1000" fill="hold"/>
                                        <p:tgtEl>
                                          <p:spTgt spid="5128"/>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127"/>
                                        </p:tgtEl>
                                        <p:attrNameLst>
                                          <p:attrName>style.visibility</p:attrName>
                                        </p:attrNameLst>
                                      </p:cBhvr>
                                      <p:to>
                                        <p:strVal val="visible"/>
                                      </p:to>
                                    </p:set>
                                    <p:animEffect transition="in" filter="fade">
                                      <p:cBhvr>
                                        <p:cTn id="27" dur="1000"/>
                                        <p:tgtEl>
                                          <p:spTgt spid="5127"/>
                                        </p:tgtEl>
                                      </p:cBhvr>
                                    </p:animEffect>
                                    <p:anim calcmode="lin" valueType="num">
                                      <p:cBhvr>
                                        <p:cTn id="28" dur="1000" fill="hold"/>
                                        <p:tgtEl>
                                          <p:spTgt spid="5127"/>
                                        </p:tgtEl>
                                        <p:attrNameLst>
                                          <p:attrName>ppt_x</p:attrName>
                                        </p:attrNameLst>
                                      </p:cBhvr>
                                      <p:tavLst>
                                        <p:tav tm="0">
                                          <p:val>
                                            <p:strVal val="#ppt_x"/>
                                          </p:val>
                                        </p:tav>
                                        <p:tav tm="100000">
                                          <p:val>
                                            <p:strVal val="#ppt_x"/>
                                          </p:val>
                                        </p:tav>
                                      </p:tavLst>
                                    </p:anim>
                                    <p:anim calcmode="lin" valueType="num">
                                      <p:cBhvr>
                                        <p:cTn id="29" dur="1000" fill="hold"/>
                                        <p:tgtEl>
                                          <p:spTgt spid="5127"/>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6" presetClass="entr" presetSubtype="16"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circle(in)">
                                      <p:cBhvr>
                                        <p:cTn id="33" dur="2000"/>
                                        <p:tgtEl>
                                          <p:spTgt spid="32"/>
                                        </p:tgtEl>
                                      </p:cBhvr>
                                    </p:animEffect>
                                  </p:childTnLst>
                                </p:cTn>
                              </p:par>
                              <p:par>
                                <p:cTn id="34" presetID="6" presetClass="entr" presetSubtype="16"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circle(in)">
                                      <p:cBhvr>
                                        <p:cTn id="36" dur="2000"/>
                                        <p:tgtEl>
                                          <p:spTgt spid="36"/>
                                        </p:tgtEl>
                                      </p:cBhvr>
                                    </p:animEffect>
                                  </p:childTnLst>
                                </p:cTn>
                              </p:par>
                              <p:par>
                                <p:cTn id="37" presetID="6" presetClass="entr" presetSubtype="16"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circle(in)">
                                      <p:cBhvr>
                                        <p:cTn id="39" dur="2000"/>
                                        <p:tgtEl>
                                          <p:spTgt spid="42"/>
                                        </p:tgtEl>
                                      </p:cBhvr>
                                    </p:animEffect>
                                  </p:childTnLst>
                                </p:cTn>
                              </p:par>
                            </p:childTnLst>
                          </p:cTn>
                        </p:par>
                        <p:par>
                          <p:cTn id="40" fill="hold">
                            <p:stCondLst>
                              <p:cond delay="5000"/>
                            </p:stCondLst>
                            <p:childTnLst>
                              <p:par>
                                <p:cTn id="41" presetID="47" presetClass="entr" presetSubtype="0" fill="hold" nodeType="afterEffect">
                                  <p:stCondLst>
                                    <p:cond delay="0"/>
                                  </p:stCondLst>
                                  <p:childTnLst>
                                    <p:set>
                                      <p:cBhvr>
                                        <p:cTn id="42" dur="1" fill="hold">
                                          <p:stCondLst>
                                            <p:cond delay="0"/>
                                          </p:stCondLst>
                                        </p:cTn>
                                        <p:tgtEl>
                                          <p:spTgt spid="5131"/>
                                        </p:tgtEl>
                                        <p:attrNameLst>
                                          <p:attrName>style.visibility</p:attrName>
                                        </p:attrNameLst>
                                      </p:cBhvr>
                                      <p:to>
                                        <p:strVal val="visible"/>
                                      </p:to>
                                    </p:set>
                                    <p:animEffect transition="in" filter="fade">
                                      <p:cBhvr>
                                        <p:cTn id="43" dur="1000"/>
                                        <p:tgtEl>
                                          <p:spTgt spid="5131"/>
                                        </p:tgtEl>
                                      </p:cBhvr>
                                    </p:animEffect>
                                    <p:anim calcmode="lin" valueType="num">
                                      <p:cBhvr>
                                        <p:cTn id="44" dur="1000" fill="hold"/>
                                        <p:tgtEl>
                                          <p:spTgt spid="5131"/>
                                        </p:tgtEl>
                                        <p:attrNameLst>
                                          <p:attrName>ppt_x</p:attrName>
                                        </p:attrNameLst>
                                      </p:cBhvr>
                                      <p:tavLst>
                                        <p:tav tm="0">
                                          <p:val>
                                            <p:strVal val="#ppt_x"/>
                                          </p:val>
                                        </p:tav>
                                        <p:tav tm="100000">
                                          <p:val>
                                            <p:strVal val="#ppt_x"/>
                                          </p:val>
                                        </p:tav>
                                      </p:tavLst>
                                    </p:anim>
                                    <p:anim calcmode="lin" valueType="num">
                                      <p:cBhvr>
                                        <p:cTn id="45" dur="1000" fill="hold"/>
                                        <p:tgtEl>
                                          <p:spTgt spid="5131"/>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5129"/>
                                        </p:tgtEl>
                                        <p:attrNameLst>
                                          <p:attrName>style.visibility</p:attrName>
                                        </p:attrNameLst>
                                      </p:cBhvr>
                                      <p:to>
                                        <p:strVal val="visible"/>
                                      </p:to>
                                    </p:set>
                                    <p:animEffect transition="in" filter="fade">
                                      <p:cBhvr>
                                        <p:cTn id="48" dur="1000"/>
                                        <p:tgtEl>
                                          <p:spTgt spid="5129"/>
                                        </p:tgtEl>
                                      </p:cBhvr>
                                    </p:animEffect>
                                    <p:anim calcmode="lin" valueType="num">
                                      <p:cBhvr>
                                        <p:cTn id="49" dur="1000" fill="hold"/>
                                        <p:tgtEl>
                                          <p:spTgt spid="5129"/>
                                        </p:tgtEl>
                                        <p:attrNameLst>
                                          <p:attrName>ppt_x</p:attrName>
                                        </p:attrNameLst>
                                      </p:cBhvr>
                                      <p:tavLst>
                                        <p:tav tm="0">
                                          <p:val>
                                            <p:strVal val="#ppt_x"/>
                                          </p:val>
                                        </p:tav>
                                        <p:tav tm="100000">
                                          <p:val>
                                            <p:strVal val="#ppt_x"/>
                                          </p:val>
                                        </p:tav>
                                      </p:tavLst>
                                    </p:anim>
                                    <p:anim calcmode="lin" valueType="num">
                                      <p:cBhvr>
                                        <p:cTn id="50" dur="1000" fill="hold"/>
                                        <p:tgtEl>
                                          <p:spTgt spid="5129"/>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5130"/>
                                        </p:tgtEl>
                                        <p:attrNameLst>
                                          <p:attrName>style.visibility</p:attrName>
                                        </p:attrNameLst>
                                      </p:cBhvr>
                                      <p:to>
                                        <p:strVal val="visible"/>
                                      </p:to>
                                    </p:set>
                                    <p:animEffect transition="in" filter="fade">
                                      <p:cBhvr>
                                        <p:cTn id="53" dur="1000"/>
                                        <p:tgtEl>
                                          <p:spTgt spid="5130"/>
                                        </p:tgtEl>
                                      </p:cBhvr>
                                    </p:animEffect>
                                    <p:anim calcmode="lin" valueType="num">
                                      <p:cBhvr>
                                        <p:cTn id="54" dur="1000" fill="hold"/>
                                        <p:tgtEl>
                                          <p:spTgt spid="5130"/>
                                        </p:tgtEl>
                                        <p:attrNameLst>
                                          <p:attrName>ppt_x</p:attrName>
                                        </p:attrNameLst>
                                      </p:cBhvr>
                                      <p:tavLst>
                                        <p:tav tm="0">
                                          <p:val>
                                            <p:strVal val="#ppt_x"/>
                                          </p:val>
                                        </p:tav>
                                        <p:tav tm="100000">
                                          <p:val>
                                            <p:strVal val="#ppt_x"/>
                                          </p:val>
                                        </p:tav>
                                      </p:tavLst>
                                    </p:anim>
                                    <p:anim calcmode="lin" valueType="num">
                                      <p:cBhvr>
                                        <p:cTn id="55" dur="1000" fill="hold"/>
                                        <p:tgtEl>
                                          <p:spTgt spid="5130"/>
                                        </p:tgtEl>
                                        <p:attrNameLst>
                                          <p:attrName>ppt_y</p:attrName>
                                        </p:attrNameLst>
                                      </p:cBhvr>
                                      <p:tavLst>
                                        <p:tav tm="0">
                                          <p:val>
                                            <p:strVal val="#ppt_y-.1"/>
                                          </p:val>
                                        </p:tav>
                                        <p:tav tm="100000">
                                          <p:val>
                                            <p:strVal val="#ppt_y"/>
                                          </p:val>
                                        </p:tav>
                                      </p:tavLst>
                                    </p:anim>
                                  </p:childTnLst>
                                </p:cTn>
                              </p:par>
                            </p:childTnLst>
                          </p:cTn>
                        </p:par>
                        <p:par>
                          <p:cTn id="56" fill="hold">
                            <p:stCondLst>
                              <p:cond delay="6000"/>
                            </p:stCondLst>
                            <p:childTnLst>
                              <p:par>
                                <p:cTn id="57" presetID="6" presetClass="entr" presetSubtype="16"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circle(in)">
                                      <p:cBhvr>
                                        <p:cTn id="59" dur="2000"/>
                                        <p:tgtEl>
                                          <p:spTgt spid="40"/>
                                        </p:tgtEl>
                                      </p:cBhvr>
                                    </p:animEffect>
                                  </p:childTnLst>
                                </p:cTn>
                              </p:par>
                              <p:par>
                                <p:cTn id="60" presetID="6" presetClass="entr" presetSubtype="16" fill="hold"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circle(in)">
                                      <p:cBhvr>
                                        <p:cTn id="62" dur="2000"/>
                                        <p:tgtEl>
                                          <p:spTgt spid="44"/>
                                        </p:tgtEl>
                                      </p:cBhvr>
                                    </p:animEffect>
                                  </p:childTnLst>
                                </p:cTn>
                              </p:par>
                              <p:par>
                                <p:cTn id="63" presetID="6" presetClass="entr" presetSubtype="16"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circle(in)">
                                      <p:cBhvr>
                                        <p:cTn id="65" dur="2000"/>
                                        <p:tgtEl>
                                          <p:spTgt spid="38"/>
                                        </p:tgtEl>
                                      </p:cBhvr>
                                    </p:animEffect>
                                  </p:childTnLst>
                                </p:cTn>
                              </p:par>
                            </p:childTnLst>
                          </p:cTn>
                        </p:par>
                        <p:par>
                          <p:cTn id="66" fill="hold">
                            <p:stCondLst>
                              <p:cond delay="8000"/>
                            </p:stCondLst>
                            <p:childTnLst>
                              <p:par>
                                <p:cTn id="67" presetID="6" presetClass="entr" presetSubtype="16"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circle(in)">
                                      <p:cBhvr>
                                        <p:cTn id="69" dur="2000"/>
                                        <p:tgtEl>
                                          <p:spTgt spid="21"/>
                                        </p:tgtEl>
                                      </p:cBhvr>
                                    </p:animEffect>
                                  </p:childTnLst>
                                </p:cTn>
                              </p:par>
                            </p:childTnLst>
                          </p:cTn>
                        </p:par>
                        <p:par>
                          <p:cTn id="70" fill="hold">
                            <p:stCondLst>
                              <p:cond delay="10000"/>
                            </p:stCondLst>
                            <p:childTnLst>
                              <p:par>
                                <p:cTn id="71" presetID="26" presetClass="emph" presetSubtype="0" repeatCount="indefinite" fill="hold" nodeType="afterEffect">
                                  <p:stCondLst>
                                    <p:cond delay="0"/>
                                  </p:stCondLst>
                                  <p:childTnLst>
                                    <p:animEffect transition="out" filter="fade">
                                      <p:cBhvr>
                                        <p:cTn id="72" dur="500" tmFilter="0, 0; .2, .5; .8, .5; 1, 0"/>
                                        <p:tgtEl>
                                          <p:spTgt spid="36"/>
                                        </p:tgtEl>
                                      </p:cBhvr>
                                    </p:animEffect>
                                    <p:animScale>
                                      <p:cBhvr>
                                        <p:cTn id="73" dur="250" autoRev="1" fill="hold"/>
                                        <p:tgtEl>
                                          <p:spTgt spid="36"/>
                                        </p:tgtEl>
                                      </p:cBhvr>
                                      <p:by x="105000" y="105000"/>
                                    </p:animScale>
                                  </p:childTnLst>
                                </p:cTn>
                              </p:par>
                              <p:par>
                                <p:cTn id="74" presetID="26" presetClass="emph" presetSubtype="0" repeatCount="indefinite" fill="hold" nodeType="withEffect">
                                  <p:stCondLst>
                                    <p:cond delay="0"/>
                                  </p:stCondLst>
                                  <p:childTnLst>
                                    <p:animEffect transition="out" filter="fade">
                                      <p:cBhvr>
                                        <p:cTn id="75" dur="500" tmFilter="0, 0; .2, .5; .8, .5; 1, 0"/>
                                        <p:tgtEl>
                                          <p:spTgt spid="42"/>
                                        </p:tgtEl>
                                      </p:cBhvr>
                                    </p:animEffect>
                                    <p:animScale>
                                      <p:cBhvr>
                                        <p:cTn id="76" dur="250" autoRev="1" fill="hold"/>
                                        <p:tgtEl>
                                          <p:spTgt spid="42"/>
                                        </p:tgtEl>
                                      </p:cBhvr>
                                      <p:by x="105000" y="105000"/>
                                    </p:animScale>
                                  </p:childTnLst>
                                </p:cTn>
                              </p:par>
                              <p:par>
                                <p:cTn id="77" presetID="26" presetClass="emph" presetSubtype="0" repeatCount="indefinite" fill="hold" nodeType="withEffect">
                                  <p:stCondLst>
                                    <p:cond delay="0"/>
                                  </p:stCondLst>
                                  <p:childTnLst>
                                    <p:animEffect transition="out" filter="fade">
                                      <p:cBhvr>
                                        <p:cTn id="78" dur="500" tmFilter="0, 0; .2, .5; .8, .5; 1, 0"/>
                                        <p:tgtEl>
                                          <p:spTgt spid="32"/>
                                        </p:tgtEl>
                                      </p:cBhvr>
                                    </p:animEffect>
                                    <p:animScale>
                                      <p:cBhvr>
                                        <p:cTn id="79" dur="250" autoRev="1" fill="hold"/>
                                        <p:tgtEl>
                                          <p:spTgt spid="32"/>
                                        </p:tgtEl>
                                      </p:cBhvr>
                                      <p:by x="105000" y="105000"/>
                                    </p:animScale>
                                  </p:childTnLst>
                                </p:cTn>
                              </p:par>
                              <p:par>
                                <p:cTn id="80" presetID="26" presetClass="emph" presetSubtype="0" repeatCount="indefinite" fill="hold" nodeType="withEffect">
                                  <p:stCondLst>
                                    <p:cond delay="0"/>
                                  </p:stCondLst>
                                  <p:childTnLst>
                                    <p:animEffect transition="out" filter="fade">
                                      <p:cBhvr>
                                        <p:cTn id="81" dur="500" tmFilter="0, 0; .2, .5; .8, .5; 1, 0"/>
                                        <p:tgtEl>
                                          <p:spTgt spid="44"/>
                                        </p:tgtEl>
                                      </p:cBhvr>
                                    </p:animEffect>
                                    <p:animScale>
                                      <p:cBhvr>
                                        <p:cTn id="82" dur="250" autoRev="1" fill="hold"/>
                                        <p:tgtEl>
                                          <p:spTgt spid="44"/>
                                        </p:tgtEl>
                                      </p:cBhvr>
                                      <p:by x="105000" y="105000"/>
                                    </p:animScale>
                                  </p:childTnLst>
                                </p:cTn>
                              </p:par>
                              <p:par>
                                <p:cTn id="83" presetID="26" presetClass="emph" presetSubtype="0" repeatCount="indefinite" fill="hold" nodeType="withEffect">
                                  <p:stCondLst>
                                    <p:cond delay="0"/>
                                  </p:stCondLst>
                                  <p:childTnLst>
                                    <p:animEffect transition="out" filter="fade">
                                      <p:cBhvr>
                                        <p:cTn id="84" dur="500" tmFilter="0, 0; .2, .5; .8, .5; 1, 0"/>
                                        <p:tgtEl>
                                          <p:spTgt spid="40"/>
                                        </p:tgtEl>
                                      </p:cBhvr>
                                    </p:animEffect>
                                    <p:animScale>
                                      <p:cBhvr>
                                        <p:cTn id="85" dur="250" autoRev="1" fill="hold"/>
                                        <p:tgtEl>
                                          <p:spTgt spid="40"/>
                                        </p:tgtEl>
                                      </p:cBhvr>
                                      <p:by x="105000" y="105000"/>
                                    </p:animScale>
                                  </p:childTnLst>
                                </p:cTn>
                              </p:par>
                              <p:par>
                                <p:cTn id="86" presetID="26" presetClass="emph" presetSubtype="0" repeatCount="indefinite" fill="hold" nodeType="withEffect">
                                  <p:stCondLst>
                                    <p:cond delay="0"/>
                                  </p:stCondLst>
                                  <p:childTnLst>
                                    <p:animEffect transition="out" filter="fade">
                                      <p:cBhvr>
                                        <p:cTn id="87" dur="500" tmFilter="0, 0; .2, .5; .8, .5; 1, 0"/>
                                        <p:tgtEl>
                                          <p:spTgt spid="38"/>
                                        </p:tgtEl>
                                      </p:cBhvr>
                                    </p:animEffect>
                                    <p:animScale>
                                      <p:cBhvr>
                                        <p:cTn id="88"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CAN - Campus Area Network</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sp>
        <p:nvSpPr>
          <p:cNvPr id="12" name="Rectangle 11"/>
          <p:cNvSpPr/>
          <p:nvPr/>
        </p:nvSpPr>
        <p:spPr>
          <a:xfrm>
            <a:off x="0" y="5399885"/>
            <a:ext cx="9144000" cy="923330"/>
          </a:xfrm>
          <a:prstGeom prst="rect">
            <a:avLst/>
          </a:prstGeom>
        </p:spPr>
        <p:txBody>
          <a:bodyPr wrap="square">
            <a:spAutoFit/>
          </a:bodyPr>
          <a:lstStyle/>
          <a:p>
            <a:pPr algn="just"/>
            <a:r>
              <a:rPr lang="en-US" dirty="0" smtClean="0"/>
              <a:t>Networking spanning with multiple LANs but smaller than a Metropolitan area network, MAN. This kind of network mostly used in relatively large universities or local business offices and buildings.</a:t>
            </a:r>
            <a:endParaRPr lang="en-US" dirty="0"/>
          </a:p>
        </p:txBody>
      </p:sp>
      <p:pic>
        <p:nvPicPr>
          <p:cNvPr id="1026" name="Picture 2" descr="F:\docss\Downloads\folio-2-03-digital-art-lg.png"/>
          <p:cNvPicPr>
            <a:picLocks noChangeAspect="1" noChangeArrowheads="1"/>
          </p:cNvPicPr>
          <p:nvPr/>
        </p:nvPicPr>
        <p:blipFill>
          <a:blip r:embed="rId2"/>
          <a:srcRect/>
          <a:stretch>
            <a:fillRect/>
          </a:stretch>
        </p:blipFill>
        <p:spPr bwMode="auto">
          <a:xfrm>
            <a:off x="1353786" y="862776"/>
            <a:ext cx="6638307" cy="3718489"/>
          </a:xfrm>
          <a:prstGeom prst="rect">
            <a:avLst/>
          </a:prstGeom>
          <a:ln w="228600" cap="sq" cmpd="thickThin">
            <a:solidFill>
              <a:srgbClr val="000000"/>
            </a:solidFill>
            <a:prstDash val="solid"/>
            <a:miter lim="800000"/>
          </a:ln>
          <a:effectLst>
            <a:innerShdw blurRad="76200">
              <a:srgbClr val="000000"/>
            </a:innerShdw>
          </a:effectLst>
        </p:spPr>
      </p:pic>
      <p:sp>
        <p:nvSpPr>
          <p:cNvPr id="32" name="Oval 31"/>
          <p:cNvSpPr/>
          <p:nvPr/>
        </p:nvSpPr>
        <p:spPr>
          <a:xfrm>
            <a:off x="5293415" y="3451354"/>
            <a:ext cx="84524" cy="84525"/>
          </a:xfrm>
          <a:prstGeom prst="ellipse">
            <a:avLst/>
          </a:prstGeom>
          <a:ln w="38100"/>
          <a:scene3d>
            <a:camera prst="orthographicFront"/>
            <a:lightRig rig="threePt" dir="t"/>
          </a:scene3d>
          <a:sp3d>
            <a:bevelT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4112900" y="1921715"/>
            <a:ext cx="137945" cy="139031"/>
          </a:xfrm>
          <a:prstGeom prst="ellipse">
            <a:avLst/>
          </a:prstGeom>
          <a:ln w="38100"/>
          <a:scene3d>
            <a:camera prst="orthographicFront"/>
            <a:lightRig rig="threePt" dir="t"/>
          </a:scene3d>
          <a:sp3d>
            <a:bevelT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4347882" y="2088775"/>
            <a:ext cx="84524" cy="84525"/>
          </a:xfrm>
          <a:prstGeom prst="ellipse">
            <a:avLst/>
          </a:prstGeom>
          <a:ln w="38100"/>
          <a:scene3d>
            <a:camera prst="orthographicFront"/>
            <a:lightRig rig="threePt" dir="t"/>
          </a:scene3d>
          <a:sp3d>
            <a:bevelT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5" name="Oval 34"/>
          <p:cNvSpPr/>
          <p:nvPr/>
        </p:nvSpPr>
        <p:spPr>
          <a:xfrm>
            <a:off x="4322257" y="2710513"/>
            <a:ext cx="84524" cy="84525"/>
          </a:xfrm>
          <a:prstGeom prst="ellipse">
            <a:avLst/>
          </a:prstGeom>
          <a:ln w="38100"/>
          <a:scene3d>
            <a:camera prst="orthographicFront"/>
            <a:lightRig rig="threePt" dir="t"/>
          </a:scene3d>
          <a:sp3d>
            <a:bevelT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6" name="Oval 35"/>
          <p:cNvSpPr/>
          <p:nvPr/>
        </p:nvSpPr>
        <p:spPr>
          <a:xfrm>
            <a:off x="5819284" y="1666641"/>
            <a:ext cx="84524" cy="84525"/>
          </a:xfrm>
          <a:prstGeom prst="ellipse">
            <a:avLst/>
          </a:prstGeom>
          <a:ln w="38100"/>
          <a:scene3d>
            <a:camera prst="orthographicFront"/>
            <a:lightRig rig="threePt" dir="t"/>
          </a:scene3d>
          <a:sp3d>
            <a:bevelT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7" name="Oval 36"/>
          <p:cNvSpPr/>
          <p:nvPr/>
        </p:nvSpPr>
        <p:spPr>
          <a:xfrm>
            <a:off x="2954703" y="1828481"/>
            <a:ext cx="84524" cy="84525"/>
          </a:xfrm>
          <a:prstGeom prst="ellipse">
            <a:avLst/>
          </a:prstGeom>
          <a:ln w="38100"/>
          <a:scene3d>
            <a:camera prst="orthographicFront"/>
            <a:lightRig rig="threePt" dir="t"/>
          </a:scene3d>
          <a:sp3d>
            <a:bevelT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8" name="Oval 37"/>
          <p:cNvSpPr/>
          <p:nvPr/>
        </p:nvSpPr>
        <p:spPr>
          <a:xfrm>
            <a:off x="2420629" y="1868941"/>
            <a:ext cx="84524" cy="84525"/>
          </a:xfrm>
          <a:prstGeom prst="ellipse">
            <a:avLst/>
          </a:prstGeom>
          <a:ln w="38100"/>
          <a:scene3d>
            <a:camera prst="orthographicFront"/>
            <a:lightRig rig="threePt" dir="t"/>
          </a:scene3d>
          <a:sp3d>
            <a:bevelT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39" name="Oval 38"/>
          <p:cNvSpPr/>
          <p:nvPr/>
        </p:nvSpPr>
        <p:spPr>
          <a:xfrm>
            <a:off x="2226420" y="2030782"/>
            <a:ext cx="84524" cy="84525"/>
          </a:xfrm>
          <a:prstGeom prst="ellipse">
            <a:avLst/>
          </a:prstGeom>
          <a:ln w="38100"/>
          <a:scene3d>
            <a:camera prst="orthographicFront"/>
            <a:lightRig rig="threePt" dir="t"/>
          </a:scene3d>
          <a:sp3d>
            <a:bevelT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40" name="Oval 39"/>
          <p:cNvSpPr/>
          <p:nvPr/>
        </p:nvSpPr>
        <p:spPr>
          <a:xfrm>
            <a:off x="6895524" y="2799525"/>
            <a:ext cx="84524" cy="84525"/>
          </a:xfrm>
          <a:prstGeom prst="ellipse">
            <a:avLst/>
          </a:prstGeom>
          <a:ln w="38100"/>
          <a:scene3d>
            <a:camera prst="orthographicFront"/>
            <a:lightRig rig="threePt" dir="t"/>
          </a:scene3d>
          <a:sp3d>
            <a:bevelT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41" name="Oval 40"/>
          <p:cNvSpPr/>
          <p:nvPr/>
        </p:nvSpPr>
        <p:spPr>
          <a:xfrm>
            <a:off x="7251574" y="3026102"/>
            <a:ext cx="84524" cy="84525"/>
          </a:xfrm>
          <a:prstGeom prst="ellipse">
            <a:avLst/>
          </a:prstGeom>
          <a:ln w="38100"/>
          <a:scene3d>
            <a:camera prst="orthographicFront"/>
            <a:lightRig rig="threePt" dir="t"/>
          </a:scene3d>
          <a:sp3d>
            <a:bevelT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49" name="Straight Connector 48"/>
          <p:cNvCxnSpPr>
            <a:endCxn id="34" idx="2"/>
          </p:cNvCxnSpPr>
          <p:nvPr/>
        </p:nvCxnSpPr>
        <p:spPr>
          <a:xfrm>
            <a:off x="4241927" y="2047367"/>
            <a:ext cx="105955" cy="83671"/>
          </a:xfrm>
          <a:prstGeom prst="line">
            <a:avLst/>
          </a:prstGeom>
          <a:ln w="38100">
            <a:solidFill>
              <a:srgbClr val="C00000">
                <a:alpha val="78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3" idx="6"/>
            <a:endCxn id="36" idx="3"/>
          </p:cNvCxnSpPr>
          <p:nvPr/>
        </p:nvCxnSpPr>
        <p:spPr>
          <a:xfrm flipV="1">
            <a:off x="4250845" y="1738788"/>
            <a:ext cx="1580817" cy="252443"/>
          </a:xfrm>
          <a:prstGeom prst="line">
            <a:avLst/>
          </a:prstGeom>
          <a:ln w="38100">
            <a:solidFill>
              <a:srgbClr val="C00000">
                <a:alpha val="78000"/>
              </a:srgbClr>
            </a:solidFill>
          </a:ln>
          <a:scene3d>
            <a:camera prst="orthographicFront"/>
            <a:lightRig rig="threePt" dir="t"/>
          </a:scene3d>
          <a:sp3d>
            <a:bevelT h="38100" prst="coolSlant"/>
            <a:bevelB w="38100" h="38100"/>
          </a:sp3d>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7" idx="6"/>
            <a:endCxn id="33" idx="2"/>
          </p:cNvCxnSpPr>
          <p:nvPr/>
        </p:nvCxnSpPr>
        <p:spPr>
          <a:xfrm>
            <a:off x="3039227" y="1870744"/>
            <a:ext cx="1073673" cy="120487"/>
          </a:xfrm>
          <a:prstGeom prst="line">
            <a:avLst/>
          </a:prstGeom>
          <a:ln w="38100">
            <a:solidFill>
              <a:srgbClr val="C00000">
                <a:alpha val="78000"/>
              </a:srgbClr>
            </a:solidFill>
          </a:ln>
          <a:scene3d>
            <a:camera prst="orthographicFront"/>
            <a:lightRig rig="threePt" dir="t"/>
          </a:scene3d>
          <a:sp3d>
            <a:bevelT h="38100" prst="coolSlant"/>
            <a:bevelB w="38100" h="38100"/>
          </a:sp3d>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32" idx="1"/>
            <a:endCxn id="33" idx="5"/>
          </p:cNvCxnSpPr>
          <p:nvPr/>
        </p:nvCxnSpPr>
        <p:spPr>
          <a:xfrm rot="16200000" flipV="1">
            <a:off x="4056545" y="2214484"/>
            <a:ext cx="1423347" cy="1075150"/>
          </a:xfrm>
          <a:prstGeom prst="line">
            <a:avLst/>
          </a:prstGeom>
          <a:ln w="38100">
            <a:solidFill>
              <a:srgbClr val="C00000">
                <a:alpha val="78000"/>
              </a:srgbClr>
            </a:solidFill>
          </a:ln>
          <a:scene3d>
            <a:camera prst="orthographicFront"/>
            <a:lightRig rig="threePt" dir="t"/>
          </a:scene3d>
          <a:sp3d>
            <a:bevelT h="38100" prst="coolSlant"/>
            <a:bevelB w="38100" h="38100"/>
          </a:sp3d>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5" idx="0"/>
          </p:cNvCxnSpPr>
          <p:nvPr/>
        </p:nvCxnSpPr>
        <p:spPr>
          <a:xfrm rot="16200000" flipV="1">
            <a:off x="3960498" y="2306491"/>
            <a:ext cx="636386" cy="171657"/>
          </a:xfrm>
          <a:prstGeom prst="line">
            <a:avLst/>
          </a:prstGeom>
          <a:ln w="38100">
            <a:solidFill>
              <a:srgbClr val="C00000">
                <a:alpha val="78000"/>
              </a:srgbClr>
            </a:solidFill>
          </a:ln>
          <a:scene3d>
            <a:camera prst="orthographicFront"/>
            <a:lightRig rig="threePt" dir="t"/>
          </a:scene3d>
          <a:sp3d>
            <a:bevelT h="38100" prst="coolSlant"/>
            <a:bevelB w="38100" h="38100"/>
          </a:sp3d>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0" idx="2"/>
            <a:endCxn id="33" idx="6"/>
          </p:cNvCxnSpPr>
          <p:nvPr/>
        </p:nvCxnSpPr>
        <p:spPr>
          <a:xfrm rot="10800000">
            <a:off x="4250846" y="1991232"/>
            <a:ext cx="2644679" cy="850557"/>
          </a:xfrm>
          <a:prstGeom prst="line">
            <a:avLst/>
          </a:prstGeom>
          <a:ln w="38100">
            <a:solidFill>
              <a:srgbClr val="C00000">
                <a:alpha val="78000"/>
              </a:srgbClr>
            </a:solidFill>
          </a:ln>
          <a:scene3d>
            <a:camera prst="orthographicFront"/>
            <a:lightRig rig="threePt" dir="t"/>
          </a:scene3d>
          <a:sp3d>
            <a:bevelT h="38100" prst="coolSlant"/>
            <a:bevelB w="38100" h="38100"/>
          </a:sp3d>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1" idx="3"/>
            <a:endCxn id="33" idx="5"/>
          </p:cNvCxnSpPr>
          <p:nvPr/>
        </p:nvCxnSpPr>
        <p:spPr>
          <a:xfrm rot="5400000" flipH="1">
            <a:off x="5218366" y="1052663"/>
            <a:ext cx="1057864" cy="3033309"/>
          </a:xfrm>
          <a:prstGeom prst="line">
            <a:avLst/>
          </a:prstGeom>
          <a:ln w="38100">
            <a:solidFill>
              <a:srgbClr val="C00000">
                <a:alpha val="78000"/>
              </a:srgbClr>
            </a:solidFill>
          </a:ln>
          <a:scene3d>
            <a:camera prst="orthographicFront"/>
            <a:lightRig rig="threePt" dir="t"/>
          </a:scene3d>
          <a:sp3d>
            <a:bevelT h="38100" prst="coolSlant"/>
            <a:bevelB w="38100" h="38100"/>
          </a:sp3d>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8" idx="6"/>
            <a:endCxn id="33" idx="2"/>
          </p:cNvCxnSpPr>
          <p:nvPr/>
        </p:nvCxnSpPr>
        <p:spPr>
          <a:xfrm>
            <a:off x="2505153" y="1911204"/>
            <a:ext cx="1607747" cy="80027"/>
          </a:xfrm>
          <a:prstGeom prst="line">
            <a:avLst/>
          </a:prstGeom>
          <a:ln w="38100">
            <a:solidFill>
              <a:srgbClr val="C00000">
                <a:alpha val="78000"/>
              </a:srgbClr>
            </a:solidFill>
          </a:ln>
          <a:scene3d>
            <a:camera prst="orthographicFront"/>
            <a:lightRig rig="threePt" dir="t"/>
          </a:scene3d>
          <a:sp3d>
            <a:bevelT h="38100" prst="coolSlant"/>
            <a:bevelB w="38100" h="38100"/>
          </a:sp3d>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39" idx="6"/>
            <a:endCxn id="33" idx="3"/>
          </p:cNvCxnSpPr>
          <p:nvPr/>
        </p:nvCxnSpPr>
        <p:spPr>
          <a:xfrm flipV="1">
            <a:off x="2310944" y="2040385"/>
            <a:ext cx="1822158" cy="32660"/>
          </a:xfrm>
          <a:prstGeom prst="line">
            <a:avLst/>
          </a:prstGeom>
          <a:ln w="38100">
            <a:solidFill>
              <a:srgbClr val="C00000">
                <a:alpha val="78000"/>
              </a:srgbClr>
            </a:solidFill>
          </a:ln>
          <a:scene3d>
            <a:camera prst="orthographicFront"/>
            <a:lightRig rig="threePt" dir="t"/>
          </a:scene3d>
          <a:sp3d>
            <a:bevelT h="38100" prst="coolSlant"/>
            <a:bevelB w="38100" h="38100"/>
          </a:sp3d>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in)">
                                      <p:cBhvr>
                                        <p:cTn id="7" dur="2000"/>
                                        <p:tgtEl>
                                          <p:spTgt spid="11"/>
                                        </p:tgtEl>
                                      </p:cBhvr>
                                    </p:animEffect>
                                  </p:childTnLst>
                                </p:cTn>
                              </p:par>
                            </p:childTnLst>
                          </p:cTn>
                        </p:par>
                        <p:par>
                          <p:cTn id="8" fill="hold">
                            <p:stCondLst>
                              <p:cond delay="2000"/>
                            </p:stCondLst>
                            <p:childTnLst>
                              <p:par>
                                <p:cTn id="9" presetID="2" presetClass="entr" presetSubtype="4" fill="hold" grpId="0" nodeType="afterEffect">
                                  <p:stCondLst>
                                    <p:cond delay="0"/>
                                  </p:stCondLst>
                                  <p:iterate type="wd">
                                    <p:tmPct val="10000"/>
                                  </p:iterate>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6" presetClass="entr" presetSubtype="16" repeatCount="indefinite" fill="hold" nodeType="withEffect">
                                  <p:stCondLst>
                                    <p:cond delay="200"/>
                                  </p:stCondLst>
                                  <p:childTnLst>
                                    <p:set>
                                      <p:cBhvr>
                                        <p:cTn id="14" dur="1" fill="hold">
                                          <p:stCondLst>
                                            <p:cond delay="0"/>
                                          </p:stCondLst>
                                        </p:cTn>
                                        <p:tgtEl>
                                          <p:spTgt spid="65"/>
                                        </p:tgtEl>
                                        <p:attrNameLst>
                                          <p:attrName>style.visibility</p:attrName>
                                        </p:attrNameLst>
                                      </p:cBhvr>
                                      <p:to>
                                        <p:strVal val="visible"/>
                                      </p:to>
                                    </p:set>
                                    <p:animEffect transition="in" filter="circle(in)">
                                      <p:cBhvr>
                                        <p:cTn id="15" dur="2000"/>
                                        <p:tgtEl>
                                          <p:spTgt spid="65"/>
                                        </p:tgtEl>
                                      </p:cBhvr>
                                    </p:animEffect>
                                  </p:childTnLst>
                                </p:cTn>
                              </p:par>
                              <p:par>
                                <p:cTn id="16" presetID="6" presetClass="entr" presetSubtype="16" repeatCount="indefinite" fill="hold" nodeType="withEffect">
                                  <p:stCondLst>
                                    <p:cond delay="200"/>
                                  </p:stCondLst>
                                  <p:childTnLst>
                                    <p:set>
                                      <p:cBhvr>
                                        <p:cTn id="17" dur="1" fill="hold">
                                          <p:stCondLst>
                                            <p:cond delay="0"/>
                                          </p:stCondLst>
                                        </p:cTn>
                                        <p:tgtEl>
                                          <p:spTgt spid="63"/>
                                        </p:tgtEl>
                                        <p:attrNameLst>
                                          <p:attrName>style.visibility</p:attrName>
                                        </p:attrNameLst>
                                      </p:cBhvr>
                                      <p:to>
                                        <p:strVal val="visible"/>
                                      </p:to>
                                    </p:set>
                                    <p:animEffect transition="in" filter="circle(in)">
                                      <p:cBhvr>
                                        <p:cTn id="18" dur="2000"/>
                                        <p:tgtEl>
                                          <p:spTgt spid="63"/>
                                        </p:tgtEl>
                                      </p:cBhvr>
                                    </p:animEffect>
                                  </p:childTnLst>
                                </p:cTn>
                              </p:par>
                              <p:par>
                                <p:cTn id="19" presetID="6" presetClass="entr" presetSubtype="16" repeatCount="indefinite" fill="hold" nodeType="withEffect">
                                  <p:stCondLst>
                                    <p:cond delay="200"/>
                                  </p:stCondLst>
                                  <p:childTnLst>
                                    <p:set>
                                      <p:cBhvr>
                                        <p:cTn id="20" dur="1" fill="hold">
                                          <p:stCondLst>
                                            <p:cond delay="0"/>
                                          </p:stCondLst>
                                        </p:cTn>
                                        <p:tgtEl>
                                          <p:spTgt spid="52"/>
                                        </p:tgtEl>
                                        <p:attrNameLst>
                                          <p:attrName>style.visibility</p:attrName>
                                        </p:attrNameLst>
                                      </p:cBhvr>
                                      <p:to>
                                        <p:strVal val="visible"/>
                                      </p:to>
                                    </p:set>
                                    <p:animEffect transition="in" filter="circle(in)">
                                      <p:cBhvr>
                                        <p:cTn id="21" dur="2000"/>
                                        <p:tgtEl>
                                          <p:spTgt spid="52"/>
                                        </p:tgtEl>
                                      </p:cBhvr>
                                    </p:animEffect>
                                  </p:childTnLst>
                                </p:cTn>
                              </p:par>
                              <p:par>
                                <p:cTn id="22" presetID="6" presetClass="entr" presetSubtype="16" repeatCount="indefinite" fill="hold" nodeType="withEffect">
                                  <p:stCondLst>
                                    <p:cond delay="200"/>
                                  </p:stCondLst>
                                  <p:childTnLst>
                                    <p:set>
                                      <p:cBhvr>
                                        <p:cTn id="23" dur="1" fill="hold">
                                          <p:stCondLst>
                                            <p:cond delay="0"/>
                                          </p:stCondLst>
                                        </p:cTn>
                                        <p:tgtEl>
                                          <p:spTgt spid="56"/>
                                        </p:tgtEl>
                                        <p:attrNameLst>
                                          <p:attrName>style.visibility</p:attrName>
                                        </p:attrNameLst>
                                      </p:cBhvr>
                                      <p:to>
                                        <p:strVal val="visible"/>
                                      </p:to>
                                    </p:set>
                                    <p:animEffect transition="in" filter="circle(in)">
                                      <p:cBhvr>
                                        <p:cTn id="24" dur="2000"/>
                                        <p:tgtEl>
                                          <p:spTgt spid="56"/>
                                        </p:tgtEl>
                                      </p:cBhvr>
                                    </p:animEffect>
                                  </p:childTnLst>
                                </p:cTn>
                              </p:par>
                              <p:par>
                                <p:cTn id="25" presetID="6" presetClass="entr" presetSubtype="16" repeatCount="indefinite" fill="hold" nodeType="withEffect">
                                  <p:stCondLst>
                                    <p:cond delay="200"/>
                                  </p:stCondLst>
                                  <p:childTnLst>
                                    <p:set>
                                      <p:cBhvr>
                                        <p:cTn id="26" dur="1" fill="hold">
                                          <p:stCondLst>
                                            <p:cond delay="0"/>
                                          </p:stCondLst>
                                        </p:cTn>
                                        <p:tgtEl>
                                          <p:spTgt spid="58"/>
                                        </p:tgtEl>
                                        <p:attrNameLst>
                                          <p:attrName>style.visibility</p:attrName>
                                        </p:attrNameLst>
                                      </p:cBhvr>
                                      <p:to>
                                        <p:strVal val="visible"/>
                                      </p:to>
                                    </p:set>
                                    <p:animEffect transition="in" filter="circle(in)">
                                      <p:cBhvr>
                                        <p:cTn id="27" dur="2000"/>
                                        <p:tgtEl>
                                          <p:spTgt spid="58"/>
                                        </p:tgtEl>
                                      </p:cBhvr>
                                    </p:animEffect>
                                  </p:childTnLst>
                                </p:cTn>
                              </p:par>
                              <p:par>
                                <p:cTn id="28" presetID="6" presetClass="entr" presetSubtype="16" repeatCount="indefinite" fill="hold" nodeType="withEffect">
                                  <p:stCondLst>
                                    <p:cond delay="200"/>
                                  </p:stCondLst>
                                  <p:childTnLst>
                                    <p:set>
                                      <p:cBhvr>
                                        <p:cTn id="29" dur="1" fill="hold">
                                          <p:stCondLst>
                                            <p:cond delay="0"/>
                                          </p:stCondLst>
                                        </p:cTn>
                                        <p:tgtEl>
                                          <p:spTgt spid="69"/>
                                        </p:tgtEl>
                                        <p:attrNameLst>
                                          <p:attrName>style.visibility</p:attrName>
                                        </p:attrNameLst>
                                      </p:cBhvr>
                                      <p:to>
                                        <p:strVal val="visible"/>
                                      </p:to>
                                    </p:set>
                                    <p:animEffect transition="in" filter="circle(in)">
                                      <p:cBhvr>
                                        <p:cTn id="30" dur="2000"/>
                                        <p:tgtEl>
                                          <p:spTgt spid="69"/>
                                        </p:tgtEl>
                                      </p:cBhvr>
                                    </p:animEffect>
                                  </p:childTnLst>
                                </p:cTn>
                              </p:par>
                              <p:par>
                                <p:cTn id="31" presetID="6" presetClass="entr" presetSubtype="16" repeatCount="indefinite" fill="hold" nodeType="withEffect">
                                  <p:stCondLst>
                                    <p:cond delay="200"/>
                                  </p:stCondLst>
                                  <p:childTnLst>
                                    <p:set>
                                      <p:cBhvr>
                                        <p:cTn id="32" dur="1" fill="hold">
                                          <p:stCondLst>
                                            <p:cond delay="0"/>
                                          </p:stCondLst>
                                        </p:cTn>
                                        <p:tgtEl>
                                          <p:spTgt spid="67"/>
                                        </p:tgtEl>
                                        <p:attrNameLst>
                                          <p:attrName>style.visibility</p:attrName>
                                        </p:attrNameLst>
                                      </p:cBhvr>
                                      <p:to>
                                        <p:strVal val="visible"/>
                                      </p:to>
                                    </p:set>
                                    <p:animEffect transition="in" filter="circle(in)">
                                      <p:cBhvr>
                                        <p:cTn id="33" dur="2000"/>
                                        <p:tgtEl>
                                          <p:spTgt spid="67"/>
                                        </p:tgtEl>
                                      </p:cBhvr>
                                    </p:animEffect>
                                  </p:childTnLst>
                                </p:cTn>
                              </p:par>
                              <p:par>
                                <p:cTn id="34" presetID="6" presetClass="entr" presetSubtype="16" repeatCount="indefinite" fill="hold" nodeType="withEffect">
                                  <p:stCondLst>
                                    <p:cond delay="200"/>
                                  </p:stCondLst>
                                  <p:childTnLst>
                                    <p:set>
                                      <p:cBhvr>
                                        <p:cTn id="35" dur="1" fill="hold">
                                          <p:stCondLst>
                                            <p:cond delay="0"/>
                                          </p:stCondLst>
                                        </p:cTn>
                                        <p:tgtEl>
                                          <p:spTgt spid="54"/>
                                        </p:tgtEl>
                                        <p:attrNameLst>
                                          <p:attrName>style.visibility</p:attrName>
                                        </p:attrNameLst>
                                      </p:cBhvr>
                                      <p:to>
                                        <p:strVal val="visible"/>
                                      </p:to>
                                    </p:set>
                                    <p:animEffect transition="in" filter="circle(in)">
                                      <p:cBhvr>
                                        <p:cTn id="36" dur="2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50800" y="4080128"/>
            <a:ext cx="9143999" cy="503462"/>
            <a:chOff x="473047" y="5108828"/>
            <a:chExt cx="8187265" cy="503462"/>
          </a:xfrm>
          <a:scene3d>
            <a:camera prst="isometricOffAxis1Right">
              <a:rot lat="1080000" lon="20039998" rev="300000"/>
            </a:camera>
            <a:lightRig rig="threePt" dir="t"/>
          </a:scene3d>
        </p:grpSpPr>
        <p:pic>
          <p:nvPicPr>
            <p:cNvPr id="1026" name="Picture 2" descr="F:\docss\Downloads\mail.png"/>
            <p:cNvPicPr>
              <a:picLocks noChangeAspect="1" noChangeArrowheads="1"/>
            </p:cNvPicPr>
            <p:nvPr/>
          </p:nvPicPr>
          <p:blipFill>
            <a:blip r:embed="rId2"/>
            <a:srcRect/>
            <a:stretch>
              <a:fillRect/>
            </a:stretch>
          </p:blipFill>
          <p:spPr bwMode="auto">
            <a:xfrm>
              <a:off x="473047" y="5140354"/>
              <a:ext cx="583700" cy="471936"/>
            </a:xfrm>
            <a:prstGeom prst="roundRect">
              <a:avLst>
                <a:gd name="adj" fmla="val 16667"/>
              </a:avLst>
            </a:prstGeom>
            <a:ln>
              <a:noFill/>
            </a:ln>
            <a:effectLst>
              <a:outerShdw blurRad="76200" dist="38100" dir="7800000" algn="tl" rotWithShape="0">
                <a:srgbClr val="000000">
                  <a:alpha val="40000"/>
                </a:srgbClr>
              </a:outerShdw>
            </a:effectLst>
            <a:sp3d prstMaterial="plastic">
              <a:bevelT w="381000" h="114300" prst="coolSlant"/>
              <a:contourClr>
                <a:srgbClr val="969696"/>
              </a:contourClr>
            </a:sp3d>
          </p:spPr>
        </p:pic>
        <p:sp>
          <p:nvSpPr>
            <p:cNvPr id="23" name="Freeform 22"/>
            <p:cNvSpPr/>
            <p:nvPr/>
          </p:nvSpPr>
          <p:spPr>
            <a:xfrm>
              <a:off x="1794726" y="5375835"/>
              <a:ext cx="855073" cy="163438"/>
            </a:xfrm>
            <a:custGeom>
              <a:avLst/>
              <a:gdLst>
                <a:gd name="connsiteX0" fmla="*/ 0 w 1711158"/>
                <a:gd name="connsiteY0" fmla="*/ 342232 h 342232"/>
                <a:gd name="connsiteX1" fmla="*/ 320842 w 1711158"/>
                <a:gd name="connsiteY1" fmla="*/ 342232 h 342232"/>
                <a:gd name="connsiteX2" fmla="*/ 315495 w 1711158"/>
                <a:gd name="connsiteY2" fmla="*/ 10695 h 342232"/>
                <a:gd name="connsiteX3" fmla="*/ 700506 w 1711158"/>
                <a:gd name="connsiteY3" fmla="*/ 10695 h 342232"/>
                <a:gd name="connsiteX4" fmla="*/ 700506 w 1711158"/>
                <a:gd name="connsiteY4" fmla="*/ 331537 h 342232"/>
                <a:gd name="connsiteX5" fmla="*/ 1064127 w 1711158"/>
                <a:gd name="connsiteY5" fmla="*/ 331537 h 342232"/>
                <a:gd name="connsiteX6" fmla="*/ 1064127 w 1711158"/>
                <a:gd name="connsiteY6" fmla="*/ 0 h 342232"/>
                <a:gd name="connsiteX7" fmla="*/ 1417053 w 1711158"/>
                <a:gd name="connsiteY7" fmla="*/ 0 h 342232"/>
                <a:gd name="connsiteX8" fmla="*/ 1417053 w 1711158"/>
                <a:gd name="connsiteY8" fmla="*/ 326190 h 342232"/>
                <a:gd name="connsiteX9" fmla="*/ 1711158 w 1711158"/>
                <a:gd name="connsiteY9" fmla="*/ 320842 h 342232"/>
                <a:gd name="connsiteX10" fmla="*/ 1711158 w 1711158"/>
                <a:gd name="connsiteY10" fmla="*/ 320842 h 34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1158" h="342232">
                  <a:moveTo>
                    <a:pt x="0" y="342232"/>
                  </a:moveTo>
                  <a:lnTo>
                    <a:pt x="320842" y="342232"/>
                  </a:lnTo>
                  <a:cubicBezTo>
                    <a:pt x="319060" y="231720"/>
                    <a:pt x="317277" y="121207"/>
                    <a:pt x="315495" y="10695"/>
                  </a:cubicBezTo>
                  <a:lnTo>
                    <a:pt x="700506" y="10695"/>
                  </a:lnTo>
                  <a:lnTo>
                    <a:pt x="700506" y="331537"/>
                  </a:lnTo>
                  <a:lnTo>
                    <a:pt x="1064127" y="331537"/>
                  </a:lnTo>
                  <a:lnTo>
                    <a:pt x="1064127" y="0"/>
                  </a:lnTo>
                  <a:lnTo>
                    <a:pt x="1417053" y="0"/>
                  </a:lnTo>
                  <a:lnTo>
                    <a:pt x="1417053" y="326190"/>
                  </a:lnTo>
                  <a:lnTo>
                    <a:pt x="1711158" y="320842"/>
                  </a:lnTo>
                  <a:lnTo>
                    <a:pt x="1711158" y="320842"/>
                  </a:lnTo>
                </a:path>
              </a:pathLst>
            </a:custGeom>
            <a:ln>
              <a:solidFill>
                <a:srgbClr val="C00000"/>
              </a:solidFill>
            </a:ln>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32" name="Freeform 31"/>
            <p:cNvSpPr/>
            <p:nvPr/>
          </p:nvSpPr>
          <p:spPr>
            <a:xfrm>
              <a:off x="3190512" y="5313606"/>
              <a:ext cx="878318" cy="255868"/>
            </a:xfrm>
            <a:custGeom>
              <a:avLst/>
              <a:gdLst>
                <a:gd name="connsiteX0" fmla="*/ 0 w 1298448"/>
                <a:gd name="connsiteY0" fmla="*/ 477774 h 540258"/>
                <a:gd name="connsiteX1" fmla="*/ 169164 w 1298448"/>
                <a:gd name="connsiteY1" fmla="*/ 468630 h 540258"/>
                <a:gd name="connsiteX2" fmla="*/ 265176 w 1298448"/>
                <a:gd name="connsiteY2" fmla="*/ 48006 h 540258"/>
                <a:gd name="connsiteX3" fmla="*/ 429768 w 1298448"/>
                <a:gd name="connsiteY3" fmla="*/ 482346 h 540258"/>
                <a:gd name="connsiteX4" fmla="*/ 557784 w 1298448"/>
                <a:gd name="connsiteY4" fmla="*/ 2286 h 540258"/>
                <a:gd name="connsiteX5" fmla="*/ 740664 w 1298448"/>
                <a:gd name="connsiteY5" fmla="*/ 496062 h 540258"/>
                <a:gd name="connsiteX6" fmla="*/ 882396 w 1298448"/>
                <a:gd name="connsiteY6" fmla="*/ 29718 h 540258"/>
                <a:gd name="connsiteX7" fmla="*/ 1014984 w 1298448"/>
                <a:gd name="connsiteY7" fmla="*/ 450342 h 540258"/>
                <a:gd name="connsiteX8" fmla="*/ 1152144 w 1298448"/>
                <a:gd name="connsiteY8" fmla="*/ 235458 h 540258"/>
                <a:gd name="connsiteX9" fmla="*/ 1298448 w 1298448"/>
                <a:gd name="connsiteY9" fmla="*/ 226314 h 54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8448" h="540258">
                  <a:moveTo>
                    <a:pt x="0" y="477774"/>
                  </a:moveTo>
                  <a:cubicBezTo>
                    <a:pt x="62484" y="509016"/>
                    <a:pt x="124968" y="540258"/>
                    <a:pt x="169164" y="468630"/>
                  </a:cubicBezTo>
                  <a:cubicBezTo>
                    <a:pt x="213360" y="397002"/>
                    <a:pt x="221742" y="45720"/>
                    <a:pt x="265176" y="48006"/>
                  </a:cubicBezTo>
                  <a:cubicBezTo>
                    <a:pt x="308610" y="50292"/>
                    <a:pt x="381000" y="489966"/>
                    <a:pt x="429768" y="482346"/>
                  </a:cubicBezTo>
                  <a:cubicBezTo>
                    <a:pt x="478536" y="474726"/>
                    <a:pt x="505968" y="0"/>
                    <a:pt x="557784" y="2286"/>
                  </a:cubicBezTo>
                  <a:cubicBezTo>
                    <a:pt x="609600" y="4572"/>
                    <a:pt x="686562" y="491490"/>
                    <a:pt x="740664" y="496062"/>
                  </a:cubicBezTo>
                  <a:cubicBezTo>
                    <a:pt x="794766" y="500634"/>
                    <a:pt x="836676" y="37338"/>
                    <a:pt x="882396" y="29718"/>
                  </a:cubicBezTo>
                  <a:cubicBezTo>
                    <a:pt x="928116" y="22098"/>
                    <a:pt x="970026" y="416052"/>
                    <a:pt x="1014984" y="450342"/>
                  </a:cubicBezTo>
                  <a:cubicBezTo>
                    <a:pt x="1059942" y="484632"/>
                    <a:pt x="1104900" y="272796"/>
                    <a:pt x="1152144" y="235458"/>
                  </a:cubicBezTo>
                  <a:cubicBezTo>
                    <a:pt x="1199388" y="198120"/>
                    <a:pt x="1248918" y="212217"/>
                    <a:pt x="1298448" y="226314"/>
                  </a:cubicBezTo>
                </a:path>
              </a:pathLst>
            </a:custGeom>
            <a:ln>
              <a:solidFill>
                <a:srgbClr val="00B0F0"/>
              </a:solidFill>
            </a:ln>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33" name="Freeform 32"/>
            <p:cNvSpPr/>
            <p:nvPr/>
          </p:nvSpPr>
          <p:spPr>
            <a:xfrm>
              <a:off x="4945800" y="5304191"/>
              <a:ext cx="878318" cy="255868"/>
            </a:xfrm>
            <a:custGeom>
              <a:avLst/>
              <a:gdLst>
                <a:gd name="connsiteX0" fmla="*/ 0 w 1298448"/>
                <a:gd name="connsiteY0" fmla="*/ 477774 h 540258"/>
                <a:gd name="connsiteX1" fmla="*/ 169164 w 1298448"/>
                <a:gd name="connsiteY1" fmla="*/ 468630 h 540258"/>
                <a:gd name="connsiteX2" fmla="*/ 265176 w 1298448"/>
                <a:gd name="connsiteY2" fmla="*/ 48006 h 540258"/>
                <a:gd name="connsiteX3" fmla="*/ 429768 w 1298448"/>
                <a:gd name="connsiteY3" fmla="*/ 482346 h 540258"/>
                <a:gd name="connsiteX4" fmla="*/ 557784 w 1298448"/>
                <a:gd name="connsiteY4" fmla="*/ 2286 h 540258"/>
                <a:gd name="connsiteX5" fmla="*/ 740664 w 1298448"/>
                <a:gd name="connsiteY5" fmla="*/ 496062 h 540258"/>
                <a:gd name="connsiteX6" fmla="*/ 882396 w 1298448"/>
                <a:gd name="connsiteY6" fmla="*/ 29718 h 540258"/>
                <a:gd name="connsiteX7" fmla="*/ 1014984 w 1298448"/>
                <a:gd name="connsiteY7" fmla="*/ 450342 h 540258"/>
                <a:gd name="connsiteX8" fmla="*/ 1152144 w 1298448"/>
                <a:gd name="connsiteY8" fmla="*/ 235458 h 540258"/>
                <a:gd name="connsiteX9" fmla="*/ 1298448 w 1298448"/>
                <a:gd name="connsiteY9" fmla="*/ 226314 h 54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8448" h="540258">
                  <a:moveTo>
                    <a:pt x="0" y="477774"/>
                  </a:moveTo>
                  <a:cubicBezTo>
                    <a:pt x="62484" y="509016"/>
                    <a:pt x="124968" y="540258"/>
                    <a:pt x="169164" y="468630"/>
                  </a:cubicBezTo>
                  <a:cubicBezTo>
                    <a:pt x="213360" y="397002"/>
                    <a:pt x="221742" y="45720"/>
                    <a:pt x="265176" y="48006"/>
                  </a:cubicBezTo>
                  <a:cubicBezTo>
                    <a:pt x="308610" y="50292"/>
                    <a:pt x="381000" y="489966"/>
                    <a:pt x="429768" y="482346"/>
                  </a:cubicBezTo>
                  <a:cubicBezTo>
                    <a:pt x="478536" y="474726"/>
                    <a:pt x="505968" y="0"/>
                    <a:pt x="557784" y="2286"/>
                  </a:cubicBezTo>
                  <a:cubicBezTo>
                    <a:pt x="609600" y="4572"/>
                    <a:pt x="686562" y="491490"/>
                    <a:pt x="740664" y="496062"/>
                  </a:cubicBezTo>
                  <a:cubicBezTo>
                    <a:pt x="794766" y="500634"/>
                    <a:pt x="836676" y="37338"/>
                    <a:pt x="882396" y="29718"/>
                  </a:cubicBezTo>
                  <a:cubicBezTo>
                    <a:pt x="928116" y="22098"/>
                    <a:pt x="970026" y="416052"/>
                    <a:pt x="1014984" y="450342"/>
                  </a:cubicBezTo>
                  <a:cubicBezTo>
                    <a:pt x="1059942" y="484632"/>
                    <a:pt x="1104900" y="272796"/>
                    <a:pt x="1152144" y="235458"/>
                  </a:cubicBezTo>
                  <a:cubicBezTo>
                    <a:pt x="1199388" y="198120"/>
                    <a:pt x="1248918" y="212217"/>
                    <a:pt x="1298448" y="226314"/>
                  </a:cubicBezTo>
                </a:path>
              </a:pathLst>
            </a:custGeom>
            <a:ln>
              <a:solidFill>
                <a:srgbClr val="00B0F0"/>
              </a:solidFill>
            </a:ln>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34" name="Freeform 33"/>
            <p:cNvSpPr/>
            <p:nvPr/>
          </p:nvSpPr>
          <p:spPr>
            <a:xfrm>
              <a:off x="6476096" y="5377327"/>
              <a:ext cx="855073" cy="163438"/>
            </a:xfrm>
            <a:custGeom>
              <a:avLst/>
              <a:gdLst>
                <a:gd name="connsiteX0" fmla="*/ 0 w 1711158"/>
                <a:gd name="connsiteY0" fmla="*/ 342232 h 342232"/>
                <a:gd name="connsiteX1" fmla="*/ 320842 w 1711158"/>
                <a:gd name="connsiteY1" fmla="*/ 342232 h 342232"/>
                <a:gd name="connsiteX2" fmla="*/ 315495 w 1711158"/>
                <a:gd name="connsiteY2" fmla="*/ 10695 h 342232"/>
                <a:gd name="connsiteX3" fmla="*/ 700506 w 1711158"/>
                <a:gd name="connsiteY3" fmla="*/ 10695 h 342232"/>
                <a:gd name="connsiteX4" fmla="*/ 700506 w 1711158"/>
                <a:gd name="connsiteY4" fmla="*/ 331537 h 342232"/>
                <a:gd name="connsiteX5" fmla="*/ 1064127 w 1711158"/>
                <a:gd name="connsiteY5" fmla="*/ 331537 h 342232"/>
                <a:gd name="connsiteX6" fmla="*/ 1064127 w 1711158"/>
                <a:gd name="connsiteY6" fmla="*/ 0 h 342232"/>
                <a:gd name="connsiteX7" fmla="*/ 1417053 w 1711158"/>
                <a:gd name="connsiteY7" fmla="*/ 0 h 342232"/>
                <a:gd name="connsiteX8" fmla="*/ 1417053 w 1711158"/>
                <a:gd name="connsiteY8" fmla="*/ 326190 h 342232"/>
                <a:gd name="connsiteX9" fmla="*/ 1711158 w 1711158"/>
                <a:gd name="connsiteY9" fmla="*/ 320842 h 342232"/>
                <a:gd name="connsiteX10" fmla="*/ 1711158 w 1711158"/>
                <a:gd name="connsiteY10" fmla="*/ 320842 h 34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1158" h="342232">
                  <a:moveTo>
                    <a:pt x="0" y="342232"/>
                  </a:moveTo>
                  <a:lnTo>
                    <a:pt x="320842" y="342232"/>
                  </a:lnTo>
                  <a:cubicBezTo>
                    <a:pt x="319060" y="231720"/>
                    <a:pt x="317277" y="121207"/>
                    <a:pt x="315495" y="10695"/>
                  </a:cubicBezTo>
                  <a:lnTo>
                    <a:pt x="700506" y="10695"/>
                  </a:lnTo>
                  <a:lnTo>
                    <a:pt x="700506" y="331537"/>
                  </a:lnTo>
                  <a:lnTo>
                    <a:pt x="1064127" y="331537"/>
                  </a:lnTo>
                  <a:lnTo>
                    <a:pt x="1064127" y="0"/>
                  </a:lnTo>
                  <a:lnTo>
                    <a:pt x="1417053" y="0"/>
                  </a:lnTo>
                  <a:lnTo>
                    <a:pt x="1417053" y="326190"/>
                  </a:lnTo>
                  <a:lnTo>
                    <a:pt x="1711158" y="320842"/>
                  </a:lnTo>
                  <a:lnTo>
                    <a:pt x="1711158" y="320842"/>
                  </a:lnTo>
                </a:path>
              </a:pathLst>
            </a:custGeom>
            <a:ln>
              <a:solidFill>
                <a:srgbClr val="C00000"/>
              </a:solidFill>
            </a:ln>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pic>
          <p:nvPicPr>
            <p:cNvPr id="35" name="Picture 2" descr="F:\docss\Downloads\mail.png"/>
            <p:cNvPicPr>
              <a:picLocks noChangeAspect="1" noChangeArrowheads="1"/>
            </p:cNvPicPr>
            <p:nvPr/>
          </p:nvPicPr>
          <p:blipFill>
            <a:blip r:embed="rId2"/>
            <a:srcRect/>
            <a:stretch>
              <a:fillRect/>
            </a:stretch>
          </p:blipFill>
          <p:spPr bwMode="auto">
            <a:xfrm>
              <a:off x="8076612" y="5108828"/>
              <a:ext cx="583700" cy="471936"/>
            </a:xfrm>
            <a:prstGeom prst="roundRect">
              <a:avLst>
                <a:gd name="adj" fmla="val 16667"/>
              </a:avLst>
            </a:prstGeom>
            <a:ln>
              <a:noFill/>
            </a:ln>
            <a:effectLst>
              <a:outerShdw blurRad="76200" dist="38100" dir="7800000" algn="tl" rotWithShape="0">
                <a:srgbClr val="000000">
                  <a:alpha val="40000"/>
                </a:srgbClr>
              </a:outerShdw>
            </a:effectLst>
            <a:sp3d prstMaterial="plastic">
              <a:bevelT w="381000" h="114300" prst="coolSlant"/>
              <a:contourClr>
                <a:srgbClr val="969696"/>
              </a:contourClr>
            </a:sp3d>
          </p:spPr>
        </p:pic>
      </p:grpSp>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54592"/>
            <a:ext cx="7029450"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reflection blurRad="6350" stA="55000" endA="300" endPos="45500" dir="5400000" sy="-100000" algn="bl" rotWithShape="0"/>
                </a:effectLst>
                <a:latin typeface="Stencil" pitchFamily="82" charset="0"/>
                <a:cs typeface="Times New Roman" pitchFamily="18" charset="0"/>
              </a:rPr>
              <a:t>Communication Model</a:t>
            </a:r>
          </a:p>
        </p:txBody>
      </p:sp>
      <p:sp>
        <p:nvSpPr>
          <p:cNvPr id="66" name="Rectangle 65"/>
          <p:cNvSpPr/>
          <p:nvPr/>
        </p:nvSpPr>
        <p:spPr>
          <a:xfrm>
            <a:off x="1213592" y="5782696"/>
            <a:ext cx="6458634" cy="9511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b="1" kern="1200" spc="50" dirty="0" smtClean="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rPr>
              <a:t>Communication System Shows the Exchange of Data between two parties.</a:t>
            </a:r>
            <a:endParaRPr lang="en-US" sz="2000" b="1" kern="1200" spc="50" dirty="0">
              <a:ln w="13500">
                <a:solidFill>
                  <a:schemeClr val="accent1">
                    <a:shade val="2500"/>
                    <a:alpha val="6500"/>
                  </a:schemeClr>
                </a:solidFill>
                <a:prstDash val="solid"/>
              </a:ln>
              <a:solidFill>
                <a:schemeClr val="accent1">
                  <a:tint val="3000"/>
                  <a:alpha val="95000"/>
                </a:schemeClr>
              </a:solidFill>
              <a:effectLst>
                <a:innerShdw blurRad="50900" dist="38500" dir="13500000">
                  <a:srgbClr val="000000">
                    <a:alpha val="60000"/>
                  </a:srgbClr>
                </a:innerShdw>
              </a:effectLst>
              <a:latin typeface="Times New Roman" pitchFamily="18" charset="0"/>
              <a:cs typeface="Times New Roman" pitchFamily="18" charset="0"/>
            </a:endParaRPr>
          </a:p>
        </p:txBody>
      </p:sp>
      <p:sp>
        <p:nvSpPr>
          <p:cNvPr id="28" name="Right Arrow 27"/>
          <p:cNvSpPr/>
          <p:nvPr/>
        </p:nvSpPr>
        <p:spPr>
          <a:xfrm>
            <a:off x="7667625" y="1249829"/>
            <a:ext cx="1790700" cy="1797010"/>
          </a:xfrm>
          <a:prstGeom prst="rightArrow">
            <a:avLst>
              <a:gd name="adj1" fmla="val 73256"/>
              <a:gd name="adj2" fmla="val 41950"/>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12600000" scaled="0"/>
            <a:tileRect/>
          </a:gradFill>
          <a:ln>
            <a:noFill/>
          </a:ln>
          <a:scene3d>
            <a:camera prst="isometricRightUp">
              <a:rot lat="900000" lon="18899995" rev="0"/>
            </a:camera>
            <a:lightRig rig="threePt" dir="t"/>
          </a:scene3d>
          <a:sp3d extrusionH="152400" prstMaterial="metal">
            <a:bevelT prst="slope"/>
          </a:sp3d>
        </p:spPr>
        <p:style>
          <a:lnRef idx="2">
            <a:schemeClr val="accent1">
              <a:shade val="50000"/>
            </a:schemeClr>
          </a:lnRef>
          <a:fillRef idx="1">
            <a:schemeClr val="accent1"/>
          </a:fillRef>
          <a:effectRef idx="0">
            <a:schemeClr val="accent1"/>
          </a:effectRef>
          <a:fontRef idx="minor">
            <a:schemeClr val="lt1"/>
          </a:fontRef>
        </p:style>
        <p:txBody>
          <a:bodyPr lIns="0" rtlCol="0" anchor="ctr" anchorCtr="1">
            <a:noAutofit/>
            <a:sp3d extrusionH="38100">
              <a:extrusionClr>
                <a:schemeClr val="tx1">
                  <a:lumMod val="65000"/>
                </a:schemeClr>
              </a:extrusionClr>
            </a:sp3d>
          </a:bodyPr>
          <a:lstStyle/>
          <a:p>
            <a:pPr algn="ctr"/>
            <a:r>
              <a:rPr lang="en-US" sz="1600" b="1" u="sng" dirty="0" smtClean="0">
                <a:ln w="50800"/>
                <a:solidFill>
                  <a:schemeClr val="bg1"/>
                </a:solidFill>
                <a:latin typeface="Times New Roman" pitchFamily="18" charset="0"/>
                <a:cs typeface="Times New Roman" pitchFamily="18" charset="0"/>
              </a:rPr>
              <a:t>Output Information</a:t>
            </a:r>
          </a:p>
          <a:p>
            <a:pPr algn="ctr"/>
            <a:r>
              <a:rPr lang="en-US" sz="1600" dirty="0" smtClean="0">
                <a:ln w="50800"/>
                <a:solidFill>
                  <a:schemeClr val="bg1"/>
                </a:solidFill>
                <a:latin typeface="Times New Roman" pitchFamily="18" charset="0"/>
                <a:cs typeface="Times New Roman" pitchFamily="18" charset="0"/>
              </a:rPr>
              <a:t>(Exact copy of Original Message)</a:t>
            </a:r>
          </a:p>
        </p:txBody>
      </p:sp>
      <p:sp>
        <p:nvSpPr>
          <p:cNvPr id="18" name="Rectangle 17"/>
          <p:cNvSpPr/>
          <p:nvPr/>
        </p:nvSpPr>
        <p:spPr>
          <a:xfrm>
            <a:off x="7559381" y="426766"/>
            <a:ext cx="468333" cy="3507059"/>
          </a:xfrm>
          <a:prstGeom prst="rect">
            <a:avLst/>
          </a:prstGeom>
          <a:gradFill flip="none" rotWithShape="1">
            <a:lin ang="8350000" scaled="1"/>
            <a:tileRect/>
          </a:gradFill>
          <a:ln/>
          <a:scene3d>
            <a:camera prst="isometricRightUp">
              <a:rot lat="900000" lon="18899995" rev="0"/>
            </a:camera>
            <a:lightRig rig="chilly" dir="tl">
              <a:rot lat="0" lon="0" rev="600000"/>
            </a:lightRig>
          </a:scene3d>
          <a:sp3d extrusionH="508000" prstMaterial="clear">
            <a:bevelT w="50800" h="50800"/>
          </a:sp3d>
        </p:spPr>
        <p:style>
          <a:lnRef idx="0">
            <a:schemeClr val="accent1"/>
          </a:lnRef>
          <a:fillRef idx="3">
            <a:schemeClr val="accent1"/>
          </a:fillRef>
          <a:effectRef idx="3">
            <a:schemeClr val="accent1"/>
          </a:effectRef>
          <a:fontRef idx="minor">
            <a:schemeClr val="lt1"/>
          </a:fontRef>
        </p:style>
        <p:txBody>
          <a:bodyPr vert="wordArtVert" wrap="square" lIns="91440" rtlCol="0" anchor="ctr">
            <a:spAutoFit/>
            <a:sp3d extrusionH="25400">
              <a:extrusionClr>
                <a:schemeClr val="tx1">
                  <a:lumMod val="65000"/>
                </a:schemeClr>
              </a:extrusionClr>
            </a:sp3d>
          </a:bodyPr>
          <a:lstStyle/>
          <a:p>
            <a:pPr algn="ctr"/>
            <a:r>
              <a:rPr lang="en-US" sz="1600" b="1" dirty="0" smtClean="0">
                <a:ln w="1905"/>
                <a:solidFill>
                  <a:schemeClr val="bg1">
                    <a:lumMod val="95000"/>
                    <a:lumOff val="5000"/>
                  </a:schemeClr>
                </a:solidFill>
                <a:effectLst>
                  <a:innerShdw blurRad="69850" dist="43180" dir="5400000">
                    <a:srgbClr val="000000">
                      <a:alpha val="65000"/>
                    </a:srgbClr>
                  </a:innerShdw>
                </a:effectLst>
                <a:latin typeface="Stencil" pitchFamily="82" charset="0"/>
                <a:cs typeface="Arial" pitchFamily="34" charset="0"/>
              </a:rPr>
              <a:t>Destination</a:t>
            </a:r>
            <a:endParaRPr lang="en-US" sz="1600" b="1" dirty="0">
              <a:ln w="1905"/>
              <a:solidFill>
                <a:schemeClr val="bg1">
                  <a:lumMod val="95000"/>
                  <a:lumOff val="5000"/>
                </a:schemeClr>
              </a:solidFill>
              <a:effectLst>
                <a:innerShdw blurRad="69850" dist="43180" dir="5400000">
                  <a:srgbClr val="000000">
                    <a:alpha val="65000"/>
                  </a:srgbClr>
                </a:innerShdw>
              </a:effectLst>
              <a:latin typeface="Stencil" pitchFamily="82" charset="0"/>
              <a:cs typeface="Arial" pitchFamily="34" charset="0"/>
            </a:endParaRPr>
          </a:p>
        </p:txBody>
      </p:sp>
      <p:sp>
        <p:nvSpPr>
          <p:cNvPr id="62" name="Right Arrow 61"/>
          <p:cNvSpPr/>
          <p:nvPr/>
        </p:nvSpPr>
        <p:spPr>
          <a:xfrm>
            <a:off x="6419850" y="1766208"/>
            <a:ext cx="1318845" cy="1462683"/>
          </a:xfrm>
          <a:prstGeom prst="rightArrow">
            <a:avLst>
              <a:gd name="adj1" fmla="val 73256"/>
              <a:gd name="adj2" fmla="val 40110"/>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12600000" scaled="0"/>
            <a:tileRect/>
          </a:gradFill>
          <a:ln>
            <a:noFill/>
          </a:ln>
          <a:scene3d>
            <a:camera prst="isometricRightUp">
              <a:rot lat="900000" lon="18899995" rev="0"/>
            </a:camera>
            <a:lightRig rig="threePt" dir="t"/>
          </a:scene3d>
          <a:sp3d extrusionH="152400" prstMaterial="metal">
            <a:bevelT prst="slope"/>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spAutoFit/>
            <a:sp3d extrusionH="38100">
              <a:extrusionClr>
                <a:schemeClr val="tx1">
                  <a:lumMod val="65000"/>
                </a:schemeClr>
              </a:extrusionClr>
            </a:sp3d>
          </a:bodyPr>
          <a:lstStyle/>
          <a:p>
            <a:pPr algn="ctr"/>
            <a:r>
              <a:rPr lang="en-US" sz="1600" b="1" u="sng" dirty="0" smtClean="0">
                <a:ln w="50800"/>
                <a:solidFill>
                  <a:schemeClr val="bg1"/>
                </a:solidFill>
              </a:rPr>
              <a:t>Output Data</a:t>
            </a:r>
          </a:p>
          <a:p>
            <a:pPr algn="ctr"/>
            <a:r>
              <a:rPr lang="en-US" sz="1600" b="1" dirty="0" smtClean="0">
                <a:ln w="50800"/>
                <a:solidFill>
                  <a:schemeClr val="bg1"/>
                </a:solidFill>
              </a:rPr>
              <a:t>(sequence of bits)</a:t>
            </a:r>
            <a:endParaRPr lang="en-US" sz="1600" dirty="0" smtClean="0"/>
          </a:p>
        </p:txBody>
      </p:sp>
      <p:sp>
        <p:nvSpPr>
          <p:cNvPr id="16" name="Rectangle 15"/>
          <p:cNvSpPr/>
          <p:nvPr/>
        </p:nvSpPr>
        <p:spPr>
          <a:xfrm>
            <a:off x="6001945" y="852253"/>
            <a:ext cx="539250" cy="3472097"/>
          </a:xfrm>
          <a:prstGeom prst="rect">
            <a:avLst/>
          </a:prstGeom>
          <a:gradFill flip="none" rotWithShape="1">
            <a:lin ang="8350000" scaled="1"/>
            <a:tileRect/>
          </a:gradFill>
          <a:ln/>
          <a:scene3d>
            <a:camera prst="isometricRightUp">
              <a:rot lat="900000" lon="18899995" rev="0"/>
            </a:camera>
            <a:lightRig rig="chilly" dir="tl">
              <a:rot lat="0" lon="0" rev="600000"/>
            </a:lightRig>
          </a:scene3d>
          <a:sp3d extrusionH="508000" prstMaterial="clear">
            <a:bevelT w="50800" h="50800"/>
          </a:sp3d>
        </p:spPr>
        <p:style>
          <a:lnRef idx="0">
            <a:schemeClr val="accent2"/>
          </a:lnRef>
          <a:fillRef idx="3">
            <a:schemeClr val="accent2"/>
          </a:fillRef>
          <a:effectRef idx="3">
            <a:schemeClr val="accent2"/>
          </a:effectRef>
          <a:fontRef idx="minor">
            <a:schemeClr val="lt1"/>
          </a:fontRef>
        </p:style>
        <p:txBody>
          <a:bodyPr vert="wordArtVert" wrap="square" lIns="91440" rtlCol="0" anchor="ctr">
            <a:spAutoFit/>
            <a:sp3d extrusionH="25400">
              <a:extrusionClr>
                <a:schemeClr val="tx1">
                  <a:lumMod val="65000"/>
                </a:schemeClr>
              </a:extrusionClr>
            </a:sp3d>
          </a:bodyPr>
          <a:lstStyle/>
          <a:p>
            <a:pPr algn="ctr"/>
            <a:r>
              <a:rPr lang="en-US" sz="2000" b="1" dirty="0" smtClean="0">
                <a:ln w="1905"/>
                <a:solidFill>
                  <a:schemeClr val="bg1">
                    <a:lumMod val="95000"/>
                    <a:lumOff val="5000"/>
                  </a:schemeClr>
                </a:solidFill>
                <a:effectLst>
                  <a:innerShdw blurRad="69850" dist="43180" dir="5400000">
                    <a:srgbClr val="000000">
                      <a:alpha val="65000"/>
                    </a:srgbClr>
                  </a:innerShdw>
                </a:effectLst>
                <a:latin typeface="Stencil" pitchFamily="82" charset="0"/>
                <a:cs typeface="Arial" pitchFamily="34" charset="0"/>
              </a:rPr>
              <a:t>Receiver</a:t>
            </a:r>
            <a:endParaRPr lang="en-US" sz="2000" b="1" dirty="0">
              <a:ln w="1905"/>
              <a:solidFill>
                <a:schemeClr val="bg1">
                  <a:lumMod val="95000"/>
                  <a:lumOff val="5000"/>
                </a:schemeClr>
              </a:solidFill>
              <a:effectLst>
                <a:innerShdw blurRad="69850" dist="43180" dir="5400000">
                  <a:srgbClr val="000000">
                    <a:alpha val="65000"/>
                  </a:srgbClr>
                </a:innerShdw>
              </a:effectLst>
              <a:latin typeface="Stencil" pitchFamily="82" charset="0"/>
              <a:cs typeface="Arial" pitchFamily="34" charset="0"/>
            </a:endParaRPr>
          </a:p>
        </p:txBody>
      </p:sp>
      <p:sp>
        <p:nvSpPr>
          <p:cNvPr id="61" name="Right Arrow 60"/>
          <p:cNvSpPr/>
          <p:nvPr/>
        </p:nvSpPr>
        <p:spPr>
          <a:xfrm>
            <a:off x="4843689" y="2307790"/>
            <a:ext cx="1338036" cy="1128355"/>
          </a:xfrm>
          <a:prstGeom prst="rightArrow">
            <a:avLst>
              <a:gd name="adj1" fmla="val 73256"/>
              <a:gd name="adj2" fmla="val 37043"/>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12600000" scaled="0"/>
            <a:tileRect/>
          </a:gradFill>
          <a:ln>
            <a:noFill/>
          </a:ln>
          <a:scene3d>
            <a:camera prst="isometricRightUp">
              <a:rot lat="900000" lon="18899995" rev="0"/>
            </a:camera>
            <a:lightRig rig="threePt" dir="t"/>
          </a:scene3d>
          <a:sp3d extrusionH="152400" prstMaterial="metal">
            <a:bevelT prst="slope"/>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1">
            <a:spAutoFit/>
            <a:sp3d extrusionH="38100">
              <a:extrusionClr>
                <a:schemeClr val="tx1">
                  <a:lumMod val="65000"/>
                </a:schemeClr>
              </a:extrusionClr>
            </a:sp3d>
          </a:bodyPr>
          <a:lstStyle/>
          <a:p>
            <a:pPr algn="ctr"/>
            <a:r>
              <a:rPr lang="en-US" sz="1600" b="1" u="sng" dirty="0" smtClean="0">
                <a:ln w="50800"/>
                <a:solidFill>
                  <a:schemeClr val="bg1"/>
                </a:solidFill>
              </a:rPr>
              <a:t>Received Signal </a:t>
            </a:r>
            <a:endParaRPr lang="en-US" sz="1600" b="1" dirty="0" smtClean="0">
              <a:ln w="50800"/>
              <a:solidFill>
                <a:schemeClr val="bg1"/>
              </a:solidFill>
            </a:endParaRPr>
          </a:p>
          <a:p>
            <a:pPr algn="ctr"/>
            <a:endParaRPr lang="en-US" sz="1600" b="1" dirty="0">
              <a:ln w="50800"/>
              <a:solidFill>
                <a:schemeClr val="bg1"/>
              </a:solidFill>
            </a:endParaRPr>
          </a:p>
        </p:txBody>
      </p:sp>
      <p:sp>
        <p:nvSpPr>
          <p:cNvPr id="14" name="Rectangle 13"/>
          <p:cNvSpPr/>
          <p:nvPr/>
        </p:nvSpPr>
        <p:spPr>
          <a:xfrm>
            <a:off x="4406297" y="1079956"/>
            <a:ext cx="681084" cy="3625393"/>
          </a:xfrm>
          <a:prstGeom prst="rect">
            <a:avLst/>
          </a:prstGeom>
          <a:gradFill flip="none" rotWithShape="1">
            <a:lin ang="8350000" scaled="1"/>
            <a:tileRect/>
          </a:gradFill>
          <a:ln/>
          <a:scene3d>
            <a:camera prst="isometricRightUp">
              <a:rot lat="900000" lon="18899995" rev="0"/>
            </a:camera>
            <a:lightRig rig="chilly" dir="tl">
              <a:rot lat="0" lon="0" rev="600000"/>
            </a:lightRig>
          </a:scene3d>
          <a:sp3d extrusionH="508000" prstMaterial="clear">
            <a:bevelT w="50800" h="50800"/>
          </a:sp3d>
        </p:spPr>
        <p:style>
          <a:lnRef idx="0">
            <a:schemeClr val="accent3"/>
          </a:lnRef>
          <a:fillRef idx="3">
            <a:schemeClr val="accent3"/>
          </a:fillRef>
          <a:effectRef idx="3">
            <a:schemeClr val="accent3"/>
          </a:effectRef>
          <a:fontRef idx="minor">
            <a:schemeClr val="lt1"/>
          </a:fontRef>
        </p:style>
        <p:txBody>
          <a:bodyPr vert="wordArtVert" wrap="square" lIns="91440" rtlCol="0" anchor="ctr">
            <a:spAutoFit/>
            <a:scene3d>
              <a:camera prst="orthographicFront"/>
              <a:lightRig rig="balanced" dir="t">
                <a:rot lat="0" lon="0" rev="2100000"/>
              </a:lightRig>
            </a:scene3d>
            <a:sp3d extrusionH="25400">
              <a:extrusionClr>
                <a:schemeClr val="tx1">
                  <a:lumMod val="65000"/>
                </a:schemeClr>
              </a:extrusionClr>
            </a:sp3d>
          </a:bodyPr>
          <a:lstStyle/>
          <a:p>
            <a:pPr algn="ctr"/>
            <a:r>
              <a:rPr lang="en-US" sz="1600" b="1" dirty="0" smtClean="0">
                <a:ln w="50800"/>
                <a:solidFill>
                  <a:schemeClr val="bg1">
                    <a:lumMod val="95000"/>
                    <a:lumOff val="5000"/>
                  </a:schemeClr>
                </a:solidFill>
                <a:latin typeface="Stencil" pitchFamily="82" charset="0"/>
                <a:cs typeface="Times New Roman" pitchFamily="18" charset="0"/>
              </a:rPr>
              <a:t>Transmission</a:t>
            </a:r>
            <a:r>
              <a:rPr lang="en-US" sz="1200" b="1" dirty="0" smtClean="0">
                <a:ln w="50800"/>
                <a:solidFill>
                  <a:schemeClr val="bg1">
                    <a:lumMod val="95000"/>
                    <a:lumOff val="5000"/>
                  </a:schemeClr>
                </a:solidFill>
                <a:latin typeface="Stencil" pitchFamily="82" charset="0"/>
                <a:cs typeface="Arial" pitchFamily="34" charset="0"/>
              </a:rPr>
              <a:t> System</a:t>
            </a:r>
            <a:endParaRPr lang="en-US" sz="1200" b="1" dirty="0">
              <a:ln w="50800"/>
              <a:solidFill>
                <a:schemeClr val="bg1">
                  <a:lumMod val="95000"/>
                  <a:lumOff val="5000"/>
                </a:schemeClr>
              </a:solidFill>
              <a:latin typeface="Stencil" pitchFamily="82" charset="0"/>
              <a:cs typeface="Arial" pitchFamily="34" charset="0"/>
            </a:endParaRPr>
          </a:p>
        </p:txBody>
      </p:sp>
      <p:sp>
        <p:nvSpPr>
          <p:cNvPr id="60" name="Right Arrow 59"/>
          <p:cNvSpPr/>
          <p:nvPr/>
        </p:nvSpPr>
        <p:spPr>
          <a:xfrm>
            <a:off x="2911794" y="2716401"/>
            <a:ext cx="1755456" cy="1128355"/>
          </a:xfrm>
          <a:prstGeom prst="rightArrow">
            <a:avLst>
              <a:gd name="adj1" fmla="val 73256"/>
              <a:gd name="adj2" fmla="val 38883"/>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12600000" scaled="0"/>
            <a:tileRect/>
          </a:gradFill>
          <a:ln>
            <a:noFill/>
          </a:ln>
          <a:scene3d>
            <a:camera prst="isometricRightUp">
              <a:rot lat="900000" lon="18899995" rev="0"/>
            </a:camera>
            <a:lightRig rig="threePt" dir="t"/>
          </a:scene3d>
          <a:sp3d extrusionH="152400" prstMaterial="metal">
            <a:bevelT prst="slope"/>
          </a:sp3d>
        </p:spPr>
        <p:style>
          <a:lnRef idx="2">
            <a:schemeClr val="accent1">
              <a:shade val="50000"/>
            </a:schemeClr>
          </a:lnRef>
          <a:fillRef idx="1">
            <a:schemeClr val="accent1"/>
          </a:fillRef>
          <a:effectRef idx="0">
            <a:schemeClr val="accent1"/>
          </a:effectRef>
          <a:fontRef idx="minor">
            <a:schemeClr val="lt1"/>
          </a:fontRef>
        </p:style>
        <p:txBody>
          <a:bodyPr rtlCol="0" anchor="ctr" anchorCtr="1">
            <a:spAutoFit/>
            <a:sp3d extrusionH="38100">
              <a:extrusionClr>
                <a:schemeClr val="tx1">
                  <a:lumMod val="65000"/>
                </a:schemeClr>
              </a:extrusionClr>
            </a:sp3d>
          </a:bodyPr>
          <a:lstStyle/>
          <a:p>
            <a:pPr algn="ctr"/>
            <a:r>
              <a:rPr lang="en-US" sz="1600" b="1" u="sng" dirty="0" smtClean="0">
                <a:ln w="50800"/>
                <a:solidFill>
                  <a:schemeClr val="bg1"/>
                </a:solidFill>
              </a:rPr>
              <a:t>Transmitted Signal </a:t>
            </a:r>
            <a:endParaRPr lang="en-US" sz="1600" b="1" dirty="0" smtClean="0">
              <a:ln w="50800"/>
              <a:solidFill>
                <a:schemeClr val="bg1"/>
              </a:solidFill>
            </a:endParaRPr>
          </a:p>
          <a:p>
            <a:pPr algn="ctr"/>
            <a:endParaRPr lang="en-US" sz="1600" b="1" dirty="0">
              <a:ln w="50800"/>
              <a:solidFill>
                <a:schemeClr val="bg1"/>
              </a:solidFill>
            </a:endParaRPr>
          </a:p>
        </p:txBody>
      </p:sp>
      <p:sp>
        <p:nvSpPr>
          <p:cNvPr id="22" name="Rectangle 21"/>
          <p:cNvSpPr/>
          <p:nvPr/>
        </p:nvSpPr>
        <p:spPr>
          <a:xfrm>
            <a:off x="2705991" y="1603625"/>
            <a:ext cx="468333" cy="3558925"/>
          </a:xfrm>
          <a:prstGeom prst="rect">
            <a:avLst/>
          </a:prstGeom>
          <a:gradFill flip="none" rotWithShape="1">
            <a:lin ang="8350000" scaled="1"/>
            <a:tileRect/>
          </a:gradFill>
          <a:ln/>
          <a:scene3d>
            <a:camera prst="isometricRightUp">
              <a:rot lat="900000" lon="18899995" rev="0"/>
            </a:camera>
            <a:lightRig rig="chilly" dir="tl">
              <a:rot lat="0" lon="0" rev="600000"/>
            </a:lightRig>
          </a:scene3d>
          <a:sp3d extrusionH="508000" prstMaterial="clear">
            <a:bevelT w="50800" h="50800"/>
          </a:sp3d>
        </p:spPr>
        <p:style>
          <a:lnRef idx="0">
            <a:schemeClr val="accent5"/>
          </a:lnRef>
          <a:fillRef idx="3">
            <a:schemeClr val="accent5"/>
          </a:fillRef>
          <a:effectRef idx="3">
            <a:schemeClr val="accent5"/>
          </a:effectRef>
          <a:fontRef idx="minor">
            <a:schemeClr val="lt1"/>
          </a:fontRef>
        </p:style>
        <p:txBody>
          <a:bodyPr vert="wordArtVert" wrap="square" lIns="91440" rtlCol="0" anchor="ctr" anchorCtr="1">
            <a:spAutoFit/>
            <a:sp3d extrusionH="25400">
              <a:extrusionClr>
                <a:schemeClr val="tx1">
                  <a:lumMod val="65000"/>
                </a:schemeClr>
              </a:extrusionClr>
            </a:sp3d>
          </a:bodyPr>
          <a:lstStyle/>
          <a:p>
            <a:pPr algn="ctr"/>
            <a:r>
              <a:rPr lang="en-US" sz="1600" b="1" dirty="0" smtClean="0">
                <a:ln w="1905"/>
                <a:solidFill>
                  <a:schemeClr val="bg1">
                    <a:lumMod val="95000"/>
                    <a:lumOff val="5000"/>
                  </a:schemeClr>
                </a:solidFill>
                <a:effectLst>
                  <a:innerShdw blurRad="69850" dist="43180" dir="5400000">
                    <a:srgbClr val="000000">
                      <a:alpha val="65000"/>
                    </a:srgbClr>
                  </a:innerShdw>
                </a:effectLst>
                <a:latin typeface="Stencil" pitchFamily="82" charset="0"/>
                <a:cs typeface="Arial" pitchFamily="34" charset="0"/>
              </a:rPr>
              <a:t>Transmitter</a:t>
            </a:r>
            <a:endParaRPr lang="en-US" sz="1600" b="1" dirty="0">
              <a:ln w="1905"/>
              <a:solidFill>
                <a:schemeClr val="bg1">
                  <a:lumMod val="95000"/>
                  <a:lumOff val="5000"/>
                </a:schemeClr>
              </a:solidFill>
              <a:effectLst>
                <a:innerShdw blurRad="69850" dist="43180" dir="5400000">
                  <a:srgbClr val="000000">
                    <a:alpha val="65000"/>
                  </a:srgbClr>
                </a:innerShdw>
              </a:effectLst>
              <a:latin typeface="Stencil" pitchFamily="82" charset="0"/>
              <a:cs typeface="Arial" pitchFamily="34" charset="0"/>
            </a:endParaRPr>
          </a:p>
        </p:txBody>
      </p:sp>
      <p:sp>
        <p:nvSpPr>
          <p:cNvPr id="58" name="Right Arrow 57"/>
          <p:cNvSpPr/>
          <p:nvPr/>
        </p:nvSpPr>
        <p:spPr>
          <a:xfrm>
            <a:off x="1533525" y="2909072"/>
            <a:ext cx="1447800" cy="1462683"/>
          </a:xfrm>
          <a:prstGeom prst="rightArrow">
            <a:avLst>
              <a:gd name="adj1" fmla="val 73256"/>
              <a:gd name="adj2" fmla="val 36430"/>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12600000" scaled="0"/>
            <a:tileRect/>
          </a:gradFill>
          <a:ln>
            <a:noFill/>
          </a:ln>
          <a:scene3d>
            <a:camera prst="isometricRightUp">
              <a:rot lat="900000" lon="18899995" rev="0"/>
            </a:camera>
            <a:lightRig rig="threePt" dir="t"/>
          </a:scene3d>
          <a:sp3d extrusionH="152400" prstMaterial="metal">
            <a:bevelT prst="slope"/>
          </a:sp3d>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chorCtr="1">
            <a:spAutoFit/>
            <a:sp3d extrusionH="38100">
              <a:extrusionClr>
                <a:schemeClr val="tx1">
                  <a:lumMod val="65000"/>
                </a:schemeClr>
              </a:extrusionClr>
            </a:sp3d>
          </a:bodyPr>
          <a:lstStyle/>
          <a:p>
            <a:pPr algn="ctr"/>
            <a:r>
              <a:rPr lang="en-US" sz="1600" b="1" u="sng" dirty="0" smtClean="0">
                <a:ln w="50800"/>
                <a:solidFill>
                  <a:schemeClr val="bg1"/>
                </a:solidFill>
              </a:rPr>
              <a:t>Input data </a:t>
            </a:r>
          </a:p>
          <a:p>
            <a:pPr algn="ctr"/>
            <a:r>
              <a:rPr lang="en-US" sz="1600" dirty="0" smtClean="0">
                <a:ln w="50800"/>
                <a:solidFill>
                  <a:schemeClr val="bg1"/>
                </a:solidFill>
              </a:rPr>
              <a:t>(Sequence of voltage shifts)</a:t>
            </a:r>
            <a:endParaRPr lang="en-US" sz="1600" b="1" u="sng" dirty="0" smtClean="0">
              <a:ln w="50800"/>
              <a:solidFill>
                <a:schemeClr val="bg1"/>
              </a:solidFill>
            </a:endParaRPr>
          </a:p>
        </p:txBody>
      </p:sp>
      <p:sp>
        <p:nvSpPr>
          <p:cNvPr id="12" name="Rectangle 11"/>
          <p:cNvSpPr/>
          <p:nvPr/>
        </p:nvSpPr>
        <p:spPr>
          <a:xfrm>
            <a:off x="1375811" y="1828801"/>
            <a:ext cx="503856" cy="3657600"/>
          </a:xfrm>
          <a:prstGeom prst="rect">
            <a:avLst/>
          </a:prstGeom>
          <a:gradFill flip="none" rotWithShape="1">
            <a:gsLst>
              <a:gs pos="0">
                <a:srgbClr val="DDEBCF"/>
              </a:gs>
              <a:gs pos="50000">
                <a:srgbClr val="9CB86E"/>
              </a:gs>
              <a:gs pos="100000">
                <a:srgbClr val="156B13"/>
              </a:gs>
            </a:gsLst>
            <a:lin ang="8350000" scaled="0"/>
            <a:tileRect/>
          </a:gradFill>
          <a:ln/>
          <a:scene3d>
            <a:camera prst="isometricRightUp">
              <a:rot lat="900000" lon="18899995" rev="0"/>
            </a:camera>
            <a:lightRig rig="chilly" dir="tl">
              <a:rot lat="0" lon="0" rev="600000"/>
            </a:lightRig>
          </a:scene3d>
          <a:sp3d extrusionH="508000" prstMaterial="clear">
            <a:bevelT w="50800" h="50800"/>
          </a:sp3d>
        </p:spPr>
        <p:style>
          <a:lnRef idx="0">
            <a:schemeClr val="accent6"/>
          </a:lnRef>
          <a:fillRef idx="3">
            <a:schemeClr val="accent6"/>
          </a:fillRef>
          <a:effectRef idx="3">
            <a:schemeClr val="accent6"/>
          </a:effectRef>
          <a:fontRef idx="minor">
            <a:schemeClr val="lt1"/>
          </a:fontRef>
        </p:style>
        <p:txBody>
          <a:bodyPr vert="wordArtVert" wrap="square" lIns="91440" rtlCol="0" anchor="ctr">
            <a:spAutoFit/>
            <a:sp3d extrusionH="25400">
              <a:extrusionClr>
                <a:schemeClr val="tx1">
                  <a:lumMod val="65000"/>
                </a:schemeClr>
              </a:extrusionClr>
            </a:sp3d>
          </a:bodyPr>
          <a:lstStyle/>
          <a:p>
            <a:pPr algn="ctr"/>
            <a:r>
              <a:rPr lang="en-US" b="1" dirty="0" smtClean="0">
                <a:ln w="1905"/>
                <a:solidFill>
                  <a:schemeClr val="bg1">
                    <a:lumMod val="95000"/>
                    <a:lumOff val="5000"/>
                  </a:schemeClr>
                </a:solidFill>
                <a:effectLst>
                  <a:innerShdw blurRad="69850" dist="43180" dir="5400000">
                    <a:srgbClr val="000000">
                      <a:alpha val="65000"/>
                    </a:srgbClr>
                  </a:innerShdw>
                </a:effectLst>
                <a:latin typeface="Stencil" pitchFamily="82" charset="0"/>
                <a:cs typeface="Arial" pitchFamily="34" charset="0"/>
              </a:rPr>
              <a:t>Source</a:t>
            </a:r>
            <a:endParaRPr lang="en-US" b="1" dirty="0">
              <a:ln w="1905"/>
              <a:solidFill>
                <a:schemeClr val="bg1">
                  <a:lumMod val="95000"/>
                  <a:lumOff val="5000"/>
                </a:schemeClr>
              </a:solidFill>
              <a:effectLst>
                <a:innerShdw blurRad="69850" dist="43180" dir="5400000">
                  <a:srgbClr val="000000">
                    <a:alpha val="65000"/>
                  </a:srgbClr>
                </a:innerShdw>
              </a:effectLst>
              <a:latin typeface="Stencil" pitchFamily="82" charset="0"/>
              <a:cs typeface="Arial" pitchFamily="34" charset="0"/>
            </a:endParaRPr>
          </a:p>
        </p:txBody>
      </p:sp>
      <p:sp>
        <p:nvSpPr>
          <p:cNvPr id="27" name="Right Arrow 26"/>
          <p:cNvSpPr/>
          <p:nvPr/>
        </p:nvSpPr>
        <p:spPr>
          <a:xfrm>
            <a:off x="66676" y="3254871"/>
            <a:ext cx="1485900" cy="1462683"/>
          </a:xfrm>
          <a:prstGeom prst="rightArrow">
            <a:avLst>
              <a:gd name="adj1" fmla="val 73256"/>
              <a:gd name="adj2" fmla="val 33977"/>
            </a:avLst>
          </a:prstGeom>
          <a:gradFill flip="none" rotWithShape="1">
            <a:gsLst>
              <a:gs pos="0">
                <a:srgbClr val="FFFFFF"/>
              </a:gs>
              <a:gs pos="7001">
                <a:srgbClr val="E6E6E6"/>
              </a:gs>
              <a:gs pos="32001">
                <a:srgbClr val="7D8496"/>
              </a:gs>
              <a:gs pos="47000">
                <a:srgbClr val="E6E6E6"/>
              </a:gs>
              <a:gs pos="85001">
                <a:srgbClr val="7D8496"/>
              </a:gs>
              <a:gs pos="100000">
                <a:srgbClr val="E6E6E6"/>
              </a:gs>
            </a:gsLst>
            <a:lin ang="12600000" scaled="0"/>
            <a:tileRect/>
          </a:gradFill>
          <a:ln>
            <a:noFill/>
          </a:ln>
          <a:scene3d>
            <a:camera prst="isometricRightUp">
              <a:rot lat="900000" lon="18899995" rev="0"/>
            </a:camera>
            <a:lightRig rig="threePt" dir="t"/>
          </a:scene3d>
          <a:sp3d extrusionH="152400" prstMaterial="metal">
            <a:bevelT prst="slope"/>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1">
            <a:spAutoFit/>
            <a:sp3d extrusionH="38100">
              <a:extrusionClr>
                <a:schemeClr val="tx1">
                  <a:lumMod val="65000"/>
                </a:schemeClr>
              </a:extrusionClr>
            </a:sp3d>
          </a:bodyPr>
          <a:lstStyle/>
          <a:p>
            <a:pPr algn="ctr"/>
            <a:r>
              <a:rPr lang="en-US" sz="1600" b="1" u="sng" dirty="0" smtClean="0">
                <a:ln w="50800"/>
                <a:solidFill>
                  <a:schemeClr val="bg1"/>
                </a:solidFill>
                <a:latin typeface="Times New Roman" pitchFamily="18" charset="0"/>
                <a:cs typeface="Times New Roman" pitchFamily="18" charset="0"/>
              </a:rPr>
              <a:t>Input</a:t>
            </a:r>
          </a:p>
          <a:p>
            <a:pPr algn="ctr"/>
            <a:r>
              <a:rPr lang="en-US" sz="1600" b="1" u="sng" dirty="0" smtClean="0">
                <a:ln w="50800"/>
                <a:solidFill>
                  <a:schemeClr val="bg1"/>
                </a:solidFill>
                <a:latin typeface="Times New Roman" pitchFamily="18" charset="0"/>
                <a:cs typeface="Times New Roman" pitchFamily="18" charset="0"/>
              </a:rPr>
              <a:t>Information</a:t>
            </a:r>
          </a:p>
          <a:p>
            <a:pPr algn="ctr"/>
            <a:r>
              <a:rPr lang="en-US" sz="1600" dirty="0" smtClean="0">
                <a:ln w="50800"/>
                <a:solidFill>
                  <a:schemeClr val="bg1"/>
                </a:solidFill>
                <a:latin typeface="Times New Roman" pitchFamily="18" charset="0"/>
                <a:cs typeface="Times New Roman" pitchFamily="18" charset="0"/>
              </a:rPr>
              <a:t>(Message)</a:t>
            </a:r>
          </a:p>
          <a:p>
            <a:pPr algn="ctr"/>
            <a:endParaRPr lang="en-US" sz="1600" b="1" u="sng" dirty="0" smtClean="0">
              <a:ln w="50800"/>
              <a:solidFill>
                <a:schemeClr val="bg1"/>
              </a:solidFill>
              <a:latin typeface="Times New Roman" pitchFamily="18" charset="0"/>
              <a:cs typeface="Times New Roman" pitchFamily="18" charset="0"/>
            </a:endParaRPr>
          </a:p>
        </p:txBody>
      </p:sp>
      <p:sp>
        <p:nvSpPr>
          <p:cNvPr id="19" name="Rectangle 18"/>
          <p:cNvSpPr/>
          <p:nvPr/>
        </p:nvSpPr>
        <p:spPr>
          <a:xfrm>
            <a:off x="793642" y="1334397"/>
            <a:ext cx="2422394" cy="523220"/>
          </a:xfrm>
          <a:prstGeom prst="rect">
            <a:avLst/>
          </a:prstGeom>
          <a:scene3d>
            <a:camera prst="isometricRightUp">
              <a:rot lat="600000" lon="18899995" rev="0"/>
            </a:camera>
            <a:lightRig rig="threePt" dir="t"/>
          </a:scene3d>
          <a:sp3d/>
        </p:spPr>
        <p:txBody>
          <a:bodyPr wrap="none">
            <a:spAutoFit/>
            <a:scene3d>
              <a:camera prst="obliqueTopRight"/>
              <a:lightRig rig="balanced" dir="t">
                <a:rot lat="0" lon="0" rev="2100000"/>
              </a:lightRig>
            </a:scene3d>
            <a:sp3d extrusionH="57150" prstMaterial="metal">
              <a:bevelT w="38100" h="25400"/>
              <a:extrusionClr>
                <a:schemeClr val="tx1">
                  <a:lumMod val="50000"/>
                </a:schemeClr>
              </a:extrusionClr>
              <a:contourClr>
                <a:schemeClr val="bg2"/>
              </a:contourClr>
            </a:sp3d>
          </a:bodyPr>
          <a:lstStyle/>
          <a:p>
            <a:pPr algn="ctr"/>
            <a:r>
              <a:rPr lang="en-US" sz="2800" b="1" dirty="0" smtClean="0">
                <a:ln w="50800"/>
                <a:solidFill>
                  <a:schemeClr val="bg1">
                    <a:shade val="50000"/>
                  </a:schemeClr>
                </a:solidFill>
                <a:latin typeface="Times New Roman" pitchFamily="18" charset="0"/>
                <a:cs typeface="Times New Roman" pitchFamily="18" charset="0"/>
              </a:rPr>
              <a:t>Source System</a:t>
            </a:r>
            <a:endParaRPr lang="en-US" sz="2800" b="1" dirty="0">
              <a:ln w="50800"/>
              <a:solidFill>
                <a:schemeClr val="bg1">
                  <a:shade val="50000"/>
                </a:schemeClr>
              </a:solidFill>
              <a:latin typeface="Times New Roman" pitchFamily="18" charset="0"/>
              <a:cs typeface="Times New Roman" pitchFamily="18" charset="0"/>
            </a:endParaRPr>
          </a:p>
        </p:txBody>
      </p:sp>
      <p:sp>
        <p:nvSpPr>
          <p:cNvPr id="20" name="Rectangle 19"/>
          <p:cNvSpPr/>
          <p:nvPr/>
        </p:nvSpPr>
        <p:spPr>
          <a:xfrm>
            <a:off x="5667376" y="374837"/>
            <a:ext cx="2335456" cy="400110"/>
          </a:xfrm>
          <a:prstGeom prst="rect">
            <a:avLst/>
          </a:prstGeom>
        </p:spPr>
        <p:txBody>
          <a:bodyPr wrap="square">
            <a:spAutoFit/>
            <a:scene3d>
              <a:camera prst="isometricRightUp">
                <a:rot lat="900000" lon="18899995" rev="0"/>
              </a:camera>
              <a:lightRig rig="balanced" dir="t">
                <a:rot lat="0" lon="0" rev="2100000"/>
              </a:lightRig>
            </a:scene3d>
            <a:sp3d extrusionH="57150" prstMaterial="metal">
              <a:bevelT w="38100" h="25400"/>
              <a:extrusionClr>
                <a:schemeClr val="tx1">
                  <a:lumMod val="50000"/>
                </a:schemeClr>
              </a:extrusionClr>
              <a:contourClr>
                <a:schemeClr val="bg2"/>
              </a:contourClr>
            </a:sp3d>
          </a:bodyPr>
          <a:lstStyle/>
          <a:p>
            <a:pPr algn="ctr"/>
            <a:r>
              <a:rPr lang="en-US" sz="2000" b="1" dirty="0" smtClean="0">
                <a:ln w="50800"/>
                <a:solidFill>
                  <a:schemeClr val="bg1">
                    <a:shade val="50000"/>
                  </a:schemeClr>
                </a:solidFill>
                <a:latin typeface="Times New Roman" pitchFamily="18" charset="0"/>
                <a:cs typeface="Times New Roman" pitchFamily="18" charset="0"/>
              </a:rPr>
              <a:t>Destination System</a:t>
            </a:r>
            <a:endParaRPr lang="en-US" sz="2000" b="1" dirty="0">
              <a:ln w="50800"/>
              <a:solidFill>
                <a:schemeClr val="bg1">
                  <a:shade val="50000"/>
                </a:schemeClr>
              </a:solidFill>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iterate type="lt">
                                    <p:tmPct val="0"/>
                                  </p:iterate>
                                  <p:childTnLst>
                                    <p:set>
                                      <p:cBhvr>
                                        <p:cTn id="6" dur="1" fill="hold">
                                          <p:stCondLst>
                                            <p:cond delay="0"/>
                                          </p:stCondLst>
                                        </p:cTn>
                                        <p:tgtEl>
                                          <p:spTgt spid="11"/>
                                        </p:tgtEl>
                                        <p:attrNameLst>
                                          <p:attrName>style.visibility</p:attrName>
                                        </p:attrNameLst>
                                      </p:cBhvr>
                                      <p:to>
                                        <p:strVal val="visible"/>
                                      </p:to>
                                    </p:set>
                                    <p:animEffect transition="in" filter="plus(in)">
                                      <p:cBhvr>
                                        <p:cTn id="7" dur="500"/>
                                        <p:tgtEl>
                                          <p:spTgt spid="11"/>
                                        </p:tgtEl>
                                      </p:cBhvr>
                                    </p:animEffect>
                                  </p:childTnLst>
                                </p:cTn>
                              </p:par>
                              <p:par>
                                <p:cTn id="8" presetID="13" presetClass="entr" presetSubtype="16" fill="hold" grpId="0" nodeType="withEffect">
                                  <p:stCondLst>
                                    <p:cond delay="0"/>
                                  </p:stCondLst>
                                  <p:iterate type="lt">
                                    <p:tmPct val="0"/>
                                  </p:iterate>
                                  <p:childTnLst>
                                    <p:set>
                                      <p:cBhvr>
                                        <p:cTn id="9" dur="1" fill="hold">
                                          <p:stCondLst>
                                            <p:cond delay="0"/>
                                          </p:stCondLst>
                                        </p:cTn>
                                        <p:tgtEl>
                                          <p:spTgt spid="66"/>
                                        </p:tgtEl>
                                        <p:attrNameLst>
                                          <p:attrName>style.visibility</p:attrName>
                                        </p:attrNameLst>
                                      </p:cBhvr>
                                      <p:to>
                                        <p:strVal val="visible"/>
                                      </p:to>
                                    </p:set>
                                    <p:animEffect transition="in" filter="plus(in)">
                                      <p:cBhvr>
                                        <p:cTn id="10" dur="500"/>
                                        <p:tgtEl>
                                          <p:spTgt spid="66"/>
                                        </p:tgtEl>
                                      </p:cBhvr>
                                    </p:animEffect>
                                  </p:childTnLst>
                                </p:cTn>
                              </p:par>
                            </p:childTnLst>
                          </p:cTn>
                        </p:par>
                        <p:par>
                          <p:cTn id="11" fill="hold">
                            <p:stCondLst>
                              <p:cond delay="500"/>
                            </p:stCondLst>
                            <p:childTnLst>
                              <p:par>
                                <p:cTn id="12" presetID="12" presetClass="entr" presetSubtype="8" fill="hold" grpId="0" nodeType="afterEffect">
                                  <p:stCondLst>
                                    <p:cond delay="4000"/>
                                  </p:stCondLst>
                                  <p:childTnLst>
                                    <p:set>
                                      <p:cBhvr>
                                        <p:cTn id="13" dur="1" fill="hold">
                                          <p:stCondLst>
                                            <p:cond delay="0"/>
                                          </p:stCondLst>
                                        </p:cTn>
                                        <p:tgtEl>
                                          <p:spTgt spid="27"/>
                                        </p:tgtEl>
                                        <p:attrNameLst>
                                          <p:attrName>style.visibility</p:attrName>
                                        </p:attrNameLst>
                                      </p:cBhvr>
                                      <p:to>
                                        <p:strVal val="visible"/>
                                      </p:to>
                                    </p:set>
                                    <p:animEffect transition="in" filter="slide(fromLeft)">
                                      <p:cBhvr>
                                        <p:cTn id="14" dur="500"/>
                                        <p:tgtEl>
                                          <p:spTgt spid="27"/>
                                        </p:tgtEl>
                                      </p:cBhvr>
                                    </p:animEffect>
                                  </p:childTnLst>
                                </p:cTn>
                              </p:par>
                            </p:childTnLst>
                          </p:cTn>
                        </p:par>
                        <p:par>
                          <p:cTn id="15" fill="hold">
                            <p:stCondLst>
                              <p:cond delay="5000"/>
                            </p:stCondLst>
                            <p:childTnLst>
                              <p:par>
                                <p:cTn id="16" presetID="5" presetClass="entr" presetSubtype="10" fill="hold" grpId="0" nodeType="afterEffect">
                                  <p:stCondLst>
                                    <p:cond delay="1000"/>
                                  </p:stCondLst>
                                  <p:childTnLst>
                                    <p:set>
                                      <p:cBhvr>
                                        <p:cTn id="17" dur="1" fill="hold">
                                          <p:stCondLst>
                                            <p:cond delay="0"/>
                                          </p:stCondLst>
                                        </p:cTn>
                                        <p:tgtEl>
                                          <p:spTgt spid="12"/>
                                        </p:tgtEl>
                                        <p:attrNameLst>
                                          <p:attrName>style.visibility</p:attrName>
                                        </p:attrNameLst>
                                      </p:cBhvr>
                                      <p:to>
                                        <p:strVal val="visible"/>
                                      </p:to>
                                    </p:set>
                                    <p:animEffect transition="in" filter="checkerboard(across)">
                                      <p:cBhvr>
                                        <p:cTn id="18" dur="500"/>
                                        <p:tgtEl>
                                          <p:spTgt spid="12"/>
                                        </p:tgtEl>
                                      </p:cBhvr>
                                    </p:animEffect>
                                  </p:childTnLst>
                                </p:cTn>
                              </p:par>
                            </p:childTnLst>
                          </p:cTn>
                        </p:par>
                        <p:par>
                          <p:cTn id="19" fill="hold">
                            <p:stCondLst>
                              <p:cond delay="6500"/>
                            </p:stCondLst>
                            <p:childTnLst>
                              <p:par>
                                <p:cTn id="20" presetID="12" presetClass="entr" presetSubtype="8" fill="hold" grpId="0" nodeType="afterEffect">
                                  <p:stCondLst>
                                    <p:cond delay="1000"/>
                                  </p:stCondLst>
                                  <p:childTnLst>
                                    <p:set>
                                      <p:cBhvr>
                                        <p:cTn id="21" dur="1" fill="hold">
                                          <p:stCondLst>
                                            <p:cond delay="0"/>
                                          </p:stCondLst>
                                        </p:cTn>
                                        <p:tgtEl>
                                          <p:spTgt spid="58"/>
                                        </p:tgtEl>
                                        <p:attrNameLst>
                                          <p:attrName>style.visibility</p:attrName>
                                        </p:attrNameLst>
                                      </p:cBhvr>
                                      <p:to>
                                        <p:strVal val="visible"/>
                                      </p:to>
                                    </p:set>
                                    <p:animEffect transition="in" filter="slide(fromLeft)">
                                      <p:cBhvr>
                                        <p:cTn id="22" dur="500"/>
                                        <p:tgtEl>
                                          <p:spTgt spid="58"/>
                                        </p:tgtEl>
                                      </p:cBhvr>
                                    </p:animEffect>
                                  </p:childTnLst>
                                </p:cTn>
                              </p:par>
                            </p:childTnLst>
                          </p:cTn>
                        </p:par>
                        <p:par>
                          <p:cTn id="23" fill="hold">
                            <p:stCondLst>
                              <p:cond delay="8000"/>
                            </p:stCondLst>
                            <p:childTnLst>
                              <p:par>
                                <p:cTn id="24" presetID="5" presetClass="entr" presetSubtype="10" fill="hold" grpId="0" nodeType="afterEffect">
                                  <p:stCondLst>
                                    <p:cond delay="1000"/>
                                  </p:stCondLst>
                                  <p:childTnLst>
                                    <p:set>
                                      <p:cBhvr>
                                        <p:cTn id="25" dur="1" fill="hold">
                                          <p:stCondLst>
                                            <p:cond delay="0"/>
                                          </p:stCondLst>
                                        </p:cTn>
                                        <p:tgtEl>
                                          <p:spTgt spid="22"/>
                                        </p:tgtEl>
                                        <p:attrNameLst>
                                          <p:attrName>style.visibility</p:attrName>
                                        </p:attrNameLst>
                                      </p:cBhvr>
                                      <p:to>
                                        <p:strVal val="visible"/>
                                      </p:to>
                                    </p:set>
                                    <p:animEffect transition="in" filter="checkerboard(across)">
                                      <p:cBhvr>
                                        <p:cTn id="26" dur="500"/>
                                        <p:tgtEl>
                                          <p:spTgt spid="22"/>
                                        </p:tgtEl>
                                      </p:cBhvr>
                                    </p:animEffect>
                                  </p:childTnLst>
                                </p:cTn>
                              </p:par>
                            </p:childTnLst>
                          </p:cTn>
                        </p:par>
                        <p:par>
                          <p:cTn id="27" fill="hold">
                            <p:stCondLst>
                              <p:cond delay="9500"/>
                            </p:stCondLst>
                            <p:childTnLst>
                              <p:par>
                                <p:cTn id="28" presetID="1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plus(in)">
                                      <p:cBhvr>
                                        <p:cTn id="30" dur="500"/>
                                        <p:tgtEl>
                                          <p:spTgt spid="19"/>
                                        </p:tgtEl>
                                      </p:cBhvr>
                                    </p:animEffect>
                                  </p:childTnLst>
                                </p:cTn>
                              </p:par>
                            </p:childTnLst>
                          </p:cTn>
                        </p:par>
                        <p:par>
                          <p:cTn id="31" fill="hold">
                            <p:stCondLst>
                              <p:cond delay="10000"/>
                            </p:stCondLst>
                            <p:childTnLst>
                              <p:par>
                                <p:cTn id="32" presetID="12" presetClass="entr" presetSubtype="8" fill="hold" grpId="0" nodeType="afterEffect">
                                  <p:stCondLst>
                                    <p:cond delay="2000"/>
                                  </p:stCondLst>
                                  <p:childTnLst>
                                    <p:set>
                                      <p:cBhvr>
                                        <p:cTn id="33" dur="1" fill="hold">
                                          <p:stCondLst>
                                            <p:cond delay="0"/>
                                          </p:stCondLst>
                                        </p:cTn>
                                        <p:tgtEl>
                                          <p:spTgt spid="60"/>
                                        </p:tgtEl>
                                        <p:attrNameLst>
                                          <p:attrName>style.visibility</p:attrName>
                                        </p:attrNameLst>
                                      </p:cBhvr>
                                      <p:to>
                                        <p:strVal val="visible"/>
                                      </p:to>
                                    </p:set>
                                    <p:animEffect transition="in" filter="slide(fromLeft)">
                                      <p:cBhvr>
                                        <p:cTn id="34" dur="500"/>
                                        <p:tgtEl>
                                          <p:spTgt spid="60"/>
                                        </p:tgtEl>
                                      </p:cBhvr>
                                    </p:animEffect>
                                  </p:childTnLst>
                                </p:cTn>
                              </p:par>
                            </p:childTnLst>
                          </p:cTn>
                        </p:par>
                        <p:par>
                          <p:cTn id="35" fill="hold">
                            <p:stCondLst>
                              <p:cond delay="12500"/>
                            </p:stCondLst>
                            <p:childTnLst>
                              <p:par>
                                <p:cTn id="36" presetID="5" presetClass="entr" presetSubtype="1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checkerboard(across)">
                                      <p:cBhvr>
                                        <p:cTn id="38" dur="500"/>
                                        <p:tgtEl>
                                          <p:spTgt spid="14"/>
                                        </p:tgtEl>
                                      </p:cBhvr>
                                    </p:animEffect>
                                  </p:childTnLst>
                                </p:cTn>
                              </p:par>
                            </p:childTnLst>
                          </p:cTn>
                        </p:par>
                        <p:par>
                          <p:cTn id="39" fill="hold">
                            <p:stCondLst>
                              <p:cond delay="13000"/>
                            </p:stCondLst>
                            <p:childTnLst>
                              <p:par>
                                <p:cTn id="40" presetID="12" presetClass="entr" presetSubtype="8" fill="hold" grpId="0" nodeType="afterEffect">
                                  <p:stCondLst>
                                    <p:cond delay="1000"/>
                                  </p:stCondLst>
                                  <p:childTnLst>
                                    <p:set>
                                      <p:cBhvr>
                                        <p:cTn id="41" dur="1" fill="hold">
                                          <p:stCondLst>
                                            <p:cond delay="0"/>
                                          </p:stCondLst>
                                        </p:cTn>
                                        <p:tgtEl>
                                          <p:spTgt spid="61"/>
                                        </p:tgtEl>
                                        <p:attrNameLst>
                                          <p:attrName>style.visibility</p:attrName>
                                        </p:attrNameLst>
                                      </p:cBhvr>
                                      <p:to>
                                        <p:strVal val="visible"/>
                                      </p:to>
                                    </p:set>
                                    <p:animEffect transition="in" filter="slide(fromLeft)">
                                      <p:cBhvr>
                                        <p:cTn id="42" dur="500"/>
                                        <p:tgtEl>
                                          <p:spTgt spid="61"/>
                                        </p:tgtEl>
                                      </p:cBhvr>
                                    </p:animEffect>
                                  </p:childTnLst>
                                </p:cTn>
                              </p:par>
                            </p:childTnLst>
                          </p:cTn>
                        </p:par>
                        <p:par>
                          <p:cTn id="43" fill="hold">
                            <p:stCondLst>
                              <p:cond delay="14500"/>
                            </p:stCondLst>
                            <p:childTnLst>
                              <p:par>
                                <p:cTn id="44" presetID="5" presetClass="entr" presetSubtype="10" fill="hold" grpId="0" nodeType="afterEffect">
                                  <p:stCondLst>
                                    <p:cond delay="1000"/>
                                  </p:stCondLst>
                                  <p:childTnLst>
                                    <p:set>
                                      <p:cBhvr>
                                        <p:cTn id="45" dur="1" fill="hold">
                                          <p:stCondLst>
                                            <p:cond delay="0"/>
                                          </p:stCondLst>
                                        </p:cTn>
                                        <p:tgtEl>
                                          <p:spTgt spid="16"/>
                                        </p:tgtEl>
                                        <p:attrNameLst>
                                          <p:attrName>style.visibility</p:attrName>
                                        </p:attrNameLst>
                                      </p:cBhvr>
                                      <p:to>
                                        <p:strVal val="visible"/>
                                      </p:to>
                                    </p:set>
                                    <p:animEffect transition="in" filter="checkerboard(across)">
                                      <p:cBhvr>
                                        <p:cTn id="46" dur="500"/>
                                        <p:tgtEl>
                                          <p:spTgt spid="16"/>
                                        </p:tgtEl>
                                      </p:cBhvr>
                                    </p:animEffect>
                                  </p:childTnLst>
                                </p:cTn>
                              </p:par>
                            </p:childTnLst>
                          </p:cTn>
                        </p:par>
                        <p:par>
                          <p:cTn id="47" fill="hold">
                            <p:stCondLst>
                              <p:cond delay="16000"/>
                            </p:stCondLst>
                            <p:childTnLst>
                              <p:par>
                                <p:cTn id="48" presetID="12" presetClass="entr" presetSubtype="8" fill="hold" grpId="0" nodeType="afterEffect">
                                  <p:stCondLst>
                                    <p:cond delay="1000"/>
                                  </p:stCondLst>
                                  <p:childTnLst>
                                    <p:set>
                                      <p:cBhvr>
                                        <p:cTn id="49" dur="1" fill="hold">
                                          <p:stCondLst>
                                            <p:cond delay="0"/>
                                          </p:stCondLst>
                                        </p:cTn>
                                        <p:tgtEl>
                                          <p:spTgt spid="62"/>
                                        </p:tgtEl>
                                        <p:attrNameLst>
                                          <p:attrName>style.visibility</p:attrName>
                                        </p:attrNameLst>
                                      </p:cBhvr>
                                      <p:to>
                                        <p:strVal val="visible"/>
                                      </p:to>
                                    </p:set>
                                    <p:animEffect transition="in" filter="slide(fromLeft)">
                                      <p:cBhvr>
                                        <p:cTn id="50" dur="500"/>
                                        <p:tgtEl>
                                          <p:spTgt spid="62"/>
                                        </p:tgtEl>
                                      </p:cBhvr>
                                    </p:animEffect>
                                  </p:childTnLst>
                                </p:cTn>
                              </p:par>
                            </p:childTnLst>
                          </p:cTn>
                        </p:par>
                        <p:par>
                          <p:cTn id="51" fill="hold">
                            <p:stCondLst>
                              <p:cond delay="17500"/>
                            </p:stCondLst>
                            <p:childTnLst>
                              <p:par>
                                <p:cTn id="52" presetID="5" presetClass="entr" presetSubtype="10" fill="hold" grpId="0" nodeType="afterEffect">
                                  <p:stCondLst>
                                    <p:cond delay="1000"/>
                                  </p:stCondLst>
                                  <p:childTnLst>
                                    <p:set>
                                      <p:cBhvr>
                                        <p:cTn id="53" dur="1" fill="hold">
                                          <p:stCondLst>
                                            <p:cond delay="0"/>
                                          </p:stCondLst>
                                        </p:cTn>
                                        <p:tgtEl>
                                          <p:spTgt spid="18"/>
                                        </p:tgtEl>
                                        <p:attrNameLst>
                                          <p:attrName>style.visibility</p:attrName>
                                        </p:attrNameLst>
                                      </p:cBhvr>
                                      <p:to>
                                        <p:strVal val="visible"/>
                                      </p:to>
                                    </p:set>
                                    <p:animEffect transition="in" filter="checkerboard(across)">
                                      <p:cBhvr>
                                        <p:cTn id="54" dur="500"/>
                                        <p:tgtEl>
                                          <p:spTgt spid="18"/>
                                        </p:tgtEl>
                                      </p:cBhvr>
                                    </p:animEffect>
                                  </p:childTnLst>
                                </p:cTn>
                              </p:par>
                            </p:childTnLst>
                          </p:cTn>
                        </p:par>
                        <p:par>
                          <p:cTn id="55" fill="hold">
                            <p:stCondLst>
                              <p:cond delay="19000"/>
                            </p:stCondLst>
                            <p:childTnLst>
                              <p:par>
                                <p:cTn id="56" presetID="12" presetClass="entr" presetSubtype="8" fill="hold" grpId="0" nodeType="afterEffect">
                                  <p:stCondLst>
                                    <p:cond delay="1000"/>
                                  </p:stCondLst>
                                  <p:childTnLst>
                                    <p:set>
                                      <p:cBhvr>
                                        <p:cTn id="57" dur="1" fill="hold">
                                          <p:stCondLst>
                                            <p:cond delay="0"/>
                                          </p:stCondLst>
                                        </p:cTn>
                                        <p:tgtEl>
                                          <p:spTgt spid="28"/>
                                        </p:tgtEl>
                                        <p:attrNameLst>
                                          <p:attrName>style.visibility</p:attrName>
                                        </p:attrNameLst>
                                      </p:cBhvr>
                                      <p:to>
                                        <p:strVal val="visible"/>
                                      </p:to>
                                    </p:set>
                                    <p:animEffect transition="in" filter="slide(fromLeft)">
                                      <p:cBhvr>
                                        <p:cTn id="58" dur="500"/>
                                        <p:tgtEl>
                                          <p:spTgt spid="28"/>
                                        </p:tgtEl>
                                      </p:cBhvr>
                                    </p:animEffect>
                                  </p:childTnLst>
                                </p:cTn>
                              </p:par>
                            </p:childTnLst>
                          </p:cTn>
                        </p:par>
                        <p:par>
                          <p:cTn id="59" fill="hold">
                            <p:stCondLst>
                              <p:cond delay="20500"/>
                            </p:stCondLst>
                            <p:childTnLst>
                              <p:par>
                                <p:cTn id="60" presetID="13" presetClass="entr" presetSubtype="16" fill="hold" grpId="1" nodeType="afterEffect">
                                  <p:stCondLst>
                                    <p:cond delay="0"/>
                                  </p:stCondLst>
                                  <p:iterate type="lt">
                                    <p:tmPct val="0"/>
                                  </p:iterate>
                                  <p:childTnLst>
                                    <p:set>
                                      <p:cBhvr>
                                        <p:cTn id="61" dur="1" fill="hold">
                                          <p:stCondLst>
                                            <p:cond delay="0"/>
                                          </p:stCondLst>
                                        </p:cTn>
                                        <p:tgtEl>
                                          <p:spTgt spid="20"/>
                                        </p:tgtEl>
                                        <p:attrNameLst>
                                          <p:attrName>style.visibility</p:attrName>
                                        </p:attrNameLst>
                                      </p:cBhvr>
                                      <p:to>
                                        <p:strVal val="visible"/>
                                      </p:to>
                                    </p:set>
                                    <p:animEffect transition="in" filter="plus(in)">
                                      <p:cBhvr>
                                        <p:cTn id="62" dur="500"/>
                                        <p:tgtEl>
                                          <p:spTgt spid="20"/>
                                        </p:tgtEl>
                                      </p:cBhvr>
                                    </p:animEffect>
                                  </p:childTnLst>
                                </p:cTn>
                              </p:par>
                            </p:childTnLst>
                          </p:cTn>
                        </p:par>
                        <p:par>
                          <p:cTn id="63" fill="hold">
                            <p:stCondLst>
                              <p:cond delay="21000"/>
                            </p:stCondLst>
                            <p:childTnLst>
                              <p:par>
                                <p:cTn id="64" presetID="22" presetClass="entr" presetSubtype="8" repeatCount="indefinite" fill="hold" nodeType="after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left)">
                                      <p:cBhvr>
                                        <p:cTn id="66" dur="5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6" grpId="0"/>
      <p:bldP spid="28" grpId="0" animBg="1"/>
      <p:bldP spid="18" grpId="0" animBg="1"/>
      <p:bldP spid="62" grpId="0" animBg="1"/>
      <p:bldP spid="16" grpId="0" animBg="1"/>
      <p:bldP spid="61" grpId="0" animBg="1"/>
      <p:bldP spid="14" grpId="0" animBg="1"/>
      <p:bldP spid="60" grpId="0" animBg="1"/>
      <p:bldP spid="22" grpId="0" animBg="1"/>
      <p:bldP spid="58" grpId="0" animBg="1"/>
      <p:bldP spid="12" grpId="0" animBg="1"/>
      <p:bldP spid="27" grpId="0" animBg="1"/>
      <p:bldP spid="19" grpId="0"/>
      <p:bldP spid="2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Adeel\Downloads\WLAN.png"/>
          <p:cNvPicPr>
            <a:picLocks noChangeAspect="1" noChangeArrowheads="1"/>
          </p:cNvPicPr>
          <p:nvPr/>
        </p:nvPicPr>
        <p:blipFill>
          <a:blip r:embed="rId2"/>
          <a:srcRect/>
          <a:stretch>
            <a:fillRect/>
          </a:stretch>
        </p:blipFill>
        <p:spPr bwMode="auto">
          <a:xfrm>
            <a:off x="1611966" y="777968"/>
            <a:ext cx="5595658" cy="4207935"/>
          </a:xfrm>
          <a:prstGeom prst="rect">
            <a:avLst/>
          </a:prstGeom>
          <a:noFill/>
        </p:spPr>
      </p:pic>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7169" name="Rectangle 1"/>
          <p:cNvSpPr>
            <a:spLocks noChangeArrowheads="1"/>
          </p:cNvSpPr>
          <p:nvPr/>
        </p:nvSpPr>
        <p:spPr bwMode="auto">
          <a:xfrm rot="10800000" flipV="1">
            <a:off x="163771" y="5762066"/>
            <a:ext cx="8802807" cy="615553"/>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scene3d>
              <a:camera prst="orthographicFront"/>
              <a:lightRig rig="soft" dir="t">
                <a:rot lat="0" lon="0" rev="10800000"/>
              </a:lightRig>
            </a:scene3d>
            <a:sp3d>
              <a:bevelT w="27940" h="12700"/>
              <a:contourClr>
                <a:srgbClr val="DDDDDD"/>
              </a:contourClr>
            </a:sp3d>
          </a:bodyPr>
          <a:lstStyle/>
          <a:p>
            <a:pPr algn="ctr"/>
            <a:r>
              <a:rPr lang="en-US" sz="2000" b="1" spc="150" dirty="0" smtClean="0">
                <a:ln w="11430"/>
                <a:solidFill>
                  <a:srgbClr val="F8F8F8"/>
                </a:solidFill>
                <a:effectLst>
                  <a:outerShdw blurRad="25400" algn="tl" rotWithShape="0">
                    <a:srgbClr val="000000">
                      <a:alpha val="43000"/>
                    </a:srgbClr>
                  </a:outerShdw>
                </a:effectLst>
                <a:latin typeface="Cooper Std Black" pitchFamily="18" charset="0"/>
              </a:rPr>
              <a:t>A LAN based on </a:t>
            </a:r>
            <a:r>
              <a:rPr lang="en-US" sz="2000" b="1" spc="150" dirty="0" smtClean="0">
                <a:ln w="11430"/>
                <a:solidFill>
                  <a:srgbClr val="F8F8F8"/>
                </a:solidFill>
                <a:effectLst>
                  <a:outerShdw blurRad="25400" algn="tl" rotWithShape="0">
                    <a:srgbClr val="000000">
                      <a:alpha val="43000"/>
                    </a:srgbClr>
                  </a:outerShdw>
                </a:effectLst>
                <a:latin typeface="Cooper Std Black" pitchFamily="18" charset="0"/>
              </a:rPr>
              <a:t>Wi-Fi</a:t>
            </a:r>
            <a:r>
              <a:rPr lang="en-US" sz="2000" b="1" spc="150" dirty="0" smtClean="0">
                <a:ln w="11430"/>
                <a:solidFill>
                  <a:srgbClr val="F8F8F8"/>
                </a:solidFill>
                <a:effectLst>
                  <a:outerShdw blurRad="25400" algn="tl" rotWithShape="0">
                    <a:srgbClr val="000000">
                      <a:alpha val="43000"/>
                    </a:srgbClr>
                  </a:outerShdw>
                </a:effectLst>
                <a:latin typeface="Cooper Std Black" pitchFamily="18" charset="0"/>
              </a:rPr>
              <a:t> wireless network technology</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2000" b="1" i="0" strike="noStrike" spc="150" normalizeH="0" baseline="0" dirty="0" smtClean="0">
              <a:ln w="11430"/>
              <a:solidFill>
                <a:srgbClr val="F8F8F8"/>
              </a:solidFill>
              <a:effectLst>
                <a:outerShdw blurRad="25400" algn="tl" rotWithShape="0">
                  <a:srgbClr val="000000">
                    <a:alpha val="43000"/>
                  </a:srgbClr>
                </a:outerShdw>
              </a:effectLst>
              <a:latin typeface="Cooper Std Black" pitchFamily="18" charset="0"/>
              <a:cs typeface="Arial" pitchFamily="34" charset="0"/>
            </a:endParaRPr>
          </a:p>
        </p:txBody>
      </p:sp>
      <p:pic>
        <p:nvPicPr>
          <p:cNvPr id="1029" name="Picture 5" descr="C:\Users\Adeel\Downloads\hp-mediasmart-server-lx195_image-2.png"/>
          <p:cNvPicPr>
            <a:picLocks noChangeAspect="1" noChangeArrowheads="1"/>
          </p:cNvPicPr>
          <p:nvPr/>
        </p:nvPicPr>
        <p:blipFill>
          <a:blip r:embed="rId3"/>
          <a:srcRect/>
          <a:stretch>
            <a:fillRect/>
          </a:stretch>
        </p:blipFill>
        <p:spPr bwMode="auto">
          <a:xfrm>
            <a:off x="6252977" y="861734"/>
            <a:ext cx="1928532" cy="1625972"/>
          </a:xfrm>
          <a:prstGeom prst="rect">
            <a:avLst/>
          </a:prstGeom>
          <a:noFill/>
        </p:spPr>
      </p:pic>
      <p:cxnSp>
        <p:nvCxnSpPr>
          <p:cNvPr id="15" name="Straight Connector 14"/>
          <p:cNvCxnSpPr/>
          <p:nvPr/>
        </p:nvCxnSpPr>
        <p:spPr>
          <a:xfrm rot="10800000" flipV="1">
            <a:off x="3778625" y="1721226"/>
            <a:ext cx="3039037" cy="53786"/>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rot="16200000" flipV="1">
            <a:off x="3173507" y="2568388"/>
            <a:ext cx="1667437" cy="753037"/>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grpSp>
        <p:nvGrpSpPr>
          <p:cNvPr id="27" name="Group 26"/>
          <p:cNvGrpSpPr/>
          <p:nvPr/>
        </p:nvGrpSpPr>
        <p:grpSpPr>
          <a:xfrm>
            <a:off x="2274119" y="950915"/>
            <a:ext cx="3687413" cy="3041959"/>
            <a:chOff x="2274119" y="950915"/>
            <a:chExt cx="3687413" cy="3041959"/>
          </a:xfrm>
        </p:grpSpPr>
        <p:pic>
          <p:nvPicPr>
            <p:cNvPr id="1027" name="Picture 3" descr="C:\Users\Adeel\Downloads\wifi-icon.png"/>
            <p:cNvPicPr>
              <a:picLocks noChangeAspect="1" noChangeArrowheads="1"/>
            </p:cNvPicPr>
            <p:nvPr/>
          </p:nvPicPr>
          <p:blipFill>
            <a:blip r:embed="rId4"/>
            <a:srcRect/>
            <a:stretch>
              <a:fillRect/>
            </a:stretch>
          </p:blipFill>
          <p:spPr bwMode="auto">
            <a:xfrm rot="5400000">
              <a:off x="3662736" y="973327"/>
              <a:ext cx="393791" cy="393791"/>
            </a:xfrm>
            <a:prstGeom prst="rect">
              <a:avLst/>
            </a:prstGeom>
            <a:noFill/>
          </p:spPr>
        </p:pic>
        <p:pic>
          <p:nvPicPr>
            <p:cNvPr id="22" name="Picture 3" descr="C:\Users\Adeel\Downloads\wifi-icon.png"/>
            <p:cNvPicPr>
              <a:picLocks noChangeAspect="1" noChangeArrowheads="1"/>
            </p:cNvPicPr>
            <p:nvPr/>
          </p:nvPicPr>
          <p:blipFill>
            <a:blip r:embed="rId4"/>
            <a:srcRect/>
            <a:stretch>
              <a:fillRect/>
            </a:stretch>
          </p:blipFill>
          <p:spPr bwMode="auto">
            <a:xfrm rot="19575766">
              <a:off x="5326600" y="3357942"/>
              <a:ext cx="634932" cy="634932"/>
            </a:xfrm>
            <a:prstGeom prst="rect">
              <a:avLst/>
            </a:prstGeom>
            <a:noFill/>
          </p:spPr>
        </p:pic>
        <p:pic>
          <p:nvPicPr>
            <p:cNvPr id="23" name="Picture 3" descr="C:\Users\Adeel\Downloads\wifi-icon.png"/>
            <p:cNvPicPr>
              <a:picLocks noChangeAspect="1" noChangeArrowheads="1"/>
            </p:cNvPicPr>
            <p:nvPr/>
          </p:nvPicPr>
          <p:blipFill>
            <a:blip r:embed="rId4"/>
            <a:srcRect/>
            <a:stretch>
              <a:fillRect/>
            </a:stretch>
          </p:blipFill>
          <p:spPr bwMode="auto">
            <a:xfrm rot="2553995">
              <a:off x="2274119" y="3008317"/>
              <a:ext cx="420683" cy="420683"/>
            </a:xfrm>
            <a:prstGeom prst="rect">
              <a:avLst/>
            </a:prstGeom>
            <a:noFill/>
          </p:spPr>
        </p:pic>
        <p:pic>
          <p:nvPicPr>
            <p:cNvPr id="24" name="Picture 3" descr="C:\Users\Adeel\Downloads\wifi-icon.png"/>
            <p:cNvPicPr>
              <a:picLocks noChangeAspect="1" noChangeArrowheads="1"/>
            </p:cNvPicPr>
            <p:nvPr/>
          </p:nvPicPr>
          <p:blipFill>
            <a:blip r:embed="rId4"/>
            <a:srcRect/>
            <a:stretch>
              <a:fillRect/>
            </a:stretch>
          </p:blipFill>
          <p:spPr bwMode="auto">
            <a:xfrm rot="5400000">
              <a:off x="2892681" y="950915"/>
              <a:ext cx="380343" cy="380343"/>
            </a:xfrm>
            <a:prstGeom prst="rect">
              <a:avLst/>
            </a:prstGeom>
            <a:noFill/>
          </p:spPr>
        </p:pic>
        <p:pic>
          <p:nvPicPr>
            <p:cNvPr id="25" name="Picture 3" descr="C:\Users\Adeel\Downloads\wifi-icon.png"/>
            <p:cNvPicPr>
              <a:picLocks noChangeAspect="1" noChangeArrowheads="1"/>
            </p:cNvPicPr>
            <p:nvPr/>
          </p:nvPicPr>
          <p:blipFill>
            <a:blip r:embed="rId4"/>
            <a:srcRect/>
            <a:stretch>
              <a:fillRect/>
            </a:stretch>
          </p:blipFill>
          <p:spPr bwMode="auto">
            <a:xfrm rot="16200000">
              <a:off x="3344490" y="991255"/>
              <a:ext cx="393791" cy="393791"/>
            </a:xfrm>
            <a:prstGeom prst="rect">
              <a:avLst/>
            </a:prstGeom>
            <a:noFill/>
          </p:spPr>
        </p:pic>
        <p:pic>
          <p:nvPicPr>
            <p:cNvPr id="26" name="Picture 3" descr="C:\Users\Adeel\Downloads\wifi-icon.png"/>
            <p:cNvPicPr>
              <a:picLocks noChangeAspect="1" noChangeArrowheads="1"/>
            </p:cNvPicPr>
            <p:nvPr/>
          </p:nvPicPr>
          <p:blipFill>
            <a:blip r:embed="rId4"/>
            <a:srcRect/>
            <a:stretch>
              <a:fillRect/>
            </a:stretch>
          </p:blipFill>
          <p:spPr bwMode="auto">
            <a:xfrm rot="16200000">
              <a:off x="2574435" y="968843"/>
              <a:ext cx="380343" cy="380343"/>
            </a:xfrm>
            <a:prstGeom prst="rect">
              <a:avLst/>
            </a:prstGeom>
            <a:noFill/>
          </p:spPr>
        </p:pic>
      </p:grpSp>
      <p:sp>
        <p:nvSpPr>
          <p:cNvPr id="20" name="Rectangle 19"/>
          <p:cNvSpPr/>
          <p:nvPr/>
        </p:nvSpPr>
        <p:spPr>
          <a:xfrm>
            <a:off x="3180522" y="0"/>
            <a:ext cx="5772409"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WLAN</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1" nodeType="afterEffect">
                                  <p:stCondLst>
                                    <p:cond delay="0"/>
                                  </p:stCondLst>
                                  <p:iterate type="lt">
                                    <p:tmPct val="0"/>
                                  </p:iterate>
                                  <p:childTnLst>
                                    <p:set>
                                      <p:cBhvr>
                                        <p:cTn id="6" dur="1" fill="hold">
                                          <p:stCondLst>
                                            <p:cond delay="0"/>
                                          </p:stCondLst>
                                        </p:cTn>
                                        <p:tgtEl>
                                          <p:spTgt spid="20"/>
                                        </p:tgtEl>
                                        <p:attrNameLst>
                                          <p:attrName>style.visibility</p:attrName>
                                        </p:attrNameLst>
                                      </p:cBhvr>
                                      <p:to>
                                        <p:strVal val="visible"/>
                                      </p:to>
                                    </p:set>
                                    <p:animEffect transition="in" filter="plus(in)">
                                      <p:cBhvr>
                                        <p:cTn id="7" dur="2000"/>
                                        <p:tgtEl>
                                          <p:spTgt spid="20"/>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7169"/>
                                        </p:tgtEl>
                                        <p:attrNameLst>
                                          <p:attrName>style.visibility</p:attrName>
                                        </p:attrNameLst>
                                      </p:cBhvr>
                                      <p:to>
                                        <p:strVal val="visible"/>
                                      </p:to>
                                    </p:set>
                                    <p:anim calcmode="lin" valueType="num">
                                      <p:cBhvr additive="base">
                                        <p:cTn id="11" dur="500" fill="hold"/>
                                        <p:tgtEl>
                                          <p:spTgt spid="7169"/>
                                        </p:tgtEl>
                                        <p:attrNameLst>
                                          <p:attrName>ppt_x</p:attrName>
                                        </p:attrNameLst>
                                      </p:cBhvr>
                                      <p:tavLst>
                                        <p:tav tm="0">
                                          <p:val>
                                            <p:strVal val="#ppt_x"/>
                                          </p:val>
                                        </p:tav>
                                        <p:tav tm="100000">
                                          <p:val>
                                            <p:strVal val="#ppt_x"/>
                                          </p:val>
                                        </p:tav>
                                      </p:tavLst>
                                    </p:anim>
                                    <p:anim calcmode="lin" valueType="num">
                                      <p:cBhvr additive="base">
                                        <p:cTn id="12" dur="500" fill="hold"/>
                                        <p:tgtEl>
                                          <p:spTgt spid="7169"/>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47" presetClass="entr" presetSubtype="0" fill="hold" nodeType="afterEffect">
                                  <p:stCondLst>
                                    <p:cond delay="1000"/>
                                  </p:stCondLst>
                                  <p:childTnLst>
                                    <p:set>
                                      <p:cBhvr>
                                        <p:cTn id="15" dur="1" fill="hold">
                                          <p:stCondLst>
                                            <p:cond delay="0"/>
                                          </p:stCondLst>
                                        </p:cTn>
                                        <p:tgtEl>
                                          <p:spTgt spid="1029"/>
                                        </p:tgtEl>
                                        <p:attrNameLst>
                                          <p:attrName>style.visibility</p:attrName>
                                        </p:attrNameLst>
                                      </p:cBhvr>
                                      <p:to>
                                        <p:strVal val="visible"/>
                                      </p:to>
                                    </p:set>
                                    <p:animEffect transition="in" filter="fade">
                                      <p:cBhvr>
                                        <p:cTn id="16" dur="1000"/>
                                        <p:tgtEl>
                                          <p:spTgt spid="1029"/>
                                        </p:tgtEl>
                                      </p:cBhvr>
                                    </p:animEffect>
                                    <p:anim calcmode="lin" valueType="num">
                                      <p:cBhvr>
                                        <p:cTn id="17" dur="1000" fill="hold"/>
                                        <p:tgtEl>
                                          <p:spTgt spid="1029"/>
                                        </p:tgtEl>
                                        <p:attrNameLst>
                                          <p:attrName>ppt_x</p:attrName>
                                        </p:attrNameLst>
                                      </p:cBhvr>
                                      <p:tavLst>
                                        <p:tav tm="0">
                                          <p:val>
                                            <p:strVal val="#ppt_x"/>
                                          </p:val>
                                        </p:tav>
                                        <p:tav tm="100000">
                                          <p:val>
                                            <p:strVal val="#ppt_x"/>
                                          </p:val>
                                        </p:tav>
                                      </p:tavLst>
                                    </p:anim>
                                    <p:anim calcmode="lin" valueType="num">
                                      <p:cBhvr>
                                        <p:cTn id="18" dur="1000" fill="hold"/>
                                        <p:tgtEl>
                                          <p:spTgt spid="1029"/>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100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1000"/>
                                        <p:tgtEl>
                                          <p:spTgt spid="1028"/>
                                        </p:tgtEl>
                                      </p:cBhvr>
                                    </p:animEffect>
                                    <p:anim calcmode="lin" valueType="num">
                                      <p:cBhvr>
                                        <p:cTn id="22" dur="1000" fill="hold"/>
                                        <p:tgtEl>
                                          <p:spTgt spid="1028"/>
                                        </p:tgtEl>
                                        <p:attrNameLst>
                                          <p:attrName>ppt_x</p:attrName>
                                        </p:attrNameLst>
                                      </p:cBhvr>
                                      <p:tavLst>
                                        <p:tav tm="0">
                                          <p:val>
                                            <p:strVal val="#ppt_x"/>
                                          </p:val>
                                        </p:tav>
                                        <p:tav tm="100000">
                                          <p:val>
                                            <p:strVal val="#ppt_x"/>
                                          </p:val>
                                        </p:tav>
                                      </p:tavLst>
                                    </p:anim>
                                    <p:anim calcmode="lin" valueType="num">
                                      <p:cBhvr>
                                        <p:cTn id="23" dur="1000" fill="hold"/>
                                        <p:tgtEl>
                                          <p:spTgt spid="1028"/>
                                        </p:tgtEl>
                                        <p:attrNameLst>
                                          <p:attrName>ppt_y</p:attrName>
                                        </p:attrNameLst>
                                      </p:cBhvr>
                                      <p:tavLst>
                                        <p:tav tm="0">
                                          <p:val>
                                            <p:strVal val="#ppt_y-.1"/>
                                          </p:val>
                                        </p:tav>
                                        <p:tav tm="100000">
                                          <p:val>
                                            <p:strVal val="#ppt_y"/>
                                          </p:val>
                                        </p:tav>
                                      </p:tavLst>
                                    </p:anim>
                                  </p:childTnLst>
                                </p:cTn>
                              </p:par>
                            </p:childTnLst>
                          </p:cTn>
                        </p:par>
                        <p:par>
                          <p:cTn id="24" fill="hold">
                            <p:stCondLst>
                              <p:cond delay="4500"/>
                            </p:stCondLst>
                            <p:childTnLst>
                              <p:par>
                                <p:cTn id="25" presetID="6" presetClass="entr" presetSubtype="16"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circle(in)">
                                      <p:cBhvr>
                                        <p:cTn id="27" dur="2000"/>
                                        <p:tgtEl>
                                          <p:spTgt spid="15"/>
                                        </p:tgtEl>
                                      </p:cBhvr>
                                    </p:animEffect>
                                  </p:childTnLst>
                                </p:cTn>
                              </p:par>
                            </p:childTnLst>
                          </p:cTn>
                        </p:par>
                        <p:par>
                          <p:cTn id="28" fill="hold">
                            <p:stCondLst>
                              <p:cond delay="6500"/>
                            </p:stCondLst>
                            <p:childTnLst>
                              <p:par>
                                <p:cTn id="29" presetID="6" presetClass="entr" presetSubtype="16"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circle(in)">
                                      <p:cBhvr>
                                        <p:cTn id="31" dur="2000"/>
                                        <p:tgtEl>
                                          <p:spTgt spid="19"/>
                                        </p:tgtEl>
                                      </p:cBhvr>
                                    </p:animEffect>
                                  </p:childTnLst>
                                </p:cTn>
                              </p:par>
                            </p:childTnLst>
                          </p:cTn>
                        </p:par>
                        <p:par>
                          <p:cTn id="32" fill="hold">
                            <p:stCondLst>
                              <p:cond delay="8500"/>
                            </p:stCondLst>
                            <p:childTnLst>
                              <p:par>
                                <p:cTn id="33" presetID="6" presetClass="entr" presetSubtype="16"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circle(in)">
                                      <p:cBhvr>
                                        <p:cTn id="35" dur="1000"/>
                                        <p:tgtEl>
                                          <p:spTgt spid="19"/>
                                        </p:tgtEl>
                                      </p:cBhvr>
                                    </p:animEffect>
                                  </p:childTnLst>
                                </p:cTn>
                              </p:par>
                              <p:par>
                                <p:cTn id="36" presetID="1"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26" presetClass="emph" presetSubtype="0" repeatCount="indefinite" fill="hold" nodeType="withEffect">
                                  <p:stCondLst>
                                    <p:cond delay="0"/>
                                  </p:stCondLst>
                                  <p:endCondLst>
                                    <p:cond evt="onNext" delay="0">
                                      <p:tgtEl>
                                        <p:sldTgt/>
                                      </p:tgtEl>
                                    </p:cond>
                                  </p:endCondLst>
                                  <p:childTnLst>
                                    <p:animEffect transition="out" filter="fade">
                                      <p:cBhvr>
                                        <p:cTn id="39" dur="500" tmFilter="0, 0; .2, .5; .8, .5; 1, 0"/>
                                        <p:tgtEl>
                                          <p:spTgt spid="27"/>
                                        </p:tgtEl>
                                      </p:cBhvr>
                                    </p:animEffect>
                                    <p:animScale>
                                      <p:cBhvr>
                                        <p:cTn id="40"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P spid="2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MAN - Metropolitan Area Network</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sp>
        <p:nvSpPr>
          <p:cNvPr id="12" name="Rectangle 11"/>
          <p:cNvSpPr/>
          <p:nvPr/>
        </p:nvSpPr>
        <p:spPr>
          <a:xfrm>
            <a:off x="0" y="5399885"/>
            <a:ext cx="9144000" cy="1200329"/>
          </a:xfrm>
          <a:prstGeom prst="rect">
            <a:avLst/>
          </a:prstGeom>
        </p:spPr>
        <p:txBody>
          <a:bodyPr wrap="square">
            <a:spAutoFit/>
          </a:bodyPr>
          <a:lstStyle/>
          <a:p>
            <a:pPr algn="just"/>
            <a:r>
              <a:rPr lang="en-US" dirty="0" smtClean="0"/>
              <a:t>This kind of network is not mostly used but it has its own importance for some government bodies and organizations on larger scale. MAN, metropolitan area network falls in middle of LAN and WAN, It covers large span of physical area than LAN but smaller than WAN, such as a city.</a:t>
            </a:r>
            <a:endParaRPr lang="en-US" dirty="0"/>
          </a:p>
        </p:txBody>
      </p:sp>
      <p:pic>
        <p:nvPicPr>
          <p:cNvPr id="2050" name="Picture 2" descr="C:\Users\Adeel\Downloads\MAN.png"/>
          <p:cNvPicPr>
            <a:picLocks noChangeAspect="1" noChangeArrowheads="1"/>
          </p:cNvPicPr>
          <p:nvPr/>
        </p:nvPicPr>
        <p:blipFill>
          <a:blip r:embed="rId2"/>
          <a:srcRect/>
          <a:stretch>
            <a:fillRect/>
          </a:stretch>
        </p:blipFill>
        <p:spPr bwMode="auto">
          <a:xfrm>
            <a:off x="4050748" y="2098331"/>
            <a:ext cx="923925" cy="1409700"/>
          </a:xfrm>
          <a:prstGeom prst="rect">
            <a:avLst/>
          </a:prstGeom>
          <a:noFill/>
        </p:spPr>
      </p:pic>
      <p:pic>
        <p:nvPicPr>
          <p:cNvPr id="13" name="Picture 2" descr="C:\Users\Adeel\Downloads\MAN.png"/>
          <p:cNvPicPr>
            <a:picLocks noChangeAspect="1" noChangeArrowheads="1"/>
          </p:cNvPicPr>
          <p:nvPr/>
        </p:nvPicPr>
        <p:blipFill>
          <a:blip r:embed="rId2"/>
          <a:srcRect/>
          <a:stretch>
            <a:fillRect/>
          </a:stretch>
        </p:blipFill>
        <p:spPr bwMode="auto">
          <a:xfrm>
            <a:off x="2125870" y="1028217"/>
            <a:ext cx="923925" cy="1409700"/>
          </a:xfrm>
          <a:prstGeom prst="rect">
            <a:avLst/>
          </a:prstGeom>
          <a:noFill/>
        </p:spPr>
      </p:pic>
      <p:pic>
        <p:nvPicPr>
          <p:cNvPr id="14" name="Picture 2" descr="C:\Users\Adeel\Downloads\MAN.png"/>
          <p:cNvPicPr>
            <a:picLocks noChangeAspect="1" noChangeArrowheads="1"/>
          </p:cNvPicPr>
          <p:nvPr/>
        </p:nvPicPr>
        <p:blipFill>
          <a:blip r:embed="rId2"/>
          <a:srcRect/>
          <a:stretch>
            <a:fillRect/>
          </a:stretch>
        </p:blipFill>
        <p:spPr bwMode="auto">
          <a:xfrm>
            <a:off x="2238514" y="3218139"/>
            <a:ext cx="923925" cy="1409700"/>
          </a:xfrm>
          <a:prstGeom prst="rect">
            <a:avLst/>
          </a:prstGeom>
          <a:noFill/>
        </p:spPr>
      </p:pic>
      <p:pic>
        <p:nvPicPr>
          <p:cNvPr id="15" name="Picture 2" descr="C:\Users\Adeel\Downloads\MAN.png"/>
          <p:cNvPicPr>
            <a:picLocks noChangeAspect="1" noChangeArrowheads="1"/>
          </p:cNvPicPr>
          <p:nvPr/>
        </p:nvPicPr>
        <p:blipFill>
          <a:blip r:embed="rId2"/>
          <a:srcRect/>
          <a:stretch>
            <a:fillRect/>
          </a:stretch>
        </p:blipFill>
        <p:spPr bwMode="auto">
          <a:xfrm>
            <a:off x="5631070" y="955330"/>
            <a:ext cx="923925" cy="1409700"/>
          </a:xfrm>
          <a:prstGeom prst="rect">
            <a:avLst/>
          </a:prstGeom>
          <a:noFill/>
        </p:spPr>
      </p:pic>
      <p:pic>
        <p:nvPicPr>
          <p:cNvPr id="16" name="Picture 2" descr="C:\Users\Adeel\Downloads\MAN.png"/>
          <p:cNvPicPr>
            <a:picLocks noChangeAspect="1" noChangeArrowheads="1"/>
          </p:cNvPicPr>
          <p:nvPr/>
        </p:nvPicPr>
        <p:blipFill>
          <a:blip r:embed="rId2"/>
          <a:srcRect/>
          <a:stretch>
            <a:fillRect/>
          </a:stretch>
        </p:blipFill>
        <p:spPr bwMode="auto">
          <a:xfrm>
            <a:off x="5594627" y="3204887"/>
            <a:ext cx="923925" cy="1409700"/>
          </a:xfrm>
          <a:prstGeom prst="rect">
            <a:avLst/>
          </a:prstGeom>
          <a:noFill/>
        </p:spPr>
      </p:pic>
      <p:pic>
        <p:nvPicPr>
          <p:cNvPr id="2051" name="Picture 3" descr="C:\Users\Adeel\Downloads\MAasdN.png"/>
          <p:cNvPicPr>
            <a:picLocks noChangeAspect="1" noChangeArrowheads="1"/>
          </p:cNvPicPr>
          <p:nvPr/>
        </p:nvPicPr>
        <p:blipFill>
          <a:blip r:embed="rId3"/>
          <a:srcRect/>
          <a:stretch>
            <a:fillRect/>
          </a:stretch>
        </p:blipFill>
        <p:spPr bwMode="auto">
          <a:xfrm>
            <a:off x="3241055" y="3088931"/>
            <a:ext cx="971550" cy="600075"/>
          </a:xfrm>
          <a:prstGeom prst="rect">
            <a:avLst/>
          </a:prstGeom>
          <a:noFill/>
        </p:spPr>
      </p:pic>
      <p:pic>
        <p:nvPicPr>
          <p:cNvPr id="18" name="Picture 3" descr="C:\Users\Adeel\Downloads\MAasdN.png"/>
          <p:cNvPicPr>
            <a:picLocks noChangeAspect="1" noChangeArrowheads="1"/>
          </p:cNvPicPr>
          <p:nvPr/>
        </p:nvPicPr>
        <p:blipFill>
          <a:blip r:embed="rId3"/>
          <a:srcRect/>
          <a:stretch>
            <a:fillRect/>
          </a:stretch>
        </p:blipFill>
        <p:spPr bwMode="auto">
          <a:xfrm>
            <a:off x="4834629" y="1820035"/>
            <a:ext cx="971550" cy="600075"/>
          </a:xfrm>
          <a:prstGeom prst="rect">
            <a:avLst/>
          </a:prstGeom>
          <a:noFill/>
        </p:spPr>
      </p:pic>
      <p:pic>
        <p:nvPicPr>
          <p:cNvPr id="19" name="Picture 3" descr="C:\Users\Adeel\Downloads\MAasdN.png"/>
          <p:cNvPicPr>
            <a:picLocks noChangeAspect="1" noChangeArrowheads="1"/>
          </p:cNvPicPr>
          <p:nvPr/>
        </p:nvPicPr>
        <p:blipFill>
          <a:blip r:embed="rId3"/>
          <a:srcRect/>
          <a:stretch>
            <a:fillRect/>
          </a:stretch>
        </p:blipFill>
        <p:spPr bwMode="auto">
          <a:xfrm rot="4037753">
            <a:off x="3227804" y="1793530"/>
            <a:ext cx="971550" cy="600075"/>
          </a:xfrm>
          <a:prstGeom prst="rect">
            <a:avLst/>
          </a:prstGeom>
          <a:noFill/>
        </p:spPr>
      </p:pic>
      <p:pic>
        <p:nvPicPr>
          <p:cNvPr id="20" name="Picture 3" descr="C:\Users\Adeel\Downloads\MAasdN.png"/>
          <p:cNvPicPr>
            <a:picLocks noChangeAspect="1" noChangeArrowheads="1"/>
          </p:cNvPicPr>
          <p:nvPr/>
        </p:nvPicPr>
        <p:blipFill>
          <a:blip r:embed="rId3"/>
          <a:srcRect/>
          <a:stretch>
            <a:fillRect/>
          </a:stretch>
        </p:blipFill>
        <p:spPr bwMode="auto">
          <a:xfrm rot="4705312">
            <a:off x="4890949" y="3118749"/>
            <a:ext cx="971550" cy="600075"/>
          </a:xfrm>
          <a:prstGeom prst="rect">
            <a:avLst/>
          </a:prstGeom>
          <a:noFill/>
        </p:spPr>
      </p:pic>
      <p:sp>
        <p:nvSpPr>
          <p:cNvPr id="21" name="TextBox 20"/>
          <p:cNvSpPr txBox="1"/>
          <p:nvPr/>
        </p:nvSpPr>
        <p:spPr>
          <a:xfrm>
            <a:off x="4244008" y="1749287"/>
            <a:ext cx="1202635" cy="369332"/>
          </a:xfrm>
          <a:prstGeom prst="rect">
            <a:avLst/>
          </a:prstGeom>
          <a:noFill/>
        </p:spPr>
        <p:txBody>
          <a:bodyPr wrap="square" rtlCol="0">
            <a:spAutoFit/>
          </a:bodyPr>
          <a:lstStyle/>
          <a:p>
            <a:r>
              <a:rPr lang="en-US" dirty="0" smtClean="0"/>
              <a:t>City</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plus(in)">
                                      <p:cBhvr>
                                        <p:cTn id="7" dur="2000"/>
                                        <p:tgtEl>
                                          <p:spTgt spid="11"/>
                                        </p:tgtEl>
                                      </p:cBhvr>
                                    </p:animEffect>
                                  </p:childTnLst>
                                </p:cTn>
                              </p:par>
                            </p:childTnLst>
                          </p:cTn>
                        </p:par>
                        <p:par>
                          <p:cTn id="8" fill="hold">
                            <p:stCondLst>
                              <p:cond delay="2000"/>
                            </p:stCondLst>
                            <p:childTnLst>
                              <p:par>
                                <p:cTn id="9" presetID="1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plus(in)">
                                      <p:cBhvr>
                                        <p:cTn id="11" dur="2000"/>
                                        <p:tgtEl>
                                          <p:spTgt spid="12"/>
                                        </p:tgtEl>
                                      </p:cBhvr>
                                    </p:animEffect>
                                  </p:childTnLst>
                                </p:cTn>
                              </p:par>
                            </p:childTnLst>
                          </p:cTn>
                        </p:par>
                        <p:par>
                          <p:cTn id="12" fill="hold">
                            <p:stCondLst>
                              <p:cond delay="4000"/>
                            </p:stCondLst>
                            <p:childTnLst>
                              <p:par>
                                <p:cTn id="13" presetID="2" presetClass="entr" presetSubtype="1"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50" fill="hold"/>
                                        <p:tgtEl>
                                          <p:spTgt spid="14"/>
                                        </p:tgtEl>
                                        <p:attrNameLst>
                                          <p:attrName>ppt_x</p:attrName>
                                        </p:attrNameLst>
                                      </p:cBhvr>
                                      <p:tavLst>
                                        <p:tav tm="0">
                                          <p:val>
                                            <p:strVal val="#ppt_x"/>
                                          </p:val>
                                        </p:tav>
                                        <p:tav tm="100000">
                                          <p:val>
                                            <p:strVal val="#ppt_x"/>
                                          </p:val>
                                        </p:tav>
                                      </p:tavLst>
                                    </p:anim>
                                    <p:anim calcmode="lin" valueType="num">
                                      <p:cBhvr additive="base">
                                        <p:cTn id="16" dur="250" fill="hold"/>
                                        <p:tgtEl>
                                          <p:spTgt spid="14"/>
                                        </p:tgtEl>
                                        <p:attrNameLst>
                                          <p:attrName>ppt_y</p:attrName>
                                        </p:attrNameLst>
                                      </p:cBhvr>
                                      <p:tavLst>
                                        <p:tav tm="0">
                                          <p:val>
                                            <p:strVal val="0-#ppt_h/2"/>
                                          </p:val>
                                        </p:tav>
                                        <p:tav tm="100000">
                                          <p:val>
                                            <p:strVal val="#ppt_y"/>
                                          </p:val>
                                        </p:tav>
                                      </p:tavLst>
                                    </p:anim>
                                  </p:childTnLst>
                                </p:cTn>
                              </p:par>
                            </p:childTnLst>
                          </p:cTn>
                        </p:par>
                        <p:par>
                          <p:cTn id="17" fill="hold">
                            <p:stCondLst>
                              <p:cond delay="4250"/>
                            </p:stCondLst>
                            <p:childTnLst>
                              <p:par>
                                <p:cTn id="18" presetID="2" presetClass="entr" presetSubtype="1"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250" fill="hold"/>
                                        <p:tgtEl>
                                          <p:spTgt spid="15"/>
                                        </p:tgtEl>
                                        <p:attrNameLst>
                                          <p:attrName>ppt_x</p:attrName>
                                        </p:attrNameLst>
                                      </p:cBhvr>
                                      <p:tavLst>
                                        <p:tav tm="0">
                                          <p:val>
                                            <p:strVal val="#ppt_x"/>
                                          </p:val>
                                        </p:tav>
                                        <p:tav tm="100000">
                                          <p:val>
                                            <p:strVal val="#ppt_x"/>
                                          </p:val>
                                        </p:tav>
                                      </p:tavLst>
                                    </p:anim>
                                    <p:anim calcmode="lin" valueType="num">
                                      <p:cBhvr additive="base">
                                        <p:cTn id="21" dur="250" fill="hold"/>
                                        <p:tgtEl>
                                          <p:spTgt spid="15"/>
                                        </p:tgtEl>
                                        <p:attrNameLst>
                                          <p:attrName>ppt_y</p:attrName>
                                        </p:attrNameLst>
                                      </p:cBhvr>
                                      <p:tavLst>
                                        <p:tav tm="0">
                                          <p:val>
                                            <p:strVal val="0-#ppt_h/2"/>
                                          </p:val>
                                        </p:tav>
                                        <p:tav tm="100000">
                                          <p:val>
                                            <p:strVal val="#ppt_y"/>
                                          </p:val>
                                        </p:tav>
                                      </p:tavLst>
                                    </p:anim>
                                  </p:childTnLst>
                                </p:cTn>
                              </p:par>
                            </p:childTnLst>
                          </p:cTn>
                        </p:par>
                        <p:par>
                          <p:cTn id="22" fill="hold">
                            <p:stCondLst>
                              <p:cond delay="4500"/>
                            </p:stCondLst>
                            <p:childTnLst>
                              <p:par>
                                <p:cTn id="23" presetID="2" presetClass="entr" presetSubtype="1"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250" fill="hold"/>
                                        <p:tgtEl>
                                          <p:spTgt spid="16"/>
                                        </p:tgtEl>
                                        <p:attrNameLst>
                                          <p:attrName>ppt_x</p:attrName>
                                        </p:attrNameLst>
                                      </p:cBhvr>
                                      <p:tavLst>
                                        <p:tav tm="0">
                                          <p:val>
                                            <p:strVal val="#ppt_x"/>
                                          </p:val>
                                        </p:tav>
                                        <p:tav tm="100000">
                                          <p:val>
                                            <p:strVal val="#ppt_x"/>
                                          </p:val>
                                        </p:tav>
                                      </p:tavLst>
                                    </p:anim>
                                    <p:anim calcmode="lin" valueType="num">
                                      <p:cBhvr additive="base">
                                        <p:cTn id="26" dur="250" fill="hold"/>
                                        <p:tgtEl>
                                          <p:spTgt spid="16"/>
                                        </p:tgtEl>
                                        <p:attrNameLst>
                                          <p:attrName>ppt_y</p:attrName>
                                        </p:attrNameLst>
                                      </p:cBhvr>
                                      <p:tavLst>
                                        <p:tav tm="0">
                                          <p:val>
                                            <p:strVal val="0-#ppt_h/2"/>
                                          </p:val>
                                        </p:tav>
                                        <p:tav tm="100000">
                                          <p:val>
                                            <p:strVal val="#ppt_y"/>
                                          </p:val>
                                        </p:tav>
                                      </p:tavLst>
                                    </p:anim>
                                  </p:childTnLst>
                                </p:cTn>
                              </p:par>
                            </p:childTnLst>
                          </p:cTn>
                        </p:par>
                        <p:par>
                          <p:cTn id="27" fill="hold">
                            <p:stCondLst>
                              <p:cond delay="4750"/>
                            </p:stCondLst>
                            <p:childTnLst>
                              <p:par>
                                <p:cTn id="28" presetID="2" presetClass="entr" presetSubtype="1"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250" fill="hold"/>
                                        <p:tgtEl>
                                          <p:spTgt spid="13"/>
                                        </p:tgtEl>
                                        <p:attrNameLst>
                                          <p:attrName>ppt_x</p:attrName>
                                        </p:attrNameLst>
                                      </p:cBhvr>
                                      <p:tavLst>
                                        <p:tav tm="0">
                                          <p:val>
                                            <p:strVal val="#ppt_x"/>
                                          </p:val>
                                        </p:tav>
                                        <p:tav tm="100000">
                                          <p:val>
                                            <p:strVal val="#ppt_x"/>
                                          </p:val>
                                        </p:tav>
                                      </p:tavLst>
                                    </p:anim>
                                    <p:anim calcmode="lin" valueType="num">
                                      <p:cBhvr additive="base">
                                        <p:cTn id="31" dur="250" fill="hold"/>
                                        <p:tgtEl>
                                          <p:spTgt spid="13"/>
                                        </p:tgtEl>
                                        <p:attrNameLst>
                                          <p:attrName>ppt_y</p:attrName>
                                        </p:attrNameLst>
                                      </p:cBhvr>
                                      <p:tavLst>
                                        <p:tav tm="0">
                                          <p:val>
                                            <p:strVal val="0-#ppt_h/2"/>
                                          </p:val>
                                        </p:tav>
                                        <p:tav tm="100000">
                                          <p:val>
                                            <p:strVal val="#ppt_y"/>
                                          </p:val>
                                        </p:tav>
                                      </p:tavLst>
                                    </p:anim>
                                  </p:childTnLst>
                                </p:cTn>
                              </p:par>
                            </p:childTnLst>
                          </p:cTn>
                        </p:par>
                        <p:par>
                          <p:cTn id="32" fill="hold">
                            <p:stCondLst>
                              <p:cond delay="5000"/>
                            </p:stCondLst>
                            <p:childTnLst>
                              <p:par>
                                <p:cTn id="33" presetID="2" presetClass="entr" presetSubtype="1" fill="hold" nodeType="afterEffect">
                                  <p:stCondLst>
                                    <p:cond delay="0"/>
                                  </p:stCondLst>
                                  <p:childTnLst>
                                    <p:set>
                                      <p:cBhvr>
                                        <p:cTn id="34" dur="1" fill="hold">
                                          <p:stCondLst>
                                            <p:cond delay="0"/>
                                          </p:stCondLst>
                                        </p:cTn>
                                        <p:tgtEl>
                                          <p:spTgt spid="2050"/>
                                        </p:tgtEl>
                                        <p:attrNameLst>
                                          <p:attrName>style.visibility</p:attrName>
                                        </p:attrNameLst>
                                      </p:cBhvr>
                                      <p:to>
                                        <p:strVal val="visible"/>
                                      </p:to>
                                    </p:set>
                                    <p:anim calcmode="lin" valueType="num">
                                      <p:cBhvr additive="base">
                                        <p:cTn id="35" dur="250" fill="hold"/>
                                        <p:tgtEl>
                                          <p:spTgt spid="2050"/>
                                        </p:tgtEl>
                                        <p:attrNameLst>
                                          <p:attrName>ppt_x</p:attrName>
                                        </p:attrNameLst>
                                      </p:cBhvr>
                                      <p:tavLst>
                                        <p:tav tm="0">
                                          <p:val>
                                            <p:strVal val="#ppt_x"/>
                                          </p:val>
                                        </p:tav>
                                        <p:tav tm="100000">
                                          <p:val>
                                            <p:strVal val="#ppt_x"/>
                                          </p:val>
                                        </p:tav>
                                      </p:tavLst>
                                    </p:anim>
                                    <p:anim calcmode="lin" valueType="num">
                                      <p:cBhvr additive="base">
                                        <p:cTn id="36" dur="250" fill="hold"/>
                                        <p:tgtEl>
                                          <p:spTgt spid="2050"/>
                                        </p:tgtEl>
                                        <p:attrNameLst>
                                          <p:attrName>ppt_y</p:attrName>
                                        </p:attrNameLst>
                                      </p:cBhvr>
                                      <p:tavLst>
                                        <p:tav tm="0">
                                          <p:val>
                                            <p:strVal val="0-#ppt_h/2"/>
                                          </p:val>
                                        </p:tav>
                                        <p:tav tm="100000">
                                          <p:val>
                                            <p:strVal val="#ppt_y"/>
                                          </p:val>
                                        </p:tav>
                                      </p:tavLst>
                                    </p:anim>
                                  </p:childTnLst>
                                </p:cTn>
                              </p:par>
                            </p:childTnLst>
                          </p:cTn>
                        </p:par>
                        <p:par>
                          <p:cTn id="37" fill="hold">
                            <p:stCondLst>
                              <p:cond delay="5250"/>
                            </p:stCondLst>
                            <p:childTnLst>
                              <p:par>
                                <p:cTn id="38" presetID="1"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051"/>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par>
                          <p:cTn id="46" fill="hold">
                            <p:stCondLst>
                              <p:cond delay="5250"/>
                            </p:stCondLst>
                            <p:childTnLst>
                              <p:par>
                                <p:cTn id="47" presetID="26" presetClass="emph" presetSubtype="0" repeatCount="indefinite" fill="hold" nodeType="afterEffect">
                                  <p:stCondLst>
                                    <p:cond delay="0"/>
                                  </p:stCondLst>
                                  <p:endCondLst>
                                    <p:cond evt="onNext" delay="0">
                                      <p:tgtEl>
                                        <p:sldTgt/>
                                      </p:tgtEl>
                                    </p:cond>
                                  </p:endCondLst>
                                  <p:childTnLst>
                                    <p:animEffect transition="out" filter="fade">
                                      <p:cBhvr>
                                        <p:cTn id="48" dur="250" tmFilter="0, 0; .2, .5; .8, .5; 1, 0"/>
                                        <p:tgtEl>
                                          <p:spTgt spid="20"/>
                                        </p:tgtEl>
                                      </p:cBhvr>
                                    </p:animEffect>
                                    <p:animScale>
                                      <p:cBhvr>
                                        <p:cTn id="49" dur="125" autoRev="1" fill="hold"/>
                                        <p:tgtEl>
                                          <p:spTgt spid="20"/>
                                        </p:tgtEl>
                                      </p:cBhvr>
                                      <p:by x="105000" y="105000"/>
                                    </p:animScale>
                                  </p:childTnLst>
                                </p:cTn>
                              </p:par>
                              <p:par>
                                <p:cTn id="50" presetID="26" presetClass="emph" presetSubtype="0" repeatCount="indefinite" fill="hold" nodeType="withEffect">
                                  <p:stCondLst>
                                    <p:cond delay="0"/>
                                  </p:stCondLst>
                                  <p:endCondLst>
                                    <p:cond evt="onNext" delay="0">
                                      <p:tgtEl>
                                        <p:sldTgt/>
                                      </p:tgtEl>
                                    </p:cond>
                                  </p:endCondLst>
                                  <p:childTnLst>
                                    <p:animEffect transition="out" filter="fade">
                                      <p:cBhvr>
                                        <p:cTn id="51" dur="250" tmFilter="0, 0; .2, .5; .8, .5; 1, 0"/>
                                        <p:tgtEl>
                                          <p:spTgt spid="2051"/>
                                        </p:tgtEl>
                                      </p:cBhvr>
                                    </p:animEffect>
                                    <p:animScale>
                                      <p:cBhvr>
                                        <p:cTn id="52" dur="125" autoRev="1" fill="hold"/>
                                        <p:tgtEl>
                                          <p:spTgt spid="2051"/>
                                        </p:tgtEl>
                                      </p:cBhvr>
                                      <p:by x="105000" y="105000"/>
                                    </p:animScale>
                                  </p:childTnLst>
                                </p:cTn>
                              </p:par>
                              <p:par>
                                <p:cTn id="53" presetID="26" presetClass="emph" presetSubtype="0" repeatCount="indefinite" fill="hold" nodeType="withEffect">
                                  <p:stCondLst>
                                    <p:cond delay="0"/>
                                  </p:stCondLst>
                                  <p:endCondLst>
                                    <p:cond evt="onNext" delay="0">
                                      <p:tgtEl>
                                        <p:sldTgt/>
                                      </p:tgtEl>
                                    </p:cond>
                                  </p:endCondLst>
                                  <p:childTnLst>
                                    <p:animEffect transition="out" filter="fade">
                                      <p:cBhvr>
                                        <p:cTn id="54" dur="250" tmFilter="0, 0; .2, .5; .8, .5; 1, 0"/>
                                        <p:tgtEl>
                                          <p:spTgt spid="19"/>
                                        </p:tgtEl>
                                      </p:cBhvr>
                                    </p:animEffect>
                                    <p:animScale>
                                      <p:cBhvr>
                                        <p:cTn id="55" dur="125" autoRev="1" fill="hold"/>
                                        <p:tgtEl>
                                          <p:spTgt spid="19"/>
                                        </p:tgtEl>
                                      </p:cBhvr>
                                      <p:by x="105000" y="105000"/>
                                    </p:animScale>
                                  </p:childTnLst>
                                </p:cTn>
                              </p:par>
                              <p:par>
                                <p:cTn id="56" presetID="26" presetClass="emph" presetSubtype="0" repeatCount="indefinite" fill="hold" nodeType="withEffect">
                                  <p:stCondLst>
                                    <p:cond delay="0"/>
                                  </p:stCondLst>
                                  <p:endCondLst>
                                    <p:cond evt="onNext" delay="0">
                                      <p:tgtEl>
                                        <p:sldTgt/>
                                      </p:tgtEl>
                                    </p:cond>
                                  </p:endCondLst>
                                  <p:childTnLst>
                                    <p:animEffect transition="out" filter="fade">
                                      <p:cBhvr>
                                        <p:cTn id="57" dur="250" tmFilter="0, 0; .2, .5; .8, .5; 1, 0"/>
                                        <p:tgtEl>
                                          <p:spTgt spid="18"/>
                                        </p:tgtEl>
                                      </p:cBhvr>
                                    </p:animEffect>
                                    <p:animScale>
                                      <p:cBhvr>
                                        <p:cTn id="58" dur="125"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4366020" y="1242453"/>
            <a:ext cx="22758636" cy="2723005"/>
            <a:chOff x="-15377389" y="6052205"/>
            <a:chExt cx="22758636" cy="2723005"/>
          </a:xfrm>
          <a:noFill/>
          <a:scene3d>
            <a:camera prst="orthographicFront"/>
            <a:lightRig rig="brightRoom" dir="t"/>
          </a:scene3d>
        </p:grpSpPr>
        <p:pic>
          <p:nvPicPr>
            <p:cNvPr id="14" name="Picture 3" descr="C:\Users\Adeel\Downloads\afasdvcwerg.png"/>
            <p:cNvPicPr>
              <a:picLocks noChangeAspect="1" noChangeArrowheads="1"/>
            </p:cNvPicPr>
            <p:nvPr/>
          </p:nvPicPr>
          <p:blipFill>
            <a:blip r:embed="rId3"/>
            <a:srcRect/>
            <a:stretch>
              <a:fillRect/>
            </a:stretch>
          </p:blipFill>
          <p:spPr bwMode="auto">
            <a:xfrm>
              <a:off x="-3998189" y="6053120"/>
              <a:ext cx="5685634" cy="2722090"/>
            </a:xfrm>
            <a:prstGeom prst="rect">
              <a:avLst/>
            </a:prstGeom>
            <a:grpFill/>
            <a:ln>
              <a:noFill/>
            </a:ln>
            <a:sp3d prstMaterial="translucentPowder"/>
          </p:spPr>
        </p:pic>
        <p:pic>
          <p:nvPicPr>
            <p:cNvPr id="45" name="Picture 3" descr="C:\Users\Adeel\Downloads\afasdvcwerg.png"/>
            <p:cNvPicPr>
              <a:picLocks noChangeAspect="1" noChangeArrowheads="1"/>
            </p:cNvPicPr>
            <p:nvPr/>
          </p:nvPicPr>
          <p:blipFill>
            <a:blip r:embed="rId3"/>
            <a:srcRect/>
            <a:stretch>
              <a:fillRect/>
            </a:stretch>
          </p:blipFill>
          <p:spPr bwMode="auto">
            <a:xfrm>
              <a:off x="-15377389" y="6053120"/>
              <a:ext cx="5685634" cy="2722090"/>
            </a:xfrm>
            <a:prstGeom prst="rect">
              <a:avLst/>
            </a:prstGeom>
            <a:grpFill/>
            <a:ln>
              <a:noFill/>
            </a:ln>
            <a:sp3d prstMaterial="translucentPowder"/>
          </p:spPr>
        </p:pic>
        <p:pic>
          <p:nvPicPr>
            <p:cNvPr id="46" name="Picture 3" descr="C:\Users\Adeel\Downloads\afasdvcwerg.png"/>
            <p:cNvPicPr>
              <a:picLocks noChangeAspect="1" noChangeArrowheads="1"/>
            </p:cNvPicPr>
            <p:nvPr/>
          </p:nvPicPr>
          <p:blipFill>
            <a:blip r:embed="rId3"/>
            <a:srcRect/>
            <a:stretch>
              <a:fillRect/>
            </a:stretch>
          </p:blipFill>
          <p:spPr bwMode="auto">
            <a:xfrm>
              <a:off x="-9687789" y="6053120"/>
              <a:ext cx="5685634" cy="2722090"/>
            </a:xfrm>
            <a:prstGeom prst="rect">
              <a:avLst/>
            </a:prstGeom>
            <a:grpFill/>
            <a:ln>
              <a:noFill/>
            </a:ln>
            <a:sp3d prstMaterial="translucentPowder"/>
          </p:spPr>
        </p:pic>
        <p:pic>
          <p:nvPicPr>
            <p:cNvPr id="52" name="Picture 3" descr="C:\Users\Adeel\Downloads\afasdvcwerg.png"/>
            <p:cNvPicPr>
              <a:picLocks noChangeAspect="1" noChangeArrowheads="1"/>
            </p:cNvPicPr>
            <p:nvPr/>
          </p:nvPicPr>
          <p:blipFill>
            <a:blip r:embed="rId3"/>
            <a:srcRect/>
            <a:stretch>
              <a:fillRect/>
            </a:stretch>
          </p:blipFill>
          <p:spPr bwMode="auto">
            <a:xfrm>
              <a:off x="1695613" y="6052205"/>
              <a:ext cx="5685634" cy="2722090"/>
            </a:xfrm>
            <a:prstGeom prst="rect">
              <a:avLst/>
            </a:prstGeom>
            <a:grpFill/>
            <a:ln>
              <a:noFill/>
            </a:ln>
            <a:sp3d prstMaterial="translucentPowder"/>
          </p:spPr>
        </p:pic>
      </p:grpSp>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7169" name="Rectangle 1"/>
          <p:cNvSpPr>
            <a:spLocks noChangeArrowheads="1"/>
          </p:cNvSpPr>
          <p:nvPr/>
        </p:nvSpPr>
        <p:spPr bwMode="auto">
          <a:xfrm rot="10800000" flipV="1">
            <a:off x="163771" y="5346391"/>
            <a:ext cx="8802807" cy="1292662"/>
          </a:xfrm>
          <a:prstGeom prst="rect">
            <a:avLst/>
          </a:prstGeom>
          <a:noFill/>
          <a:ln w="9525">
            <a:noFill/>
            <a:miter lim="800000"/>
            <a:headEnd/>
            <a:tailEnd/>
          </a:ln>
          <a:effectLst/>
        </p:spPr>
        <p:txBody>
          <a:bodyPr vert="horz" wrap="square" lIns="0" tIns="0" rIns="0" bIns="0" numCol="1" anchor="ctr" anchorCtr="0" compatLnSpc="1">
            <a:prstTxWarp prst="textNoShape">
              <a:avLst/>
            </a:prstTxWarp>
            <a:spAutoFit/>
          </a:bodyPr>
          <a:lstStyle/>
          <a:p>
            <a:r>
              <a:rPr lang="en-US" sz="1200" dirty="0" smtClean="0"/>
              <a:t> WAN is a geographically-dispersed collection of LANs. A network device called a router connects LANs to a WAN. In IP networking, the router maintains both a LAN address and a WAN address.</a:t>
            </a:r>
          </a:p>
          <a:p>
            <a:endParaRPr lang="en-US" sz="1200" dirty="0" smtClean="0"/>
          </a:p>
          <a:p>
            <a:r>
              <a:rPr lang="en-US" sz="1200" dirty="0" smtClean="0"/>
              <a:t>A WAN differs from a LAN in several important ways. Most WANs (like the Internet) are not owned by any one organization but rather exist under collective or distributed ownership and management. WANs tend to use technology like ATM, Frame Relay and X.25 for connectivity over the longer distances.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200" b="0" i="0" strike="noStrike" cap="none" normalizeH="0" baseline="0" dirty="0" smtClean="0">
              <a:ln>
                <a:noFill/>
              </a:ln>
              <a:effectLst/>
              <a:latin typeface="Arial" pitchFamily="34" charset="0"/>
              <a:cs typeface="Arial" pitchFamily="34" charset="0"/>
            </a:endParaRPr>
          </a:p>
        </p:txBody>
      </p:sp>
      <p:grpSp>
        <p:nvGrpSpPr>
          <p:cNvPr id="48" name="Group 47"/>
          <p:cNvGrpSpPr/>
          <p:nvPr/>
        </p:nvGrpSpPr>
        <p:grpSpPr>
          <a:xfrm>
            <a:off x="3168063" y="1184457"/>
            <a:ext cx="17119600" cy="2722090"/>
            <a:chOff x="3048000" y="1899962"/>
            <a:chExt cx="17119600" cy="2722090"/>
          </a:xfrm>
          <a:noFill/>
          <a:scene3d>
            <a:camera prst="orthographicFront"/>
            <a:lightRig rig="brightRoom" dir="t"/>
          </a:scene3d>
        </p:grpSpPr>
        <p:pic>
          <p:nvPicPr>
            <p:cNvPr id="13" name="Picture 2" descr="C:\Users\Adeel\Downloads\blank-world-map.png"/>
            <p:cNvPicPr>
              <a:picLocks noChangeAspect="1" noChangeArrowheads="1"/>
            </p:cNvPicPr>
            <p:nvPr/>
          </p:nvPicPr>
          <p:blipFill>
            <a:blip r:embed="rId4"/>
            <a:srcRect/>
            <a:stretch>
              <a:fillRect/>
            </a:stretch>
          </p:blipFill>
          <p:spPr bwMode="auto">
            <a:xfrm flipH="1">
              <a:off x="3048000" y="1899962"/>
              <a:ext cx="5689600" cy="2722090"/>
            </a:xfrm>
            <a:prstGeom prst="rect">
              <a:avLst/>
            </a:prstGeom>
            <a:grpFill/>
            <a:ln>
              <a:noFill/>
            </a:ln>
            <a:sp3d prstMaterial="translucentPowder"/>
          </p:spPr>
        </p:pic>
        <p:pic>
          <p:nvPicPr>
            <p:cNvPr id="43" name="Picture 2" descr="C:\Users\Adeel\Downloads\blank-world-map.png"/>
            <p:cNvPicPr>
              <a:picLocks noChangeAspect="1" noChangeArrowheads="1"/>
            </p:cNvPicPr>
            <p:nvPr/>
          </p:nvPicPr>
          <p:blipFill>
            <a:blip r:embed="rId4"/>
            <a:srcRect/>
            <a:stretch>
              <a:fillRect/>
            </a:stretch>
          </p:blipFill>
          <p:spPr bwMode="auto">
            <a:xfrm flipH="1">
              <a:off x="14478000" y="1899962"/>
              <a:ext cx="5689600" cy="2722090"/>
            </a:xfrm>
            <a:prstGeom prst="rect">
              <a:avLst/>
            </a:prstGeom>
            <a:grpFill/>
            <a:ln>
              <a:noFill/>
            </a:ln>
            <a:sp3d prstMaterial="translucentPowder"/>
          </p:spPr>
        </p:pic>
        <p:pic>
          <p:nvPicPr>
            <p:cNvPr id="44" name="Picture 2" descr="C:\Users\Adeel\Downloads\blank-world-map.png"/>
            <p:cNvPicPr>
              <a:picLocks noChangeAspect="1" noChangeArrowheads="1"/>
            </p:cNvPicPr>
            <p:nvPr/>
          </p:nvPicPr>
          <p:blipFill>
            <a:blip r:embed="rId4"/>
            <a:srcRect/>
            <a:stretch>
              <a:fillRect/>
            </a:stretch>
          </p:blipFill>
          <p:spPr bwMode="auto">
            <a:xfrm flipH="1">
              <a:off x="8788400" y="1899962"/>
              <a:ext cx="5689600" cy="2722090"/>
            </a:xfrm>
            <a:prstGeom prst="rect">
              <a:avLst/>
            </a:prstGeom>
            <a:grpFill/>
            <a:ln>
              <a:noFill/>
            </a:ln>
            <a:sp3d prstMaterial="translucentPowder"/>
          </p:spPr>
        </p:pic>
      </p:grpSp>
      <p:pic>
        <p:nvPicPr>
          <p:cNvPr id="47" name="Picture 2" descr="C:\Users\Adeel\Downloads\circlek.png"/>
          <p:cNvPicPr>
            <a:picLocks noChangeAspect="1" noChangeArrowheads="1"/>
          </p:cNvPicPr>
          <p:nvPr/>
        </p:nvPicPr>
        <p:blipFill>
          <a:blip r:embed="rId5"/>
          <a:srcRect/>
          <a:stretch>
            <a:fillRect/>
          </a:stretch>
        </p:blipFill>
        <p:spPr bwMode="auto">
          <a:xfrm>
            <a:off x="3284" y="0"/>
            <a:ext cx="9140716" cy="4934513"/>
          </a:xfrm>
          <a:prstGeom prst="rect">
            <a:avLst/>
          </a:prstGeom>
          <a:noFill/>
          <a:effectLst>
            <a:innerShdw blurRad="114300">
              <a:prstClr val="black"/>
            </a:innerShdw>
          </a:effectLst>
        </p:spPr>
      </p:pic>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WAN - Wide Area Network</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sp>
        <p:nvSpPr>
          <p:cNvPr id="21" name="Oval 22"/>
          <p:cNvSpPr>
            <a:spLocks noChangeArrowheads="1"/>
          </p:cNvSpPr>
          <p:nvPr/>
        </p:nvSpPr>
        <p:spPr bwMode="auto">
          <a:xfrm>
            <a:off x="3092275" y="1180456"/>
            <a:ext cx="2717369" cy="2712202"/>
          </a:xfrm>
          <a:prstGeom prst="ellipse">
            <a:avLst/>
          </a:prstGeom>
          <a:gradFill rotWithShape="1">
            <a:gsLst>
              <a:gs pos="0">
                <a:srgbClr val="3366FF">
                  <a:alpha val="21000"/>
                </a:srgbClr>
              </a:gs>
              <a:gs pos="100000">
                <a:srgbClr val="3366FF">
                  <a:gamma/>
                  <a:shade val="46275"/>
                  <a:invGamma/>
                  <a:alpha val="50000"/>
                </a:srgbClr>
              </a:gs>
            </a:gsLst>
            <a:path path="shape">
              <a:fillToRect l="50000" t="50000" r="50000" b="50000"/>
            </a:path>
          </a:gradFill>
          <a:ln w="9525">
            <a:noFill/>
            <a:round/>
            <a:headEnd/>
            <a:tailEnd/>
          </a:ln>
          <a:effectLst/>
          <a:scene3d>
            <a:camera prst="orthographicFront"/>
            <a:lightRig rig="freezing" dir="t"/>
          </a:scene3d>
          <a:sp3d prstMaterial="clear">
            <a:bevelT w="1955800" h="1981200"/>
          </a:sp3d>
        </p:spPr>
        <p:txBody>
          <a:bodyPr wrap="none" anchor="ctr"/>
          <a:lstStyle/>
          <a:p>
            <a:endParaRPr lang="en-US" dirty="0"/>
          </a:p>
        </p:txBody>
      </p:sp>
      <p:pic>
        <p:nvPicPr>
          <p:cNvPr id="1030" name="Picture 6" descr="C:\Users\Adeel\Downloads\aer.png"/>
          <p:cNvPicPr>
            <a:picLocks noChangeAspect="1" noChangeArrowheads="1"/>
          </p:cNvPicPr>
          <p:nvPr/>
        </p:nvPicPr>
        <p:blipFill>
          <a:blip r:embed="rId6"/>
          <a:srcRect/>
          <a:stretch>
            <a:fillRect/>
          </a:stretch>
        </p:blipFill>
        <p:spPr bwMode="auto">
          <a:xfrm>
            <a:off x="2464011" y="593765"/>
            <a:ext cx="3948665" cy="3893862"/>
          </a:xfrm>
          <a:prstGeom prst="rect">
            <a:avLst/>
          </a:prstGeom>
          <a:noFill/>
        </p:spPr>
      </p:pic>
      <p:sp>
        <p:nvSpPr>
          <p:cNvPr id="22" name="Rectangle 21"/>
          <p:cNvSpPr/>
          <p:nvPr/>
        </p:nvSpPr>
        <p:spPr>
          <a:xfrm>
            <a:off x="10044" y="0"/>
            <a:ext cx="9133956" cy="6858000"/>
          </a:xfrm>
          <a:prstGeom prst="rect">
            <a:avLst/>
          </a:prstGeom>
          <a:solidFill>
            <a:schemeClr val="bg1">
              <a:lumMod val="85000"/>
              <a:lumOff val="15000"/>
              <a:alpha val="73000"/>
            </a:schemeClr>
          </a:solidFill>
          <a:ln>
            <a:solidFill>
              <a:schemeClr val="bg1">
                <a:lumMod val="95000"/>
                <a:lumOff val="5000"/>
              </a:schemeClr>
            </a:solidFill>
          </a:ln>
          <a:scene3d>
            <a:camera prst="orthographicFront"/>
            <a:lightRig rig="freezing" dir="t"/>
          </a:scene3d>
          <a:sp3d prstMaterial="metal">
            <a:bevelT w="1651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3695865" y="1524795"/>
            <a:ext cx="1762314" cy="3770263"/>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3900" b="1" cap="none" spc="50" dirty="0" smtClean="0">
                <a:ln w="12700">
                  <a:solidFill>
                    <a:schemeClr val="tx1"/>
                  </a:solid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effectLst>
                  <a:outerShdw blurRad="76200" dist="50800" dir="5400000" algn="tl" rotWithShape="0">
                    <a:srgbClr val="000000">
                      <a:alpha val="65000"/>
                    </a:srgbClr>
                  </a:outerShdw>
                </a:effectLst>
                <a:latin typeface="Wide Latin" pitchFamily="18" charset="0"/>
              </a:rPr>
              <a:t>?</a:t>
            </a:r>
            <a:endParaRPr lang="en-US" sz="23900" b="1" cap="none" spc="50" dirty="0">
              <a:ln w="12700">
                <a:solidFill>
                  <a:schemeClr val="tx1"/>
                </a:solid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effectLst>
                <a:outerShdw blurRad="76200" dist="50800" dir="5400000" algn="tl" rotWithShape="0">
                  <a:srgbClr val="000000">
                    <a:alpha val="65000"/>
                  </a:srgbClr>
                </a:outerShdw>
              </a:effectLst>
              <a:latin typeface="Wide Lati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grpId="2" nodeType="afterEffect">
                                  <p:stCondLst>
                                    <p:cond delay="0"/>
                                  </p:stCondLst>
                                  <p:iterate type="lt">
                                    <p:tmPct val="0"/>
                                  </p:iterate>
                                  <p:childTnLst>
                                    <p:set>
                                      <p:cBhvr>
                                        <p:cTn id="6" dur="1" fill="hold">
                                          <p:stCondLst>
                                            <p:cond delay="0"/>
                                          </p:stCondLst>
                                        </p:cTn>
                                        <p:tgtEl>
                                          <p:spTgt spid="11"/>
                                        </p:tgtEl>
                                        <p:attrNameLst>
                                          <p:attrName>style.visibility</p:attrName>
                                        </p:attrNameLst>
                                      </p:cBhvr>
                                      <p:to>
                                        <p:strVal val="visible"/>
                                      </p:to>
                                    </p:set>
                                    <p:animEffect transition="in" filter="plus(in)">
                                      <p:cBhvr>
                                        <p:cTn id="7" dur="2000"/>
                                        <p:tgtEl>
                                          <p:spTgt spid="11"/>
                                        </p:tgtEl>
                                      </p:cBhvr>
                                    </p:animEffect>
                                  </p:childTnLst>
                                </p:cTn>
                              </p:par>
                              <p:par>
                                <p:cTn id="8" presetID="23" presetClass="entr" presetSubtype="16" fill="hold" grpId="0" nodeType="withEffect">
                                  <p:stCondLst>
                                    <p:cond delay="0"/>
                                  </p:stCondLst>
                                  <p:childTnLst>
                                    <p:set>
                                      <p:cBhvr>
                                        <p:cTn id="9" dur="1" fill="hold">
                                          <p:stCondLst>
                                            <p:cond delay="0"/>
                                          </p:stCondLst>
                                        </p:cTn>
                                        <p:tgtEl>
                                          <p:spTgt spid="7169"/>
                                        </p:tgtEl>
                                        <p:attrNameLst>
                                          <p:attrName>style.visibility</p:attrName>
                                        </p:attrNameLst>
                                      </p:cBhvr>
                                      <p:to>
                                        <p:strVal val="visible"/>
                                      </p:to>
                                    </p:set>
                                    <p:anim calcmode="lin" valueType="num">
                                      <p:cBhvr>
                                        <p:cTn id="10" dur="2000" fill="hold"/>
                                        <p:tgtEl>
                                          <p:spTgt spid="7169"/>
                                        </p:tgtEl>
                                        <p:attrNameLst>
                                          <p:attrName>ppt_w</p:attrName>
                                        </p:attrNameLst>
                                      </p:cBhvr>
                                      <p:tavLst>
                                        <p:tav tm="0">
                                          <p:val>
                                            <p:fltVal val="0"/>
                                          </p:val>
                                        </p:tav>
                                        <p:tav tm="100000">
                                          <p:val>
                                            <p:strVal val="#ppt_w"/>
                                          </p:val>
                                        </p:tav>
                                      </p:tavLst>
                                    </p:anim>
                                    <p:anim calcmode="lin" valueType="num">
                                      <p:cBhvr>
                                        <p:cTn id="11" dur="2000" fill="hold"/>
                                        <p:tgtEl>
                                          <p:spTgt spid="7169"/>
                                        </p:tgtEl>
                                        <p:attrNameLst>
                                          <p:attrName>ppt_h</p:attrName>
                                        </p:attrNameLst>
                                      </p:cBhvr>
                                      <p:tavLst>
                                        <p:tav tm="0">
                                          <p:val>
                                            <p:fltVal val="0"/>
                                          </p:val>
                                        </p:tav>
                                        <p:tav tm="100000">
                                          <p:val>
                                            <p:strVal val="#ppt_h"/>
                                          </p:val>
                                        </p:tav>
                                      </p:tavLst>
                                    </p:anim>
                                  </p:childTnLst>
                                </p:cTn>
                              </p:par>
                            </p:childTnLst>
                          </p:cTn>
                        </p:par>
                        <p:par>
                          <p:cTn id="12" fill="hold">
                            <p:stCondLst>
                              <p:cond delay="2000"/>
                            </p:stCondLst>
                            <p:childTnLst>
                              <p:par>
                                <p:cTn id="13" presetID="35" presetClass="path" presetSubtype="0" repeatCount="indefinite" fill="hold" nodeType="afterEffect">
                                  <p:stCondLst>
                                    <p:cond delay="0"/>
                                  </p:stCondLst>
                                  <p:childTnLst>
                                    <p:animMotion origin="layout" path="M 4.72222E-6 1.10032E-6 L -1.59375 -0.00139 " pathEditMode="relative" rAng="0" ptsTypes="AA">
                                      <p:cBhvr>
                                        <p:cTn id="14" dur="10000" fill="hold"/>
                                        <p:tgtEl>
                                          <p:spTgt spid="48"/>
                                        </p:tgtEl>
                                        <p:attrNameLst>
                                          <p:attrName>ppt_x</p:attrName>
                                          <p:attrName>ppt_y</p:attrName>
                                        </p:attrNameLst>
                                      </p:cBhvr>
                                      <p:rCtr x="-797" y="-1"/>
                                    </p:animMotion>
                                  </p:childTnLst>
                                </p:cTn>
                              </p:par>
                              <p:par>
                                <p:cTn id="15" presetID="63" presetClass="path" presetSubtype="0" repeatCount="indefinite" fill="hold" nodeType="withEffect">
                                  <p:stCondLst>
                                    <p:cond delay="0"/>
                                  </p:stCondLst>
                                  <p:childTnLst>
                                    <p:animMotion origin="layout" path="M 0.01545 -0.01621 L 1.56336 -0.01621 " pathEditMode="relative" rAng="0" ptsTypes="AA">
                                      <p:cBhvr>
                                        <p:cTn id="16" dur="10000" fill="hold"/>
                                        <p:tgtEl>
                                          <p:spTgt spid="53"/>
                                        </p:tgtEl>
                                        <p:attrNameLst>
                                          <p:attrName>ppt_x</p:attrName>
                                          <p:attrName>ppt_y</p:attrName>
                                        </p:attrNameLst>
                                      </p:cBhvr>
                                      <p:rCtr x="774" y="0"/>
                                    </p:animMotion>
                                  </p:childTnLst>
                                </p:cTn>
                              </p:par>
                              <p:par>
                                <p:cTn id="17" presetID="8" presetClass="emph" presetSubtype="0" repeatCount="indefinite" fill="hold" nodeType="withEffect">
                                  <p:stCondLst>
                                    <p:cond delay="0"/>
                                  </p:stCondLst>
                                  <p:childTnLst>
                                    <p:animRot by="21600000">
                                      <p:cBhvr>
                                        <p:cTn id="18" dur="2000" fill="hold"/>
                                        <p:tgtEl>
                                          <p:spTgt spid="1030"/>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500"/>
                            </p:stCondLst>
                            <p:childTnLst>
                              <p:par>
                                <p:cTn id="25" presetID="31"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1000" fill="hold"/>
                                        <p:tgtEl>
                                          <p:spTgt spid="23"/>
                                        </p:tgtEl>
                                        <p:attrNameLst>
                                          <p:attrName>ppt_w</p:attrName>
                                        </p:attrNameLst>
                                      </p:cBhvr>
                                      <p:tavLst>
                                        <p:tav tm="0">
                                          <p:val>
                                            <p:fltVal val="0"/>
                                          </p:val>
                                        </p:tav>
                                        <p:tav tm="100000">
                                          <p:val>
                                            <p:strVal val="#ppt_w"/>
                                          </p:val>
                                        </p:tav>
                                      </p:tavLst>
                                    </p:anim>
                                    <p:anim calcmode="lin" valueType="num">
                                      <p:cBhvr>
                                        <p:cTn id="28" dur="1000" fill="hold"/>
                                        <p:tgtEl>
                                          <p:spTgt spid="23"/>
                                        </p:tgtEl>
                                        <p:attrNameLst>
                                          <p:attrName>ppt_h</p:attrName>
                                        </p:attrNameLst>
                                      </p:cBhvr>
                                      <p:tavLst>
                                        <p:tav tm="0">
                                          <p:val>
                                            <p:fltVal val="0"/>
                                          </p:val>
                                        </p:tav>
                                        <p:tav tm="100000">
                                          <p:val>
                                            <p:strVal val="#ppt_h"/>
                                          </p:val>
                                        </p:tav>
                                      </p:tavLst>
                                    </p:anim>
                                    <p:anim calcmode="lin" valueType="num">
                                      <p:cBhvr>
                                        <p:cTn id="29" dur="1000" fill="hold"/>
                                        <p:tgtEl>
                                          <p:spTgt spid="23"/>
                                        </p:tgtEl>
                                        <p:attrNameLst>
                                          <p:attrName>style.rotation</p:attrName>
                                        </p:attrNameLst>
                                      </p:cBhvr>
                                      <p:tavLst>
                                        <p:tav tm="0">
                                          <p:val>
                                            <p:fltVal val="90"/>
                                          </p:val>
                                        </p:tav>
                                        <p:tav tm="100000">
                                          <p:val>
                                            <p:fltVal val="0"/>
                                          </p:val>
                                        </p:tav>
                                      </p:tavLst>
                                    </p:anim>
                                    <p:animEffect transition="in" filter="fade">
                                      <p:cBhvr>
                                        <p:cTn id="30" dur="1000"/>
                                        <p:tgtEl>
                                          <p:spTgt spid="23"/>
                                        </p:tgtEl>
                                      </p:cBhvr>
                                    </p:animEffect>
                                  </p:childTnLst>
                                </p:cTn>
                              </p:par>
                            </p:childTnLst>
                          </p:cTn>
                        </p:par>
                        <p:par>
                          <p:cTn id="31" fill="hold">
                            <p:stCondLst>
                              <p:cond delay="1500"/>
                            </p:stCondLst>
                            <p:childTnLst>
                              <p:par>
                                <p:cTn id="32" presetID="26" presetClass="emph" presetSubtype="0" repeatCount="indefinite" fill="hold" grpId="1" nodeType="afterEffect">
                                  <p:stCondLst>
                                    <p:cond delay="0"/>
                                  </p:stCondLst>
                                  <p:childTnLst>
                                    <p:animEffect transition="out" filter="fade">
                                      <p:cBhvr>
                                        <p:cTn id="33" dur="2000" tmFilter="0, 0; .2, .5; .8, .5; 1, 0"/>
                                        <p:tgtEl>
                                          <p:spTgt spid="23"/>
                                        </p:tgtEl>
                                      </p:cBhvr>
                                    </p:animEffect>
                                    <p:animScale>
                                      <p:cBhvr>
                                        <p:cTn id="34" dur="100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p:bldP spid="11" grpId="2"/>
      <p:bldP spid="22" grpId="0" animBg="1"/>
      <p:bldP spid="23" grpId="0"/>
      <p:bldP spid="2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27" name="Rounded Rectangle 4"/>
          <p:cNvSpPr/>
          <p:nvPr/>
        </p:nvSpPr>
        <p:spPr>
          <a:xfrm>
            <a:off x="395769" y="0"/>
            <a:ext cx="8384674" cy="77118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lgn="ctr" defTabSz="889000">
              <a:lnSpc>
                <a:spcPct val="100000"/>
              </a:lnSpc>
              <a:spcBef>
                <a:spcPct val="0"/>
              </a:spcBef>
              <a:spcAft>
                <a:spcPct val="35000"/>
              </a:spcAft>
            </a:pPr>
            <a:r>
              <a:rPr lang="en-US" sz="4400" b="1" kern="12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Circuit Switching</a:t>
            </a:r>
            <a:endParaRPr lang="en-US" sz="4400" b="1" kern="1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grpSp>
        <p:nvGrpSpPr>
          <p:cNvPr id="14" name="Group 13"/>
          <p:cNvGrpSpPr/>
          <p:nvPr/>
        </p:nvGrpSpPr>
        <p:grpSpPr>
          <a:xfrm>
            <a:off x="124845" y="5608124"/>
            <a:ext cx="2535224" cy="1143935"/>
            <a:chOff x="220624" y="1328675"/>
            <a:chExt cx="1640651" cy="1143935"/>
          </a:xfrm>
          <a:scene3d>
            <a:camera prst="orthographicFront"/>
            <a:lightRig rig="threePt" dir="t"/>
          </a:scene3d>
        </p:grpSpPr>
        <p:sp>
          <p:nvSpPr>
            <p:cNvPr id="24" name="Rounded Rectangle 23"/>
            <p:cNvSpPr/>
            <p:nvPr/>
          </p:nvSpPr>
          <p:spPr>
            <a:xfrm>
              <a:off x="220624" y="1328675"/>
              <a:ext cx="1640651" cy="1143935"/>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25" name="Rounded Rectangle 6"/>
            <p:cNvSpPr/>
            <p:nvPr/>
          </p:nvSpPr>
          <p:spPr>
            <a:xfrm>
              <a:off x="254129" y="1362180"/>
              <a:ext cx="1573641" cy="107692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Aft>
                  <a:spcPct val="35000"/>
                </a:spcAft>
              </a:pPr>
              <a:r>
                <a:rPr lang="en-US" sz="1600" dirty="0">
                  <a:effectLst>
                    <a:outerShdw blurRad="50800" dist="38100" dir="2700000" algn="tl" rotWithShape="0">
                      <a:prstClr val="black">
                        <a:alpha val="40000"/>
                      </a:prstClr>
                    </a:outerShdw>
                  </a:effectLst>
                </a:rPr>
                <a:t>The most common example of circuit-switching is telephone </a:t>
              </a:r>
              <a:r>
                <a:rPr lang="en-US" sz="1600" dirty="0" smtClean="0">
                  <a:effectLst>
                    <a:outerShdw blurRad="50800" dist="38100" dir="2700000" algn="tl" rotWithShape="0">
                      <a:prstClr val="black">
                        <a:alpha val="40000"/>
                      </a:prstClr>
                    </a:outerShdw>
                  </a:effectLst>
                </a:rPr>
                <a:t>network</a:t>
              </a:r>
              <a:endParaRPr lang="en-US" sz="1600" kern="1200" dirty="0">
                <a:effectLst>
                  <a:outerShdw blurRad="50800" dist="38100" dir="2700000" algn="tl" rotWithShape="0">
                    <a:prstClr val="black">
                      <a:alpha val="40000"/>
                    </a:prstClr>
                  </a:outerShdw>
                </a:effectLst>
              </a:endParaRPr>
            </a:p>
          </p:txBody>
        </p:sp>
      </p:grpSp>
      <p:grpSp>
        <p:nvGrpSpPr>
          <p:cNvPr id="15" name="Group 14"/>
          <p:cNvGrpSpPr/>
          <p:nvPr/>
        </p:nvGrpSpPr>
        <p:grpSpPr>
          <a:xfrm>
            <a:off x="2314558" y="5623092"/>
            <a:ext cx="2238219" cy="1143935"/>
            <a:chOff x="207171" y="2631509"/>
            <a:chExt cx="1640651" cy="782302"/>
          </a:xfrm>
          <a:scene3d>
            <a:camera prst="orthographicFront"/>
            <a:lightRig rig="threePt" dir="t"/>
          </a:scene3d>
        </p:grpSpPr>
        <p:sp>
          <p:nvSpPr>
            <p:cNvPr id="22" name="Rounded Rectangle 21"/>
            <p:cNvSpPr/>
            <p:nvPr/>
          </p:nvSpPr>
          <p:spPr>
            <a:xfrm>
              <a:off x="207171" y="2631509"/>
              <a:ext cx="1640651" cy="782302"/>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ounded Rectangle 8"/>
            <p:cNvSpPr/>
            <p:nvPr/>
          </p:nvSpPr>
          <p:spPr>
            <a:xfrm>
              <a:off x="209772" y="2654422"/>
              <a:ext cx="1594825" cy="73647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algn="ctr" defTabSz="466725">
                <a:lnSpc>
                  <a:spcPct val="90000"/>
                </a:lnSpc>
                <a:spcAft>
                  <a:spcPct val="35000"/>
                </a:spcAft>
              </a:pPr>
              <a:r>
                <a:rPr lang="en-US" sz="1400" dirty="0">
                  <a:effectLst>
                    <a:outerShdw blurRad="50800" dist="38100" dir="2700000" algn="tl" rotWithShape="0">
                      <a:prstClr val="black">
                        <a:alpha val="40000"/>
                      </a:prstClr>
                    </a:outerShdw>
                  </a:effectLst>
                </a:rPr>
                <a:t>In Circuit-switching, a dedicated communication path is established between two stations through the nodes of </a:t>
              </a:r>
              <a:r>
                <a:rPr lang="en-US" sz="1400" dirty="0" smtClean="0">
                  <a:effectLst>
                    <a:outerShdw blurRad="50800" dist="38100" dir="2700000" algn="tl" rotWithShape="0">
                      <a:prstClr val="black">
                        <a:alpha val="40000"/>
                      </a:prstClr>
                    </a:outerShdw>
                  </a:effectLst>
                </a:rPr>
                <a:t>network</a:t>
              </a:r>
              <a:endParaRPr lang="en-US" sz="1400" dirty="0">
                <a:effectLst>
                  <a:outerShdw blurRad="50800" dist="38100" dir="2700000" algn="tl" rotWithShape="0">
                    <a:prstClr val="black">
                      <a:alpha val="40000"/>
                    </a:prstClr>
                  </a:outerShdw>
                </a:effectLst>
              </a:endParaRPr>
            </a:p>
          </p:txBody>
        </p:sp>
      </p:grpSp>
      <p:grpSp>
        <p:nvGrpSpPr>
          <p:cNvPr id="17" name="Group 16"/>
          <p:cNvGrpSpPr/>
          <p:nvPr/>
        </p:nvGrpSpPr>
        <p:grpSpPr>
          <a:xfrm>
            <a:off x="4129229" y="5612980"/>
            <a:ext cx="2355943" cy="1139079"/>
            <a:chOff x="180281" y="4664754"/>
            <a:chExt cx="1640651" cy="864786"/>
          </a:xfrm>
          <a:solidFill>
            <a:schemeClr val="accent1">
              <a:alpha val="44000"/>
            </a:schemeClr>
          </a:solidFill>
          <a:scene3d>
            <a:camera prst="orthographicFront"/>
            <a:lightRig rig="threePt" dir="t"/>
          </a:scene3d>
        </p:grpSpPr>
        <p:sp>
          <p:nvSpPr>
            <p:cNvPr id="18" name="Rounded Rectangle 17"/>
            <p:cNvSpPr/>
            <p:nvPr/>
          </p:nvSpPr>
          <p:spPr>
            <a:xfrm>
              <a:off x="180281" y="4664754"/>
              <a:ext cx="1640651" cy="864786"/>
            </a:xfrm>
            <a:prstGeom prst="roundRect">
              <a:avLst>
                <a:gd name="adj" fmla="val 10000"/>
              </a:avLst>
            </a:prstGeom>
            <a:grpFill/>
            <a:ln>
              <a:solidFill>
                <a:schemeClr val="tx1"/>
              </a:solidFill>
            </a:ln>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Rounded Rectangle 12"/>
            <p:cNvSpPr/>
            <p:nvPr/>
          </p:nvSpPr>
          <p:spPr>
            <a:xfrm>
              <a:off x="205610" y="4690083"/>
              <a:ext cx="1589993" cy="814128"/>
            </a:xfrm>
            <a:prstGeom prst="rect">
              <a:avLst/>
            </a:prstGeom>
            <a:grpFill/>
            <a:ln>
              <a:solidFill>
                <a:schemeClr val="tx1"/>
              </a:solidFill>
            </a:ln>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algn="ctr" defTabSz="466725">
                <a:lnSpc>
                  <a:spcPct val="90000"/>
                </a:lnSpc>
                <a:spcAft>
                  <a:spcPct val="35000"/>
                </a:spcAft>
              </a:pPr>
              <a:r>
                <a:rPr lang="en-US" sz="1400" dirty="0">
                  <a:effectLst>
                    <a:outerShdw blurRad="50800" dist="38100" dir="2700000" algn="tl" rotWithShape="0">
                      <a:prstClr val="black">
                        <a:alpha val="40000"/>
                      </a:prstClr>
                    </a:outerShdw>
                  </a:effectLst>
                  <a:latin typeface="Arial" pitchFamily="34" charset="0"/>
                  <a:cs typeface="Arial" pitchFamily="34" charset="0"/>
                </a:rPr>
                <a:t>Circuit switching are ideal for communications that require data to be transmitted in </a:t>
              </a:r>
              <a:r>
                <a:rPr lang="en-US" sz="1400" dirty="0" smtClean="0">
                  <a:effectLst>
                    <a:outerShdw blurRad="50800" dist="38100" dir="2700000" algn="tl" rotWithShape="0">
                      <a:prstClr val="black">
                        <a:alpha val="40000"/>
                      </a:prstClr>
                    </a:outerShdw>
                  </a:effectLst>
                  <a:latin typeface="Arial" pitchFamily="34" charset="0"/>
                  <a:cs typeface="Arial" pitchFamily="34" charset="0"/>
                </a:rPr>
                <a:t>real-time</a:t>
              </a:r>
              <a:r>
                <a:rPr lang="en-US" sz="1400" kern="1200" dirty="0" smtClean="0">
                  <a:effectLst>
                    <a:outerShdw blurRad="50800" dist="38100" dir="2700000" algn="tl" rotWithShape="0">
                      <a:prstClr val="black">
                        <a:alpha val="40000"/>
                      </a:prstClr>
                    </a:outerShdw>
                  </a:effectLst>
                </a:rPr>
                <a:t>.</a:t>
              </a:r>
              <a:endParaRPr lang="en-US" sz="1400" kern="1200" dirty="0">
                <a:effectLst>
                  <a:outerShdw blurRad="50800" dist="38100" dir="2700000" algn="tl" rotWithShape="0">
                    <a:prstClr val="black">
                      <a:alpha val="40000"/>
                    </a:prstClr>
                  </a:outerShdw>
                </a:effectLst>
              </a:endParaRPr>
            </a:p>
          </p:txBody>
        </p:sp>
      </p:grpSp>
      <p:pic>
        <p:nvPicPr>
          <p:cNvPr id="6" name="Picture 3" descr="F:\docss\Downloads\56958977519231878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049" y="4104822"/>
            <a:ext cx="1342314" cy="1342314"/>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3" descr="F:\docss\Downloads\56958977519231878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371" y="1439230"/>
            <a:ext cx="1178117" cy="117811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483388" y="1641513"/>
            <a:ext cx="6841691" cy="3476001"/>
            <a:chOff x="1483388" y="1641513"/>
            <a:chExt cx="6841691" cy="3476001"/>
          </a:xfrm>
        </p:grpSpPr>
        <p:sp>
          <p:nvSpPr>
            <p:cNvPr id="26" name="Cloud 25"/>
            <p:cNvSpPr/>
            <p:nvPr/>
          </p:nvSpPr>
          <p:spPr>
            <a:xfrm>
              <a:off x="2148290" y="1641513"/>
              <a:ext cx="5012675" cy="3393195"/>
            </a:xfrm>
            <a:prstGeom prst="cloud">
              <a:avLst/>
            </a:prstGeom>
            <a:solidFill>
              <a:schemeClr val="accent4">
                <a:lumMod val="50000"/>
              </a:schemeClr>
            </a:solidFill>
            <a:ln w="38100">
              <a:solidFill>
                <a:schemeClr val="accent4">
                  <a:lumMod val="50000"/>
                </a:schemeClr>
              </a:solidFill>
            </a:ln>
            <a:effectLst>
              <a:outerShdw blurRad="50800" dist="38100" dir="2700000" algn="tl" rotWithShape="0">
                <a:prstClr val="black">
                  <a:alpha val="40000"/>
                </a:prstClr>
              </a:outerShdw>
            </a:effectLst>
            <a:scene3d>
              <a:camera prst="isometricTopUp"/>
              <a:lightRig rig="threePt" dir="t"/>
            </a:scene3d>
            <a:sp3d extrusionH="63500" prstMaterial="clear">
              <a:bevelT w="381000" h="3810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51"/>
            <p:cNvSpPr/>
            <p:nvPr/>
          </p:nvSpPr>
          <p:spPr>
            <a:xfrm>
              <a:off x="1486773" y="4055469"/>
              <a:ext cx="1996323" cy="781777"/>
            </a:xfrm>
            <a:custGeom>
              <a:avLst/>
              <a:gdLst>
                <a:gd name="connsiteX0" fmla="*/ 1996323 w 1996323"/>
                <a:gd name="connsiteY0" fmla="*/ 160543 h 781777"/>
                <a:gd name="connsiteX1" fmla="*/ 1409990 w 1996323"/>
                <a:gd name="connsiteY1" fmla="*/ 188464 h 781777"/>
                <a:gd name="connsiteX2" fmla="*/ 1403010 w 1996323"/>
                <a:gd name="connsiteY2" fmla="*/ 90742 h 781777"/>
                <a:gd name="connsiteX3" fmla="*/ 1333209 w 1996323"/>
                <a:gd name="connsiteY3" fmla="*/ 0 h 781777"/>
                <a:gd name="connsiteX4" fmla="*/ 1116824 w 1996323"/>
                <a:gd name="connsiteY4" fmla="*/ 0 h 781777"/>
                <a:gd name="connsiteX5" fmla="*/ 1047022 w 1996323"/>
                <a:gd name="connsiteY5" fmla="*/ 97722 h 781777"/>
                <a:gd name="connsiteX6" fmla="*/ 1047022 w 1996323"/>
                <a:gd name="connsiteY6" fmla="*/ 656134 h 781777"/>
                <a:gd name="connsiteX7" fmla="*/ 956280 w 1996323"/>
                <a:gd name="connsiteY7" fmla="*/ 774797 h 781777"/>
                <a:gd name="connsiteX8" fmla="*/ 0 w 1996323"/>
                <a:gd name="connsiteY8" fmla="*/ 781777 h 7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6323" h="781777">
                  <a:moveTo>
                    <a:pt x="1996323" y="160543"/>
                  </a:moveTo>
                  <a:lnTo>
                    <a:pt x="1409990" y="188464"/>
                  </a:lnTo>
                  <a:lnTo>
                    <a:pt x="1403010" y="90742"/>
                  </a:lnTo>
                  <a:lnTo>
                    <a:pt x="1333209" y="0"/>
                  </a:lnTo>
                  <a:lnTo>
                    <a:pt x="1116824" y="0"/>
                  </a:lnTo>
                  <a:lnTo>
                    <a:pt x="1047022" y="97722"/>
                  </a:lnTo>
                  <a:lnTo>
                    <a:pt x="1047022" y="656134"/>
                  </a:lnTo>
                  <a:lnTo>
                    <a:pt x="956280" y="774797"/>
                  </a:lnTo>
                  <a:lnTo>
                    <a:pt x="0" y="781777"/>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53" name="Freeform 52"/>
            <p:cNvSpPr/>
            <p:nvPr/>
          </p:nvSpPr>
          <p:spPr>
            <a:xfrm>
              <a:off x="5688824" y="3636660"/>
              <a:ext cx="1626376" cy="921380"/>
            </a:xfrm>
            <a:custGeom>
              <a:avLst/>
              <a:gdLst>
                <a:gd name="connsiteX0" fmla="*/ 0 w 1626376"/>
                <a:gd name="connsiteY0" fmla="*/ 195444 h 921380"/>
                <a:gd name="connsiteX1" fmla="*/ 237326 w 1626376"/>
                <a:gd name="connsiteY1" fmla="*/ 202424 h 921380"/>
                <a:gd name="connsiteX2" fmla="*/ 237326 w 1626376"/>
                <a:gd name="connsiteY2" fmla="*/ 76781 h 921380"/>
                <a:gd name="connsiteX3" fmla="*/ 286187 w 1626376"/>
                <a:gd name="connsiteY3" fmla="*/ 27920 h 921380"/>
                <a:gd name="connsiteX4" fmla="*/ 544452 w 1626376"/>
                <a:gd name="connsiteY4" fmla="*/ 0 h 921380"/>
                <a:gd name="connsiteX5" fmla="*/ 614254 w 1626376"/>
                <a:gd name="connsiteY5" fmla="*/ 55841 h 921380"/>
                <a:gd name="connsiteX6" fmla="*/ 635194 w 1626376"/>
                <a:gd name="connsiteY6" fmla="*/ 816677 h 921380"/>
                <a:gd name="connsiteX7" fmla="*/ 760837 w 1626376"/>
                <a:gd name="connsiteY7" fmla="*/ 921380 h 921380"/>
                <a:gd name="connsiteX8" fmla="*/ 1626376 w 1626376"/>
                <a:gd name="connsiteY8" fmla="*/ 914400 h 921380"/>
                <a:gd name="connsiteX9" fmla="*/ 1626376 w 1626376"/>
                <a:gd name="connsiteY9" fmla="*/ 914400 h 92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6376" h="921380">
                  <a:moveTo>
                    <a:pt x="0" y="195444"/>
                  </a:moveTo>
                  <a:lnTo>
                    <a:pt x="237326" y="202424"/>
                  </a:lnTo>
                  <a:lnTo>
                    <a:pt x="237326" y="76781"/>
                  </a:lnTo>
                  <a:lnTo>
                    <a:pt x="286187" y="27920"/>
                  </a:lnTo>
                  <a:lnTo>
                    <a:pt x="544452" y="0"/>
                  </a:lnTo>
                  <a:lnTo>
                    <a:pt x="614254" y="55841"/>
                  </a:lnTo>
                  <a:lnTo>
                    <a:pt x="635194" y="816677"/>
                  </a:lnTo>
                  <a:lnTo>
                    <a:pt x="760837" y="921380"/>
                  </a:lnTo>
                  <a:lnTo>
                    <a:pt x="1626376" y="914400"/>
                  </a:lnTo>
                  <a:lnTo>
                    <a:pt x="1626376" y="914400"/>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54" name="Freeform 53"/>
            <p:cNvSpPr/>
            <p:nvPr/>
          </p:nvSpPr>
          <p:spPr>
            <a:xfrm>
              <a:off x="5863328" y="2589637"/>
              <a:ext cx="1633356" cy="244305"/>
            </a:xfrm>
            <a:custGeom>
              <a:avLst/>
              <a:gdLst>
                <a:gd name="connsiteX0" fmla="*/ 0 w 1633356"/>
                <a:gd name="connsiteY0" fmla="*/ 223365 h 244305"/>
                <a:gd name="connsiteX1" fmla="*/ 425790 w 1633356"/>
                <a:gd name="connsiteY1" fmla="*/ 230345 h 244305"/>
                <a:gd name="connsiteX2" fmla="*/ 432770 w 1633356"/>
                <a:gd name="connsiteY2" fmla="*/ 104702 h 244305"/>
                <a:gd name="connsiteX3" fmla="*/ 495591 w 1633356"/>
                <a:gd name="connsiteY3" fmla="*/ 13960 h 244305"/>
                <a:gd name="connsiteX4" fmla="*/ 851579 w 1633356"/>
                <a:gd name="connsiteY4" fmla="*/ 0 h 244305"/>
                <a:gd name="connsiteX5" fmla="*/ 907420 w 1633356"/>
                <a:gd name="connsiteY5" fmla="*/ 62821 h 244305"/>
                <a:gd name="connsiteX6" fmla="*/ 914400 w 1633356"/>
                <a:gd name="connsiteY6" fmla="*/ 188464 h 244305"/>
                <a:gd name="connsiteX7" fmla="*/ 991182 w 1633356"/>
                <a:gd name="connsiteY7" fmla="*/ 244305 h 244305"/>
                <a:gd name="connsiteX8" fmla="*/ 1633356 w 1633356"/>
                <a:gd name="connsiteY8" fmla="*/ 237325 h 24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3356" h="244305">
                  <a:moveTo>
                    <a:pt x="0" y="223365"/>
                  </a:moveTo>
                  <a:lnTo>
                    <a:pt x="425790" y="230345"/>
                  </a:lnTo>
                  <a:lnTo>
                    <a:pt x="432770" y="104702"/>
                  </a:lnTo>
                  <a:lnTo>
                    <a:pt x="495591" y="13960"/>
                  </a:lnTo>
                  <a:lnTo>
                    <a:pt x="851579" y="0"/>
                  </a:lnTo>
                  <a:lnTo>
                    <a:pt x="907420" y="62821"/>
                  </a:lnTo>
                  <a:lnTo>
                    <a:pt x="914400" y="188464"/>
                  </a:lnTo>
                  <a:lnTo>
                    <a:pt x="991182" y="244305"/>
                  </a:lnTo>
                  <a:lnTo>
                    <a:pt x="1633356" y="237325"/>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56" name="Freeform 55"/>
            <p:cNvSpPr/>
            <p:nvPr/>
          </p:nvSpPr>
          <p:spPr>
            <a:xfrm>
              <a:off x="2212708" y="2156867"/>
              <a:ext cx="1807860" cy="649154"/>
            </a:xfrm>
            <a:custGeom>
              <a:avLst/>
              <a:gdLst>
                <a:gd name="connsiteX0" fmla="*/ 1807860 w 1807860"/>
                <a:gd name="connsiteY0" fmla="*/ 642174 h 649154"/>
                <a:gd name="connsiteX1" fmla="*/ 1689197 w 1807860"/>
                <a:gd name="connsiteY1" fmla="*/ 649154 h 649154"/>
                <a:gd name="connsiteX2" fmla="*/ 1640336 w 1807860"/>
                <a:gd name="connsiteY2" fmla="*/ 572373 h 649154"/>
                <a:gd name="connsiteX3" fmla="*/ 1640336 w 1807860"/>
                <a:gd name="connsiteY3" fmla="*/ 335048 h 649154"/>
                <a:gd name="connsiteX4" fmla="*/ 1409991 w 1807860"/>
                <a:gd name="connsiteY4" fmla="*/ 335048 h 649154"/>
                <a:gd name="connsiteX5" fmla="*/ 1333210 w 1807860"/>
                <a:gd name="connsiteY5" fmla="*/ 474651 h 649154"/>
                <a:gd name="connsiteX6" fmla="*/ 1340190 w 1807860"/>
                <a:gd name="connsiteY6" fmla="*/ 537472 h 649154"/>
                <a:gd name="connsiteX7" fmla="*/ 286187 w 1807860"/>
                <a:gd name="connsiteY7" fmla="*/ 565393 h 649154"/>
                <a:gd name="connsiteX8" fmla="*/ 188465 w 1807860"/>
                <a:gd name="connsiteY8" fmla="*/ 474651 h 649154"/>
                <a:gd name="connsiteX9" fmla="*/ 188465 w 1807860"/>
                <a:gd name="connsiteY9" fmla="*/ 76782 h 649154"/>
                <a:gd name="connsiteX10" fmla="*/ 132623 w 1807860"/>
                <a:gd name="connsiteY10" fmla="*/ 6980 h 649154"/>
                <a:gd name="connsiteX11" fmla="*/ 0 w 1807860"/>
                <a:gd name="connsiteY11" fmla="*/ 0 h 649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7860" h="649154">
                  <a:moveTo>
                    <a:pt x="1807860" y="642174"/>
                  </a:moveTo>
                  <a:lnTo>
                    <a:pt x="1689197" y="649154"/>
                  </a:lnTo>
                  <a:lnTo>
                    <a:pt x="1640336" y="572373"/>
                  </a:lnTo>
                  <a:lnTo>
                    <a:pt x="1640336" y="335048"/>
                  </a:lnTo>
                  <a:lnTo>
                    <a:pt x="1409991" y="335048"/>
                  </a:lnTo>
                  <a:cubicBezTo>
                    <a:pt x="1332044" y="469684"/>
                    <a:pt x="1333210" y="416588"/>
                    <a:pt x="1333210" y="474651"/>
                  </a:cubicBezTo>
                  <a:lnTo>
                    <a:pt x="1340190" y="537472"/>
                  </a:lnTo>
                  <a:lnTo>
                    <a:pt x="286187" y="565393"/>
                  </a:lnTo>
                  <a:lnTo>
                    <a:pt x="188465" y="474651"/>
                  </a:lnTo>
                  <a:lnTo>
                    <a:pt x="188465" y="76782"/>
                  </a:lnTo>
                  <a:lnTo>
                    <a:pt x="132623" y="6980"/>
                  </a:lnTo>
                  <a:lnTo>
                    <a:pt x="0" y="0"/>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grpSp>
          <p:nvGrpSpPr>
            <p:cNvPr id="57" name="Group 56"/>
            <p:cNvGrpSpPr/>
            <p:nvPr/>
          </p:nvGrpSpPr>
          <p:grpSpPr>
            <a:xfrm>
              <a:off x="7381581" y="2783343"/>
              <a:ext cx="165808" cy="99743"/>
              <a:chOff x="3997371" y="2363638"/>
              <a:chExt cx="1255271" cy="741871"/>
            </a:xfrm>
          </p:grpSpPr>
          <p:sp>
            <p:nvSpPr>
              <p:cNvPr id="58" name="Rounded Rectangle 57"/>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p:cNvGrpSpPr/>
            <p:nvPr/>
          </p:nvGrpSpPr>
          <p:grpSpPr>
            <a:xfrm>
              <a:off x="7208363" y="4514755"/>
              <a:ext cx="165808" cy="99743"/>
              <a:chOff x="3997371" y="2363638"/>
              <a:chExt cx="1255271" cy="741871"/>
            </a:xfrm>
          </p:grpSpPr>
          <p:sp>
            <p:nvSpPr>
              <p:cNvPr id="62" name="Rounded Rectangle 61"/>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 name="Group 64"/>
            <p:cNvGrpSpPr/>
            <p:nvPr/>
          </p:nvGrpSpPr>
          <p:grpSpPr>
            <a:xfrm>
              <a:off x="2147257" y="2119550"/>
              <a:ext cx="140973" cy="97311"/>
              <a:chOff x="2125777" y="3368411"/>
              <a:chExt cx="231835" cy="142736"/>
            </a:xfrm>
          </p:grpSpPr>
          <p:sp>
            <p:nvSpPr>
              <p:cNvPr id="66" name="Rounded Rectangle 65"/>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p:cNvGrpSpPr/>
            <p:nvPr/>
          </p:nvGrpSpPr>
          <p:grpSpPr>
            <a:xfrm>
              <a:off x="1483388" y="4787665"/>
              <a:ext cx="140973" cy="97311"/>
              <a:chOff x="2125777" y="3368411"/>
              <a:chExt cx="231835" cy="142736"/>
            </a:xfrm>
          </p:grpSpPr>
          <p:sp>
            <p:nvSpPr>
              <p:cNvPr id="70" name="Rounded Rectangle 69"/>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p:cNvGrpSpPr/>
            <p:nvPr/>
          </p:nvGrpSpPr>
          <p:grpSpPr>
            <a:xfrm>
              <a:off x="5659647" y="3800333"/>
              <a:ext cx="125601" cy="71367"/>
              <a:chOff x="2126698" y="3368411"/>
              <a:chExt cx="230914" cy="142736"/>
            </a:xfrm>
          </p:grpSpPr>
          <p:sp>
            <p:nvSpPr>
              <p:cNvPr id="74" name="Rounded Rectangle 73"/>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rot="10800000">
                <a:off x="2135414" y="3403263"/>
                <a:ext cx="101478" cy="91439"/>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7" name="Group 76"/>
            <p:cNvGrpSpPr/>
            <p:nvPr/>
          </p:nvGrpSpPr>
          <p:grpSpPr>
            <a:xfrm>
              <a:off x="5846107" y="2784187"/>
              <a:ext cx="125601" cy="71367"/>
              <a:chOff x="2126698" y="3368411"/>
              <a:chExt cx="230914" cy="142736"/>
            </a:xfrm>
          </p:grpSpPr>
          <p:sp>
            <p:nvSpPr>
              <p:cNvPr id="78" name="Rounded Rectangle 77"/>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rot="10800000">
                <a:off x="2135414" y="3403263"/>
                <a:ext cx="101478" cy="91439"/>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p:cNvGrpSpPr/>
            <p:nvPr/>
          </p:nvGrpSpPr>
          <p:grpSpPr>
            <a:xfrm>
              <a:off x="3344576" y="4174097"/>
              <a:ext cx="165808" cy="99743"/>
              <a:chOff x="3997371" y="2363638"/>
              <a:chExt cx="1255271" cy="741871"/>
            </a:xfrm>
          </p:grpSpPr>
          <p:sp>
            <p:nvSpPr>
              <p:cNvPr id="82" name="Rounded Rectangle 81"/>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5" name="Group 84"/>
            <p:cNvGrpSpPr/>
            <p:nvPr/>
          </p:nvGrpSpPr>
          <p:grpSpPr>
            <a:xfrm>
              <a:off x="3927281" y="2757673"/>
              <a:ext cx="165808" cy="99743"/>
              <a:chOff x="3997371" y="2363638"/>
              <a:chExt cx="1255271" cy="741871"/>
            </a:xfrm>
          </p:grpSpPr>
          <p:sp>
            <p:nvSpPr>
              <p:cNvPr id="86" name="Rounded Rectangle 85"/>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ounded Rectangle 3"/>
            <p:cNvSpPr/>
            <p:nvPr/>
          </p:nvSpPr>
          <p:spPr>
            <a:xfrm>
              <a:off x="3516843" y="3920446"/>
              <a:ext cx="582705" cy="533590"/>
            </a:xfrm>
            <a:prstGeom prst="roundRect">
              <a:avLst/>
            </a:prstGeom>
            <a:scene3d>
              <a:camera prst="obliqueTopRight"/>
              <a:lightRig rig="soft" dir="tl">
                <a:rot lat="0" lon="0" rev="20100000"/>
              </a:lightRig>
            </a:scene3d>
            <a:sp3d extrusionH="508000">
              <a:bevelT w="50800" h="508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600" b="1" dirty="0" smtClean="0">
                  <a:solidFill>
                    <a:schemeClr val="bg1"/>
                  </a:solidFill>
                </a:rPr>
                <a:t>Exchange</a:t>
              </a:r>
              <a:endParaRPr lang="en-US" sz="600" b="1" dirty="0">
                <a:solidFill>
                  <a:schemeClr val="bg1"/>
                </a:solidFill>
              </a:endParaRPr>
            </a:p>
          </p:txBody>
        </p:sp>
        <p:sp>
          <p:nvSpPr>
            <p:cNvPr id="89" name="Rounded Rectangle 88"/>
            <p:cNvSpPr/>
            <p:nvPr/>
          </p:nvSpPr>
          <p:spPr>
            <a:xfrm>
              <a:off x="4964337" y="3575102"/>
              <a:ext cx="582705" cy="533590"/>
            </a:xfrm>
            <a:prstGeom prst="roundRect">
              <a:avLst/>
            </a:prstGeom>
            <a:scene3d>
              <a:camera prst="obliqueTopRight"/>
              <a:lightRig rig="soft" dir="tl">
                <a:rot lat="0" lon="0" rev="20100000"/>
              </a:lightRig>
            </a:scene3d>
            <a:sp3d extrusionH="508000">
              <a:bevelT w="50800" h="508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600" b="1" dirty="0" smtClean="0">
                  <a:solidFill>
                    <a:schemeClr val="bg1"/>
                  </a:solidFill>
                </a:rPr>
                <a:t>Exchange</a:t>
              </a:r>
              <a:endParaRPr lang="en-US" sz="600" b="1" dirty="0">
                <a:solidFill>
                  <a:schemeClr val="bg1"/>
                </a:solidFill>
              </a:endParaRPr>
            </a:p>
          </p:txBody>
        </p:sp>
        <p:sp>
          <p:nvSpPr>
            <p:cNvPr id="90" name="Rounded Rectangle 89"/>
            <p:cNvSpPr/>
            <p:nvPr/>
          </p:nvSpPr>
          <p:spPr>
            <a:xfrm>
              <a:off x="4090916" y="2580537"/>
              <a:ext cx="582705" cy="533590"/>
            </a:xfrm>
            <a:prstGeom prst="roundRect">
              <a:avLst/>
            </a:prstGeom>
            <a:scene3d>
              <a:camera prst="obliqueTopRight"/>
              <a:lightRig rig="soft" dir="tl">
                <a:rot lat="0" lon="0" rev="20100000"/>
              </a:lightRig>
            </a:scene3d>
            <a:sp3d extrusionH="508000">
              <a:bevelT w="50800" h="508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600" b="1" dirty="0" smtClean="0">
                  <a:solidFill>
                    <a:schemeClr val="bg1"/>
                  </a:solidFill>
                </a:rPr>
                <a:t>Exchange</a:t>
              </a:r>
              <a:endParaRPr lang="en-US" sz="600" b="1" dirty="0">
                <a:solidFill>
                  <a:schemeClr val="bg1"/>
                </a:solidFill>
              </a:endParaRPr>
            </a:p>
          </p:txBody>
        </p:sp>
        <p:sp>
          <p:nvSpPr>
            <p:cNvPr id="91" name="Rounded Rectangle 90"/>
            <p:cNvSpPr/>
            <p:nvPr/>
          </p:nvSpPr>
          <p:spPr>
            <a:xfrm>
              <a:off x="5143448" y="2553075"/>
              <a:ext cx="582705" cy="533590"/>
            </a:xfrm>
            <a:prstGeom prst="roundRect">
              <a:avLst/>
            </a:prstGeom>
            <a:scene3d>
              <a:camera prst="obliqueTopRight"/>
              <a:lightRig rig="soft" dir="tl">
                <a:rot lat="0" lon="0" rev="20100000"/>
              </a:lightRig>
            </a:scene3d>
            <a:sp3d extrusionH="508000">
              <a:bevelT w="50800" h="50800"/>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600" b="1" dirty="0" smtClean="0">
                  <a:solidFill>
                    <a:schemeClr val="bg1"/>
                  </a:solidFill>
                </a:rPr>
                <a:t>Exchange</a:t>
              </a:r>
              <a:endParaRPr lang="en-US" sz="600" b="1" dirty="0">
                <a:solidFill>
                  <a:schemeClr val="bg1"/>
                </a:solidFill>
              </a:endParaRPr>
            </a:p>
          </p:txBody>
        </p:sp>
        <p:pic>
          <p:nvPicPr>
            <p:cNvPr id="93" name="Picture 3" descr="F:\docss\Downloads\56958977519231878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2765" y="3775200"/>
              <a:ext cx="1342314" cy="1342314"/>
            </a:xfrm>
            <a:prstGeom prst="rect">
              <a:avLst/>
            </a:prstGeom>
            <a:noFill/>
            <a:extLst>
              <a:ext uri="{909E8E84-426E-40DD-AFC4-6F175D3DCCD1}">
                <a14:hiddenFill xmlns:a14="http://schemas.microsoft.com/office/drawing/2010/main">
                  <a:solidFill>
                    <a:srgbClr val="FFFFFF"/>
                  </a:solidFill>
                </a14:hiddenFill>
              </a:ext>
            </a:extLst>
          </p:spPr>
        </p:pic>
      </p:grpSp>
      <p:pic>
        <p:nvPicPr>
          <p:cNvPr id="94" name="Picture 3" descr="F:\docss\Downloads\56958977519231878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139" y="2028640"/>
            <a:ext cx="1178117" cy="1178117"/>
          </a:xfrm>
          <a:prstGeom prst="rect">
            <a:avLst/>
          </a:prstGeom>
          <a:noFill/>
          <a:extLst>
            <a:ext uri="{909E8E84-426E-40DD-AFC4-6F175D3DCCD1}">
              <a14:hiddenFill xmlns:a14="http://schemas.microsoft.com/office/drawing/2010/main">
                <a:solidFill>
                  <a:srgbClr val="FFFFFF"/>
                </a:solidFill>
              </a14:hiddenFill>
            </a:ext>
          </a:extLst>
        </p:spPr>
      </p:pic>
      <p:grpSp>
        <p:nvGrpSpPr>
          <p:cNvPr id="95" name="Group 94"/>
          <p:cNvGrpSpPr/>
          <p:nvPr/>
        </p:nvGrpSpPr>
        <p:grpSpPr>
          <a:xfrm>
            <a:off x="6217020" y="5624907"/>
            <a:ext cx="2355943" cy="1139079"/>
            <a:chOff x="180281" y="4664754"/>
            <a:chExt cx="1640651" cy="864786"/>
          </a:xfrm>
          <a:scene3d>
            <a:camera prst="orthographicFront"/>
            <a:lightRig rig="threePt" dir="t"/>
          </a:scene3d>
        </p:grpSpPr>
        <p:sp>
          <p:nvSpPr>
            <p:cNvPr id="96" name="Rounded Rectangle 95"/>
            <p:cNvSpPr/>
            <p:nvPr/>
          </p:nvSpPr>
          <p:spPr>
            <a:xfrm>
              <a:off x="180281" y="4664754"/>
              <a:ext cx="1640651" cy="864786"/>
            </a:xfrm>
            <a:prstGeom prst="roundRect">
              <a:avLst>
                <a:gd name="adj" fmla="val 10000"/>
              </a:avLst>
            </a:prstGeom>
            <a:solidFill>
              <a:schemeClr val="bg2">
                <a:lumMod val="75000"/>
                <a:alpha val="7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7" name="Rounded Rectangle 12"/>
            <p:cNvSpPr/>
            <p:nvPr/>
          </p:nvSpPr>
          <p:spPr>
            <a:xfrm>
              <a:off x="205610" y="4690083"/>
              <a:ext cx="1589993" cy="81412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US" sz="1600" kern="1200" dirty="0" smtClean="0">
                  <a:effectLst>
                    <a:outerShdw blurRad="50800" dist="38100" dir="2700000" algn="tl" rotWithShape="0">
                      <a:prstClr val="black">
                        <a:alpha val="40000"/>
                      </a:prstClr>
                    </a:outerShdw>
                  </a:effectLst>
                </a:rPr>
                <a:t>Disadvantage Of Circuit Switching</a:t>
              </a:r>
              <a:endParaRPr lang="en-US" sz="1600" kern="1200" dirty="0">
                <a:effectLst>
                  <a:outerShdw blurRad="50800" dist="38100" dir="2700000" algn="tl" rotWithShape="0">
                    <a:prstClr val="black">
                      <a:alpha val="40000"/>
                    </a:prstClr>
                  </a:outerShdw>
                </a:effectLst>
              </a:endParaRPr>
            </a:p>
          </p:txBody>
        </p:sp>
      </p:grpSp>
      <p:pic>
        <p:nvPicPr>
          <p:cNvPr id="5" name="Picture 2" descr="F:\docss\Downloads\red_ph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47" y="3960728"/>
            <a:ext cx="1359491" cy="1359491"/>
          </a:xfrm>
          <a:prstGeom prst="rect">
            <a:avLst/>
          </a:prstGeom>
          <a:noFill/>
          <a:extLst>
            <a:ext uri="{909E8E84-426E-40DD-AFC4-6F175D3DCCD1}">
              <a14:hiddenFill xmlns:a14="http://schemas.microsoft.com/office/drawing/2010/main">
                <a:solidFill>
                  <a:srgbClr val="FFFFFF"/>
                </a:solidFill>
              </a14:hiddenFill>
            </a:ext>
          </a:extLst>
        </p:spPr>
      </p:pic>
      <p:grpSp>
        <p:nvGrpSpPr>
          <p:cNvPr id="98" name="Group 97"/>
          <p:cNvGrpSpPr/>
          <p:nvPr/>
        </p:nvGrpSpPr>
        <p:grpSpPr>
          <a:xfrm rot="16589860">
            <a:off x="1374860" y="4621544"/>
            <a:ext cx="499004" cy="428006"/>
            <a:chOff x="5019684" y="4204411"/>
            <a:chExt cx="596493" cy="571640"/>
          </a:xfrm>
          <a:effectLst>
            <a:outerShdw blurRad="266700" dist="177800" dir="5400000" algn="ctr" rotWithShape="0">
              <a:srgbClr val="000000"/>
            </a:outerShdw>
          </a:effectLst>
        </p:grpSpPr>
        <p:grpSp>
          <p:nvGrpSpPr>
            <p:cNvPr id="99" name="Group 36"/>
            <p:cNvGrpSpPr/>
            <p:nvPr/>
          </p:nvGrpSpPr>
          <p:grpSpPr>
            <a:xfrm>
              <a:off x="5256542" y="4455200"/>
              <a:ext cx="100889" cy="105377"/>
              <a:chOff x="5256542" y="4455200"/>
              <a:chExt cx="100889" cy="105377"/>
            </a:xfrm>
          </p:grpSpPr>
          <p:sp>
            <p:nvSpPr>
              <p:cNvPr id="101" name="Oval 100"/>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0" name="Picture 3" descr="C:\Users\Adeel\Downloads\UTP-Cat5e-Patch-sdfggCable.png"/>
            <p:cNvPicPr>
              <a:picLocks noChangeAspect="1" noChangeArrowheads="1"/>
            </p:cNvPicPr>
            <p:nvPr/>
          </p:nvPicPr>
          <p:blipFill>
            <a:blip r:embed="rId4"/>
            <a:srcRect/>
            <a:stretch>
              <a:fillRect/>
            </a:stretch>
          </p:blipFill>
          <p:spPr bwMode="auto">
            <a:xfrm>
              <a:off x="5019684" y="4204411"/>
              <a:ext cx="596493" cy="571640"/>
            </a:xfrm>
            <a:prstGeom prst="rect">
              <a:avLst/>
            </a:prstGeom>
            <a:noFill/>
          </p:spPr>
        </p:pic>
      </p:grpSp>
      <p:sp>
        <p:nvSpPr>
          <p:cNvPr id="12" name="Striped Right Arrow 11"/>
          <p:cNvSpPr/>
          <p:nvPr/>
        </p:nvSpPr>
        <p:spPr>
          <a:xfrm rot="19236545">
            <a:off x="4172727" y="3242016"/>
            <a:ext cx="1140938" cy="225230"/>
          </a:xfrm>
          <a:prstGeom prst="stripedRightArrow">
            <a:avLst>
              <a:gd name="adj1" fmla="val 39045"/>
              <a:gd name="adj2" fmla="val 62731"/>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8" name="Picture 2" descr="F:\docss\Downloads\red_ph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2616" y="1801698"/>
            <a:ext cx="1359491" cy="1359491"/>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F:\docss\Downloads\red_ph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207" y="1176448"/>
            <a:ext cx="1359491" cy="1359491"/>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p:cNvGrpSpPr/>
          <p:nvPr/>
        </p:nvGrpSpPr>
        <p:grpSpPr>
          <a:xfrm rot="16589860">
            <a:off x="1985191" y="1932886"/>
            <a:ext cx="499004" cy="428006"/>
            <a:chOff x="5019684" y="4204411"/>
            <a:chExt cx="596493" cy="571640"/>
          </a:xfrm>
          <a:effectLst>
            <a:outerShdw blurRad="266700" dist="177800" dir="5400000" algn="ctr" rotWithShape="0">
              <a:srgbClr val="000000"/>
            </a:outerShdw>
          </a:effectLst>
        </p:grpSpPr>
        <p:grpSp>
          <p:nvGrpSpPr>
            <p:cNvPr id="111" name="Group 36"/>
            <p:cNvGrpSpPr/>
            <p:nvPr/>
          </p:nvGrpSpPr>
          <p:grpSpPr>
            <a:xfrm>
              <a:off x="5256542" y="4455200"/>
              <a:ext cx="100889" cy="105377"/>
              <a:chOff x="5256542" y="4455200"/>
              <a:chExt cx="100889" cy="105377"/>
            </a:xfrm>
          </p:grpSpPr>
          <p:sp>
            <p:nvSpPr>
              <p:cNvPr id="113" name="Oval 112"/>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2" name="Picture 3" descr="C:\Users\Adeel\Downloads\UTP-Cat5e-Patch-sdfggCable.png"/>
            <p:cNvPicPr>
              <a:picLocks noChangeAspect="1" noChangeArrowheads="1"/>
            </p:cNvPicPr>
            <p:nvPr/>
          </p:nvPicPr>
          <p:blipFill>
            <a:blip r:embed="rId4"/>
            <a:srcRect/>
            <a:stretch>
              <a:fillRect/>
            </a:stretch>
          </p:blipFill>
          <p:spPr bwMode="auto">
            <a:xfrm>
              <a:off x="5019684" y="4204411"/>
              <a:ext cx="596493" cy="571640"/>
            </a:xfrm>
            <a:prstGeom prst="rect">
              <a:avLst/>
            </a:prstGeom>
            <a:noFill/>
          </p:spPr>
        </p:pic>
      </p:grpSp>
      <p:sp>
        <p:nvSpPr>
          <p:cNvPr id="115" name="Striped Right Arrow 114"/>
          <p:cNvSpPr/>
          <p:nvPr/>
        </p:nvSpPr>
        <p:spPr>
          <a:xfrm rot="6564234">
            <a:off x="3747378" y="3277750"/>
            <a:ext cx="718012" cy="228026"/>
          </a:xfrm>
          <a:prstGeom prst="stripedRightArrow">
            <a:avLst>
              <a:gd name="adj1" fmla="val 39045"/>
              <a:gd name="adj2" fmla="val 62731"/>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5" name="Picture 3" descr="F:\docss\Downloads\hourglass_run_hg_clr_1_.gif"/>
          <p:cNvPicPr>
            <a:picLocks noChangeAspect="1" noChangeArrowheads="1" noCrop="1"/>
          </p:cNvPicPr>
          <p:nvPr/>
        </p:nvPicPr>
        <p:blipFill>
          <a:blip r:embed="rId5"/>
          <a:srcRect/>
          <a:stretch>
            <a:fillRect/>
          </a:stretch>
        </p:blipFill>
        <p:spPr bwMode="auto">
          <a:xfrm flipV="1">
            <a:off x="3646534" y="3948371"/>
            <a:ext cx="323752" cy="485628"/>
          </a:xfrm>
          <a:prstGeom prst="rect">
            <a:avLst/>
          </a:prstGeom>
          <a:noFill/>
        </p:spPr>
      </p:pic>
      <p:sp>
        <p:nvSpPr>
          <p:cNvPr id="16" name="TextBox 15"/>
          <p:cNvSpPr txBox="1"/>
          <p:nvPr/>
        </p:nvSpPr>
        <p:spPr>
          <a:xfrm>
            <a:off x="1248032" y="902043"/>
            <a:ext cx="6771503" cy="369332"/>
          </a:xfrm>
          <a:prstGeom prst="rect">
            <a:avLst/>
          </a:prstGeom>
          <a:noFill/>
        </p:spPr>
        <p:txBody>
          <a:bodyPr wrap="square" rtlCol="0">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Circuit establishment 		data transfer		Circuit disconnect</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Rectangle 7"/>
          <p:cNvSpPr/>
          <p:nvPr/>
        </p:nvSpPr>
        <p:spPr>
          <a:xfrm rot="19783809">
            <a:off x="608552" y="1899036"/>
            <a:ext cx="8446559" cy="2554545"/>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80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lgerian" pitchFamily="82" charset="0"/>
              </a:rPr>
              <a:t>Network Technologies</a:t>
            </a:r>
            <a:endParaRPr lang="en-US" sz="8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lgerian" pitchFamily="82" charset="0"/>
            </a:endParaRPr>
          </a:p>
        </p:txBody>
      </p:sp>
      <p:grpSp>
        <p:nvGrpSpPr>
          <p:cNvPr id="32" name="Group 31"/>
          <p:cNvGrpSpPr/>
          <p:nvPr/>
        </p:nvGrpSpPr>
        <p:grpSpPr>
          <a:xfrm>
            <a:off x="4165601" y="2970708"/>
            <a:ext cx="1269199" cy="1256814"/>
            <a:chOff x="4165601" y="2970708"/>
            <a:chExt cx="1269199" cy="1256814"/>
          </a:xfrm>
        </p:grpSpPr>
        <p:cxnSp>
          <p:nvCxnSpPr>
            <p:cNvPr id="116" name="Straight Connector 115"/>
            <p:cNvCxnSpPr/>
            <p:nvPr/>
          </p:nvCxnSpPr>
          <p:spPr>
            <a:xfrm flipH="1">
              <a:off x="4165601" y="3086665"/>
              <a:ext cx="328207" cy="681591"/>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4256239" y="4055469"/>
              <a:ext cx="708098" cy="172053"/>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4719682" y="2970708"/>
              <a:ext cx="423766" cy="0"/>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4223467" y="3055459"/>
              <a:ext cx="1032074" cy="876528"/>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5365536" y="3114127"/>
              <a:ext cx="69264" cy="303677"/>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grpSp>
      <p:sp>
        <p:nvSpPr>
          <p:cNvPr id="121" name="Striped Right Arrow 120"/>
          <p:cNvSpPr/>
          <p:nvPr/>
        </p:nvSpPr>
        <p:spPr>
          <a:xfrm rot="20554650">
            <a:off x="1528177" y="4414564"/>
            <a:ext cx="1843926" cy="327825"/>
          </a:xfrm>
          <a:prstGeom prst="stripedRightArrow">
            <a:avLst>
              <a:gd name="adj1" fmla="val 39045"/>
              <a:gd name="adj2" fmla="val 62731"/>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Striped Right Arrow 121"/>
          <p:cNvSpPr/>
          <p:nvPr/>
        </p:nvSpPr>
        <p:spPr>
          <a:xfrm>
            <a:off x="5865685" y="2467922"/>
            <a:ext cx="1504039" cy="225230"/>
          </a:xfrm>
          <a:prstGeom prst="stripedRightArrow">
            <a:avLst>
              <a:gd name="adj1" fmla="val 39045"/>
              <a:gd name="adj2" fmla="val 62731"/>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childTnLst>
                          </p:cTn>
                        </p:par>
                        <p:par>
                          <p:cTn id="14" fill="hold">
                            <p:stCondLst>
                              <p:cond delay="0"/>
                            </p:stCondLst>
                            <p:childTnLst>
                              <p:par>
                                <p:cTn id="15" presetID="10" presetClass="entr" presetSubtype="0" fill="hold"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fade">
                                      <p:cBhvr>
                                        <p:cTn id="17" dur="500"/>
                                        <p:tgtEl>
                                          <p:spTgt spid="9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iterate type="wd">
                                    <p:tmPct val="10000"/>
                                  </p:iterate>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0-#ppt_h/2"/>
                                          </p:val>
                                        </p:tav>
                                        <p:tav tm="100000">
                                          <p:val>
                                            <p:strVal val="#ppt_y"/>
                                          </p:val>
                                        </p:tav>
                                      </p:tavLst>
                                    </p:anim>
                                  </p:childTnLst>
                                </p:cTn>
                              </p:par>
                            </p:childTnLst>
                          </p:cTn>
                        </p:par>
                        <p:par>
                          <p:cTn id="45" fill="hold">
                            <p:stCondLst>
                              <p:cond delay="750"/>
                            </p:stCondLst>
                            <p:childTnLst>
                              <p:par>
                                <p:cTn id="46" presetID="1" presetClass="exit" presetSubtype="0" fill="hold" nodeType="afterEffect">
                                  <p:stCondLst>
                                    <p:cond delay="0"/>
                                  </p:stCondLst>
                                  <p:childTnLst>
                                    <p:set>
                                      <p:cBhvr>
                                        <p:cTn id="47" dur="1" fill="hold">
                                          <p:stCondLst>
                                            <p:cond delay="0"/>
                                          </p:stCondLst>
                                        </p:cTn>
                                        <p:tgtEl>
                                          <p:spTgt spid="6"/>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5"/>
                                        </p:tgtEl>
                                        <p:attrNameLst>
                                          <p:attrName>style.visibility</p:attrName>
                                        </p:attrNameLst>
                                      </p:cBhvr>
                                      <p:to>
                                        <p:strVal val="visible"/>
                                      </p:to>
                                    </p:set>
                                  </p:childTnLst>
                                </p:cTn>
                              </p:par>
                            </p:childTnLst>
                          </p:cTn>
                        </p:par>
                        <p:par>
                          <p:cTn id="50" fill="hold">
                            <p:stCondLst>
                              <p:cond delay="750"/>
                            </p:stCondLst>
                            <p:childTnLst>
                              <p:par>
                                <p:cTn id="51" presetID="16" presetClass="entr" presetSubtype="21" fill="hold" grpId="0" nodeType="afterEffect">
                                  <p:stCondLst>
                                    <p:cond delay="0"/>
                                  </p:stCondLst>
                                  <p:childTnLst>
                                    <p:set>
                                      <p:cBhvr>
                                        <p:cTn id="52" dur="1" fill="hold">
                                          <p:stCondLst>
                                            <p:cond delay="0"/>
                                          </p:stCondLst>
                                        </p:cTn>
                                        <p:tgtEl>
                                          <p:spTgt spid="121"/>
                                        </p:tgtEl>
                                        <p:attrNameLst>
                                          <p:attrName>style.visibility</p:attrName>
                                        </p:attrNameLst>
                                      </p:cBhvr>
                                      <p:to>
                                        <p:strVal val="visible"/>
                                      </p:to>
                                    </p:set>
                                    <p:animEffect transition="in" filter="barn(inVertical)">
                                      <p:cBhvr>
                                        <p:cTn id="53" dur="500"/>
                                        <p:tgtEl>
                                          <p:spTgt spid="121"/>
                                        </p:tgtEl>
                                      </p:cBhvr>
                                    </p:animEffect>
                                  </p:childTnLst>
                                </p:cTn>
                              </p:par>
                            </p:childTnLst>
                          </p:cTn>
                        </p:par>
                        <p:par>
                          <p:cTn id="54" fill="hold">
                            <p:stCondLst>
                              <p:cond delay="1250"/>
                            </p:stCondLst>
                            <p:childTnLst>
                              <p:par>
                                <p:cTn id="55" presetID="16" presetClass="entr" presetSubtype="21"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arn(inVertical)">
                                      <p:cBhvr>
                                        <p:cTn id="57" dur="500"/>
                                        <p:tgtEl>
                                          <p:spTgt spid="12"/>
                                        </p:tgtEl>
                                      </p:cBhvr>
                                    </p:animEffect>
                                  </p:childTnLst>
                                </p:cTn>
                              </p:par>
                            </p:childTnLst>
                          </p:cTn>
                        </p:par>
                        <p:par>
                          <p:cTn id="58" fill="hold">
                            <p:stCondLst>
                              <p:cond delay="1750"/>
                            </p:stCondLst>
                            <p:childTnLst>
                              <p:par>
                                <p:cTn id="59" presetID="16" presetClass="entr" presetSubtype="21" fill="hold" grpId="0" nodeType="afterEffect">
                                  <p:stCondLst>
                                    <p:cond delay="0"/>
                                  </p:stCondLst>
                                  <p:childTnLst>
                                    <p:set>
                                      <p:cBhvr>
                                        <p:cTn id="60" dur="1" fill="hold">
                                          <p:stCondLst>
                                            <p:cond delay="0"/>
                                          </p:stCondLst>
                                        </p:cTn>
                                        <p:tgtEl>
                                          <p:spTgt spid="122"/>
                                        </p:tgtEl>
                                        <p:attrNameLst>
                                          <p:attrName>style.visibility</p:attrName>
                                        </p:attrNameLst>
                                      </p:cBhvr>
                                      <p:to>
                                        <p:strVal val="visible"/>
                                      </p:to>
                                    </p:set>
                                    <p:animEffect transition="in" filter="barn(inVertical)">
                                      <p:cBhvr>
                                        <p:cTn id="61" dur="500"/>
                                        <p:tgtEl>
                                          <p:spTgt spid="122"/>
                                        </p:tgtEl>
                                      </p:cBhvr>
                                    </p:animEffect>
                                  </p:childTnLst>
                                </p:cTn>
                              </p:par>
                            </p:childTnLst>
                          </p:cTn>
                        </p:par>
                        <p:par>
                          <p:cTn id="62" fill="hold">
                            <p:stCondLst>
                              <p:cond delay="2250"/>
                            </p:stCondLst>
                            <p:childTnLst>
                              <p:par>
                                <p:cTn id="63" presetID="1" presetClass="exit" presetSubtype="0" fill="hold" nodeType="afterEffect">
                                  <p:stCondLst>
                                    <p:cond delay="0"/>
                                  </p:stCondLst>
                                  <p:childTnLst>
                                    <p:set>
                                      <p:cBhvr>
                                        <p:cTn id="64" dur="1" fill="hold">
                                          <p:stCondLst>
                                            <p:cond delay="0"/>
                                          </p:stCondLst>
                                        </p:cTn>
                                        <p:tgtEl>
                                          <p:spTgt spid="94"/>
                                        </p:tgtEl>
                                        <p:attrNameLst>
                                          <p:attrName>style.visibility</p:attrName>
                                        </p:attrNameLst>
                                      </p:cBhvr>
                                      <p:to>
                                        <p:strVal val="hidden"/>
                                      </p:to>
                                    </p:set>
                                  </p:childTnLst>
                                </p:cTn>
                              </p:par>
                            </p:childTnLst>
                          </p:cTn>
                        </p:par>
                        <p:par>
                          <p:cTn id="65" fill="hold">
                            <p:stCondLst>
                              <p:cond delay="2250"/>
                            </p:stCondLst>
                            <p:childTnLst>
                              <p:par>
                                <p:cTn id="66" presetID="10" presetClass="entr" presetSubtype="0" fill="hold"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 presetClass="entr" presetSubtype="0" fill="hold" nodeType="withEffect">
                                  <p:stCondLst>
                                    <p:cond delay="0"/>
                                  </p:stCondLst>
                                  <p:childTnLst>
                                    <p:set>
                                      <p:cBhvr>
                                        <p:cTn id="70" dur="1" fill="hold">
                                          <p:stCondLst>
                                            <p:cond delay="0"/>
                                          </p:stCondLst>
                                        </p:cTn>
                                        <p:tgtEl>
                                          <p:spTgt spid="1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childTnLst>
                          </p:cTn>
                        </p:par>
                        <p:par>
                          <p:cTn id="76" fill="hold">
                            <p:stCondLst>
                              <p:cond delay="500"/>
                            </p:stCondLst>
                            <p:childTnLst>
                              <p:par>
                                <p:cTn id="77" presetID="10" presetClass="exit" presetSubtype="0" fill="hold" grpId="1" nodeType="afterEffect">
                                  <p:stCondLst>
                                    <p:cond delay="0"/>
                                  </p:stCondLst>
                                  <p:childTnLst>
                                    <p:animEffect transition="out" filter="fade">
                                      <p:cBhvr>
                                        <p:cTn id="78" dur="500"/>
                                        <p:tgtEl>
                                          <p:spTgt spid="121"/>
                                        </p:tgtEl>
                                      </p:cBhvr>
                                    </p:animEffect>
                                    <p:set>
                                      <p:cBhvr>
                                        <p:cTn id="79" dur="1" fill="hold">
                                          <p:stCondLst>
                                            <p:cond delay="499"/>
                                          </p:stCondLst>
                                        </p:cTn>
                                        <p:tgtEl>
                                          <p:spTgt spid="121"/>
                                        </p:tgtEl>
                                        <p:attrNameLst>
                                          <p:attrName>style.visibility</p:attrName>
                                        </p:attrNameLst>
                                      </p:cBhvr>
                                      <p:to>
                                        <p:strVal val="hidden"/>
                                      </p:to>
                                    </p:set>
                                  </p:childTnLst>
                                </p:cTn>
                              </p:par>
                            </p:childTnLst>
                          </p:cTn>
                        </p:par>
                        <p:par>
                          <p:cTn id="80" fill="hold">
                            <p:stCondLst>
                              <p:cond delay="1000"/>
                            </p:stCondLst>
                            <p:childTnLst>
                              <p:par>
                                <p:cTn id="81" presetID="10" presetClass="exit" presetSubtype="0" fill="hold" grpId="1" nodeType="afterEffect">
                                  <p:stCondLst>
                                    <p:cond delay="0"/>
                                  </p:stCondLst>
                                  <p:childTnLst>
                                    <p:animEffect transition="out" filter="fade">
                                      <p:cBhvr>
                                        <p:cTn id="82" dur="500"/>
                                        <p:tgtEl>
                                          <p:spTgt spid="122"/>
                                        </p:tgtEl>
                                      </p:cBhvr>
                                    </p:animEffect>
                                    <p:set>
                                      <p:cBhvr>
                                        <p:cTn id="83" dur="1" fill="hold">
                                          <p:stCondLst>
                                            <p:cond delay="499"/>
                                          </p:stCondLst>
                                        </p:cTn>
                                        <p:tgtEl>
                                          <p:spTgt spid="122"/>
                                        </p:tgtEl>
                                        <p:attrNameLst>
                                          <p:attrName>style.visibility</p:attrName>
                                        </p:attrNameLst>
                                      </p:cBhvr>
                                      <p:to>
                                        <p:strVal val="hidden"/>
                                      </p:to>
                                    </p:set>
                                  </p:childTnLst>
                                </p:cTn>
                              </p:par>
                            </p:childTnLst>
                          </p:cTn>
                        </p:par>
                        <p:par>
                          <p:cTn id="84" fill="hold">
                            <p:stCondLst>
                              <p:cond delay="1500"/>
                            </p:stCondLst>
                            <p:childTnLst>
                              <p:par>
                                <p:cTn id="85" presetID="1" presetClass="entr" presetSubtype="0" fill="hold" nodeType="afterEffect">
                                  <p:stCondLst>
                                    <p:cond delay="0"/>
                                  </p:stCondLst>
                                  <p:childTnLst>
                                    <p:set>
                                      <p:cBhvr>
                                        <p:cTn id="86" dur="1" fill="hold">
                                          <p:stCondLst>
                                            <p:cond delay="0"/>
                                          </p:stCondLst>
                                        </p:cTn>
                                        <p:tgtEl>
                                          <p:spTgt spid="98"/>
                                        </p:tgtEl>
                                        <p:attrNameLst>
                                          <p:attrName>style.visibility</p:attrName>
                                        </p:attrNameLst>
                                      </p:cBhvr>
                                      <p:to>
                                        <p:strVal val="visible"/>
                                      </p:to>
                                    </p:set>
                                  </p:childTnLst>
                                </p:cTn>
                              </p:par>
                            </p:childTnLst>
                          </p:cTn>
                        </p:par>
                        <p:par>
                          <p:cTn id="87" fill="hold">
                            <p:stCondLst>
                              <p:cond delay="1500"/>
                            </p:stCondLst>
                            <p:childTnLst>
                              <p:par>
                                <p:cTn id="88" presetID="0" presetClass="path" presetSubtype="0" repeatCount="indefinite" fill="hold" nodeType="afterEffect">
                                  <p:stCondLst>
                                    <p:cond delay="0"/>
                                  </p:stCondLst>
                                  <p:childTnLst>
                                    <p:animMotion origin="layout" path="M -4.16667E-6 -2.59259E-6 L 0.08629 -2.59259E-6 L 0.09705 -0.01828 L 0.09705 -0.10185 L 0.10591 -0.11365 L 0.12761 -0.11365 L 0.13629 -0.10463 L 0.13733 -0.09028 L 0.19983 -0.08935 L 0.24306 -0.09467 L 0.43021 -0.29328 L 0.51164 -0.29583 L 0.51268 -0.31805 L 0.52431 -0.3287 L 0.55469 -0.3287 L 0.56268 -0.31805 L 0.56459 -0.29977 L 0.57344 -0.29328 L 0.63907 -0.29467 " pathEditMode="relative" rAng="0" ptsTypes="AAAAAAAAAAAAAAAAAAA">
                                      <p:cBhvr>
                                        <p:cTn id="89" dur="2000" fill="hold"/>
                                        <p:tgtEl>
                                          <p:spTgt spid="98"/>
                                        </p:tgtEl>
                                        <p:attrNameLst>
                                          <p:attrName>ppt_x</p:attrName>
                                          <p:attrName>ppt_y</p:attrName>
                                        </p:attrNameLst>
                                      </p:cBhvr>
                                      <p:rCtr x="31944" y="-16435"/>
                                    </p:animMotion>
                                  </p:childTnLst>
                                  <p:subTnLst>
                                    <p:set>
                                      <p:cBhvr override="childStyle">
                                        <p:cTn dur="1" fill="hold" display="0" masterRel="sameClick" afterEffect="1">
                                          <p:stCondLst>
                                            <p:cond evt="end" delay="0">
                                              <p:tn val="88"/>
                                            </p:cond>
                                          </p:stCondLst>
                                        </p:cTn>
                                        <p:tgtEl>
                                          <p:spTgt spid="98"/>
                                        </p:tgtEl>
                                        <p:attrNameLst>
                                          <p:attrName>style.visibility</p:attrName>
                                        </p:attrNameLst>
                                      </p:cBhvr>
                                      <p:to>
                                        <p:strVal val="hidden"/>
                                      </p:to>
                                    </p:set>
                                  </p:subTnLst>
                                </p:cTn>
                              </p:par>
                              <p:par>
                                <p:cTn id="90" presetID="1" presetClass="exit" presetSubtype="0" fill="hold" grpId="1" nodeType="withEffect">
                                  <p:stCondLst>
                                    <p:cond delay="0"/>
                                  </p:stCondLst>
                                  <p:iterate type="wd">
                                    <p:tmAbs val="0"/>
                                  </p:iterate>
                                  <p:childTnLst>
                                    <p:set>
                                      <p:cBhvr>
                                        <p:cTn id="91" dur="1" fill="hold">
                                          <p:stCondLst>
                                            <p:cond delay="0"/>
                                          </p:stCondLst>
                                        </p:cTn>
                                        <p:tgtEl>
                                          <p:spTgt spid="1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95"/>
                                        </p:tgtEl>
                                        <p:attrNameLst>
                                          <p:attrName>style.visibility</p:attrName>
                                        </p:attrNameLst>
                                      </p:cBhvr>
                                      <p:to>
                                        <p:strVal val="visible"/>
                                      </p:to>
                                    </p:set>
                                    <p:animEffect transition="in" filter="fade">
                                      <p:cBhvr>
                                        <p:cTn id="96" dur="500"/>
                                        <p:tgtEl>
                                          <p:spTgt spid="95"/>
                                        </p:tgtEl>
                                      </p:cBhvr>
                                    </p:animEffect>
                                  </p:childTnLst>
                                </p:cTn>
                              </p:par>
                            </p:childTnLst>
                          </p:cTn>
                        </p:par>
                        <p:par>
                          <p:cTn id="97" fill="hold">
                            <p:stCondLst>
                              <p:cond delay="500"/>
                            </p:stCondLst>
                            <p:childTnLst>
                              <p:par>
                                <p:cTn id="98" presetID="1" presetClass="exit" presetSubtype="0" fill="hold" nodeType="afterEffect">
                                  <p:stCondLst>
                                    <p:cond delay="0"/>
                                  </p:stCondLst>
                                  <p:childTnLst>
                                    <p:set>
                                      <p:cBhvr>
                                        <p:cTn id="99" dur="1" fill="hold">
                                          <p:stCondLst>
                                            <p:cond delay="0"/>
                                          </p:stCondLst>
                                        </p:cTn>
                                        <p:tgtEl>
                                          <p:spTgt spid="92"/>
                                        </p:tgtEl>
                                        <p:attrNameLst>
                                          <p:attrName>style.visibility</p:attrName>
                                        </p:attrNameLst>
                                      </p:cBhvr>
                                      <p:to>
                                        <p:strVal val="hidden"/>
                                      </p:to>
                                    </p:set>
                                  </p:childTnLst>
                                </p:cTn>
                              </p:par>
                              <p:par>
                                <p:cTn id="100" presetID="1" presetClass="entr" presetSubtype="0" fill="hold" nodeType="withEffect">
                                  <p:stCondLst>
                                    <p:cond delay="0"/>
                                  </p:stCondLst>
                                  <p:childTnLst>
                                    <p:set>
                                      <p:cBhvr>
                                        <p:cTn id="101" dur="1" fill="hold">
                                          <p:stCondLst>
                                            <p:cond delay="0"/>
                                          </p:stCondLst>
                                        </p:cTn>
                                        <p:tgtEl>
                                          <p:spTgt spid="109"/>
                                        </p:tgtEl>
                                        <p:attrNameLst>
                                          <p:attrName>style.visibility</p:attrName>
                                        </p:attrNameLst>
                                      </p:cBhvr>
                                      <p:to>
                                        <p:strVal val="visible"/>
                                      </p:to>
                                    </p:set>
                                  </p:childTnLst>
                                </p:cTn>
                              </p:par>
                            </p:childTnLst>
                          </p:cTn>
                        </p:par>
                        <p:par>
                          <p:cTn id="102" fill="hold">
                            <p:stCondLst>
                              <p:cond delay="500"/>
                            </p:stCondLst>
                            <p:childTnLst>
                              <p:par>
                                <p:cTn id="103" presetID="1" presetClass="entr" presetSubtype="0" fill="hold" nodeType="afterEffect">
                                  <p:stCondLst>
                                    <p:cond delay="0"/>
                                  </p:stCondLst>
                                  <p:childTnLst>
                                    <p:set>
                                      <p:cBhvr>
                                        <p:cTn id="104" dur="1" fill="hold">
                                          <p:stCondLst>
                                            <p:cond delay="0"/>
                                          </p:stCondLst>
                                        </p:cTn>
                                        <p:tgtEl>
                                          <p:spTgt spid="110"/>
                                        </p:tgtEl>
                                        <p:attrNameLst>
                                          <p:attrName>style.visibility</p:attrName>
                                        </p:attrNameLst>
                                      </p:cBhvr>
                                      <p:to>
                                        <p:strVal val="visible"/>
                                      </p:to>
                                    </p:set>
                                  </p:childTnLst>
                                </p:cTn>
                              </p:par>
                            </p:childTnLst>
                          </p:cTn>
                        </p:par>
                        <p:par>
                          <p:cTn id="105" fill="hold">
                            <p:stCondLst>
                              <p:cond delay="500"/>
                            </p:stCondLst>
                            <p:childTnLst>
                              <p:par>
                                <p:cTn id="106" presetID="0" presetClass="path" presetSubtype="0" accel="50000" decel="50000" fill="hold" nodeType="afterEffect">
                                  <p:stCondLst>
                                    <p:cond delay="0"/>
                                  </p:stCondLst>
                                  <p:childTnLst>
                                    <p:animMotion origin="layout" path="M 3.33333E-6 7.03704E-6 L 0.01354 0.01274 L 0.01493 0.07223 L 0.02031 0.08658 L 0.14063 0.0794 L 0.14063 0.06667 L 0.14861 0.05232 L 0.17431 0.05232 L 0.17309 0.08843 L 0.18247 0.09746 L 0.19063 0.09746 " pathEditMode="relative" ptsTypes="AAAAAAAAAAA">
                                      <p:cBhvr>
                                        <p:cTn id="107" dur="2000" fill="hold"/>
                                        <p:tgtEl>
                                          <p:spTgt spid="110"/>
                                        </p:tgtEl>
                                        <p:attrNameLst>
                                          <p:attrName>ppt_x</p:attrName>
                                          <p:attrName>ppt_y</p:attrName>
                                        </p:attrNameLst>
                                      </p:cBhvr>
                                    </p:animMotion>
                                  </p:childTnLst>
                                  <p:subTnLst>
                                    <p:set>
                                      <p:cBhvr override="childStyle">
                                        <p:cTn dur="1" fill="hold" display="0" masterRel="sameClick" afterEffect="1">
                                          <p:stCondLst>
                                            <p:cond evt="end" delay="0">
                                              <p:tn val="106"/>
                                            </p:cond>
                                          </p:stCondLst>
                                        </p:cTn>
                                        <p:tgtEl>
                                          <p:spTgt spid="110"/>
                                        </p:tgtEl>
                                        <p:attrNameLst>
                                          <p:attrName>style.visibility</p:attrName>
                                        </p:attrNameLst>
                                      </p:cBhvr>
                                      <p:to>
                                        <p:strVal val="hidden"/>
                                      </p:to>
                                    </p:set>
                                  </p:subTnLst>
                                </p:cTn>
                              </p:par>
                            </p:childTnLst>
                          </p:cTn>
                        </p:par>
                        <p:par>
                          <p:cTn id="108" fill="hold">
                            <p:stCondLst>
                              <p:cond delay="2500"/>
                            </p:stCondLst>
                            <p:childTnLst>
                              <p:par>
                                <p:cTn id="109" presetID="16" presetClass="entr" presetSubtype="21" fill="hold" grpId="0" nodeType="afterEffect">
                                  <p:stCondLst>
                                    <p:cond delay="0"/>
                                  </p:stCondLst>
                                  <p:childTnLst>
                                    <p:set>
                                      <p:cBhvr>
                                        <p:cTn id="110" dur="1" fill="hold">
                                          <p:stCondLst>
                                            <p:cond delay="0"/>
                                          </p:stCondLst>
                                        </p:cTn>
                                        <p:tgtEl>
                                          <p:spTgt spid="115"/>
                                        </p:tgtEl>
                                        <p:attrNameLst>
                                          <p:attrName>style.visibility</p:attrName>
                                        </p:attrNameLst>
                                      </p:cBhvr>
                                      <p:to>
                                        <p:strVal val="visible"/>
                                      </p:to>
                                    </p:set>
                                    <p:animEffect transition="in" filter="barn(inVertical)">
                                      <p:cBhvr>
                                        <p:cTn id="111" dur="500"/>
                                        <p:tgtEl>
                                          <p:spTgt spid="115"/>
                                        </p:tgtEl>
                                      </p:cBhvr>
                                    </p:animEffect>
                                  </p:childTnLst>
                                </p:cTn>
                              </p:par>
                            </p:childTnLst>
                          </p:cTn>
                        </p:par>
                        <p:par>
                          <p:cTn id="112" fill="hold">
                            <p:stCondLst>
                              <p:cond delay="3000"/>
                            </p:stCondLst>
                            <p:childTnLst>
                              <p:par>
                                <p:cTn id="113" presetID="1" presetClass="entr" presetSubtype="0" fill="hold" nodeType="afterEffect">
                                  <p:stCondLst>
                                    <p:cond delay="0"/>
                                  </p:stCondLst>
                                  <p:childTnLst>
                                    <p:set>
                                      <p:cBhvr>
                                        <p:cTn id="114" dur="1" fill="hold">
                                          <p:stCondLst>
                                            <p:cond delay="0"/>
                                          </p:stCondLst>
                                        </p:cTn>
                                        <p:tgtEl>
                                          <p:spTgt spid="307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3075"/>
                                        </p:tgtEl>
                                        <p:attrNameLst>
                                          <p:attrName>style.visibility</p:attrName>
                                        </p:attrNameLst>
                                      </p:cBhvr>
                                      <p:to>
                                        <p:strVal val="hidden"/>
                                      </p:to>
                                    </p:set>
                                  </p:childTnLst>
                                </p:cTn>
                              </p:par>
                            </p:childTnLst>
                          </p:cTn>
                        </p:par>
                        <p:par>
                          <p:cTn id="119" fill="hold">
                            <p:stCondLst>
                              <p:cond delay="0"/>
                            </p:stCondLst>
                            <p:childTnLst>
                              <p:par>
                                <p:cTn id="120" presetID="1" presetClass="entr" presetSubtype="0" fill="hold" nodeType="afterEffect">
                                  <p:stCondLst>
                                    <p:cond delay="0"/>
                                  </p:stCondLst>
                                  <p:childTnLst>
                                    <p:set>
                                      <p:cBhvr>
                                        <p:cTn id="121" dur="1" fill="hold">
                                          <p:stCondLst>
                                            <p:cond delay="0"/>
                                          </p:stCondLst>
                                        </p:cTn>
                                        <p:tgtEl>
                                          <p:spTgt spid="92"/>
                                        </p:tgtEl>
                                        <p:attrNameLst>
                                          <p:attrName>style.visibility</p:attrName>
                                        </p:attrNameLst>
                                      </p:cBhvr>
                                      <p:to>
                                        <p:strVal val="visible"/>
                                      </p:to>
                                    </p:set>
                                  </p:childTnLst>
                                </p:cTn>
                              </p:par>
                              <p:par>
                                <p:cTn id="122" presetID="1" presetClass="exit" presetSubtype="0" fill="hold" nodeType="withEffect">
                                  <p:stCondLst>
                                    <p:cond delay="0"/>
                                  </p:stCondLst>
                                  <p:childTnLst>
                                    <p:set>
                                      <p:cBhvr>
                                        <p:cTn id="123" dur="1" fill="hold">
                                          <p:stCondLst>
                                            <p:cond delay="0"/>
                                          </p:stCondLst>
                                        </p:cTn>
                                        <p:tgtEl>
                                          <p:spTgt spid="109"/>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2" grpId="0" animBg="1"/>
      <p:bldP spid="12" grpId="1" animBg="1"/>
      <p:bldP spid="115" grpId="0" animBg="1"/>
      <p:bldP spid="115" grpId="1" animBg="1"/>
      <p:bldP spid="16" grpId="0"/>
      <p:bldP spid="16" grpId="1"/>
      <p:bldP spid="8" grpId="0"/>
      <p:bldP spid="121" grpId="0" animBg="1"/>
      <p:bldP spid="121" grpId="1" animBg="1"/>
      <p:bldP spid="122" grpId="0" animBg="1"/>
      <p:bldP spid="12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27" name="Rounded Rectangle 4"/>
          <p:cNvSpPr/>
          <p:nvPr/>
        </p:nvSpPr>
        <p:spPr>
          <a:xfrm>
            <a:off x="395769" y="0"/>
            <a:ext cx="8384674" cy="77118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lgn="ctr" defTabSz="889000">
              <a:lnSpc>
                <a:spcPct val="100000"/>
              </a:lnSpc>
              <a:spcBef>
                <a:spcPct val="0"/>
              </a:spcBef>
              <a:spcAft>
                <a:spcPct val="35000"/>
              </a:spcAft>
            </a:pPr>
            <a:r>
              <a:rPr lang="en-US" sz="4400" b="1" kern="12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Packet Switching</a:t>
            </a:r>
            <a:endParaRPr lang="en-US" sz="4400" b="1" kern="1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pic>
        <p:nvPicPr>
          <p:cNvPr id="1027" name="Picture 3" descr="F:\docss\Downloads\desktasdfop-pc.png"/>
          <p:cNvPicPr>
            <a:picLocks noChangeAspect="1" noChangeArrowheads="1"/>
          </p:cNvPicPr>
          <p:nvPr/>
        </p:nvPicPr>
        <p:blipFill>
          <a:blip r:embed="rId2"/>
          <a:srcRect/>
          <a:stretch>
            <a:fillRect/>
          </a:stretch>
        </p:blipFill>
        <p:spPr bwMode="auto">
          <a:xfrm>
            <a:off x="-92466" y="4068566"/>
            <a:ext cx="1492610" cy="1232960"/>
          </a:xfrm>
          <a:prstGeom prst="rect">
            <a:avLst/>
          </a:prstGeom>
          <a:noFill/>
        </p:spPr>
      </p:pic>
      <p:sp>
        <p:nvSpPr>
          <p:cNvPr id="26" name="Cloud 25"/>
          <p:cNvSpPr/>
          <p:nvPr/>
        </p:nvSpPr>
        <p:spPr>
          <a:xfrm>
            <a:off x="2415419" y="1921269"/>
            <a:ext cx="4129220" cy="2917859"/>
          </a:xfrm>
          <a:prstGeom prst="cloud">
            <a:avLst/>
          </a:prstGeom>
          <a:solidFill>
            <a:schemeClr val="accent4">
              <a:lumMod val="50000"/>
            </a:schemeClr>
          </a:solidFill>
          <a:ln w="38100">
            <a:solidFill>
              <a:schemeClr val="accent4">
                <a:lumMod val="50000"/>
              </a:schemeClr>
            </a:solidFill>
          </a:ln>
          <a:effectLst>
            <a:outerShdw blurRad="50800" dist="38100" dir="2700000" algn="tl" rotWithShape="0">
              <a:prstClr val="black">
                <a:alpha val="40000"/>
              </a:prstClr>
            </a:outerShdw>
          </a:effectLst>
          <a:scene3d>
            <a:camera prst="isometricTopUp"/>
            <a:lightRig rig="threePt" dir="t"/>
          </a:scene3d>
          <a:sp3d extrusionH="63500" prstMaterial="clear">
            <a:bevelT w="381000" h="3810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38100">
              <a:contourClr>
                <a:schemeClr val="tx1"/>
              </a:contourClr>
            </a:sp3d>
          </a:bodyPr>
          <a:lstStyle/>
          <a:p>
            <a:pPr algn="r"/>
            <a:endParaRPr lang="en-US" sz="4000" b="1" dirty="0" smtClean="0">
              <a:ln w="19050">
                <a:solidFill>
                  <a:schemeClr val="tx2">
                    <a:tint val="1000"/>
                  </a:schemeClr>
                </a:solidFill>
                <a:prstDash val="solid"/>
              </a:ln>
              <a:solidFill>
                <a:schemeClr val="accent3"/>
              </a:solidFill>
              <a:latin typeface="Cooper Black" pitchFamily="18" charset="0"/>
            </a:endParaRPr>
          </a:p>
        </p:txBody>
      </p:sp>
      <p:pic>
        <p:nvPicPr>
          <p:cNvPr id="29" name="Picture 2" descr="F:\docss\Downloads\desktoasdp-pc.png"/>
          <p:cNvPicPr>
            <a:picLocks noChangeAspect="1" noChangeArrowheads="1"/>
          </p:cNvPicPr>
          <p:nvPr/>
        </p:nvPicPr>
        <p:blipFill>
          <a:blip r:embed="rId3"/>
          <a:srcRect/>
          <a:stretch>
            <a:fillRect/>
          </a:stretch>
        </p:blipFill>
        <p:spPr bwMode="auto">
          <a:xfrm>
            <a:off x="7761024" y="1968778"/>
            <a:ext cx="1019174" cy="841882"/>
          </a:xfrm>
          <a:prstGeom prst="rect">
            <a:avLst/>
          </a:prstGeom>
          <a:noFill/>
        </p:spPr>
      </p:pic>
      <p:grpSp>
        <p:nvGrpSpPr>
          <p:cNvPr id="16" name="Group 76"/>
          <p:cNvGrpSpPr/>
          <p:nvPr/>
        </p:nvGrpSpPr>
        <p:grpSpPr>
          <a:xfrm>
            <a:off x="6072138" y="2804845"/>
            <a:ext cx="277291" cy="173999"/>
            <a:chOff x="2126698" y="3368411"/>
            <a:chExt cx="230914" cy="142736"/>
          </a:xfrm>
        </p:grpSpPr>
        <p:sp>
          <p:nvSpPr>
            <p:cNvPr id="78" name="Rounded Rectangle 77"/>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rot="10800000">
              <a:off x="2135414" y="3403263"/>
              <a:ext cx="101478" cy="91439"/>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80"/>
          <p:cNvGrpSpPr/>
          <p:nvPr/>
        </p:nvGrpSpPr>
        <p:grpSpPr>
          <a:xfrm>
            <a:off x="2640458" y="4266563"/>
            <a:ext cx="284296" cy="171873"/>
            <a:chOff x="3997371" y="2363638"/>
            <a:chExt cx="1255271" cy="741871"/>
          </a:xfrm>
        </p:grpSpPr>
        <p:sp>
          <p:nvSpPr>
            <p:cNvPr id="82" name="Rounded Rectangle 81"/>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6" name="Freeform 95"/>
          <p:cNvSpPr/>
          <p:nvPr/>
        </p:nvSpPr>
        <p:spPr>
          <a:xfrm>
            <a:off x="1489753" y="4345969"/>
            <a:ext cx="1160980" cy="400692"/>
          </a:xfrm>
          <a:custGeom>
            <a:avLst/>
            <a:gdLst>
              <a:gd name="connsiteX0" fmla="*/ 0 w 1458931"/>
              <a:gd name="connsiteY0" fmla="*/ 472611 h 472611"/>
              <a:gd name="connsiteX1" fmla="*/ 801385 w 1458931"/>
              <a:gd name="connsiteY1" fmla="*/ 452062 h 472611"/>
              <a:gd name="connsiteX2" fmla="*/ 914400 w 1458931"/>
              <a:gd name="connsiteY2" fmla="*/ 369869 h 472611"/>
              <a:gd name="connsiteX3" fmla="*/ 914400 w 1458931"/>
              <a:gd name="connsiteY3" fmla="*/ 215757 h 472611"/>
              <a:gd name="connsiteX4" fmla="*/ 1171254 w 1458931"/>
              <a:gd name="connsiteY4" fmla="*/ 10274 h 472611"/>
              <a:gd name="connsiteX5" fmla="*/ 1458931 w 1458931"/>
              <a:gd name="connsiteY5" fmla="*/ 0 h 47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8931" h="472611">
                <a:moveTo>
                  <a:pt x="0" y="472611"/>
                </a:moveTo>
                <a:lnTo>
                  <a:pt x="801385" y="452062"/>
                </a:lnTo>
                <a:lnTo>
                  <a:pt x="914400" y="369869"/>
                </a:lnTo>
                <a:lnTo>
                  <a:pt x="914400" y="215757"/>
                </a:lnTo>
                <a:lnTo>
                  <a:pt x="1171254" y="10274"/>
                </a:lnTo>
                <a:lnTo>
                  <a:pt x="1458931" y="0"/>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97" name="Freeform 96"/>
          <p:cNvSpPr/>
          <p:nvPr/>
        </p:nvSpPr>
        <p:spPr>
          <a:xfrm>
            <a:off x="6369977" y="2321960"/>
            <a:ext cx="1345915" cy="565078"/>
          </a:xfrm>
          <a:custGeom>
            <a:avLst/>
            <a:gdLst>
              <a:gd name="connsiteX0" fmla="*/ 0 w 1345915"/>
              <a:gd name="connsiteY0" fmla="*/ 565078 h 565078"/>
              <a:gd name="connsiteX1" fmla="*/ 441789 w 1345915"/>
              <a:gd name="connsiteY1" fmla="*/ 554804 h 565078"/>
              <a:gd name="connsiteX2" fmla="*/ 585627 w 1345915"/>
              <a:gd name="connsiteY2" fmla="*/ 431514 h 565078"/>
              <a:gd name="connsiteX3" fmla="*/ 585627 w 1345915"/>
              <a:gd name="connsiteY3" fmla="*/ 195209 h 565078"/>
              <a:gd name="connsiteX4" fmla="*/ 750014 w 1345915"/>
              <a:gd name="connsiteY4" fmla="*/ 0 h 565078"/>
              <a:gd name="connsiteX5" fmla="*/ 1345915 w 1345915"/>
              <a:gd name="connsiteY5" fmla="*/ 0 h 56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5915" h="565078">
                <a:moveTo>
                  <a:pt x="0" y="565078"/>
                </a:moveTo>
                <a:lnTo>
                  <a:pt x="441789" y="554804"/>
                </a:lnTo>
                <a:lnTo>
                  <a:pt x="585627" y="431514"/>
                </a:lnTo>
                <a:lnTo>
                  <a:pt x="585627" y="195209"/>
                </a:lnTo>
                <a:lnTo>
                  <a:pt x="750014" y="0"/>
                </a:lnTo>
                <a:lnTo>
                  <a:pt x="1345915" y="0"/>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grpSp>
        <p:nvGrpSpPr>
          <p:cNvPr id="11" name="Group 56"/>
          <p:cNvGrpSpPr/>
          <p:nvPr/>
        </p:nvGrpSpPr>
        <p:grpSpPr>
          <a:xfrm>
            <a:off x="7669258" y="2269634"/>
            <a:ext cx="165808" cy="99743"/>
            <a:chOff x="3997371" y="2363638"/>
            <a:chExt cx="1255271" cy="741871"/>
          </a:xfrm>
        </p:grpSpPr>
        <p:sp>
          <p:nvSpPr>
            <p:cNvPr id="58" name="Rounded Rectangle 57"/>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9" name="Rectangle 98"/>
          <p:cNvSpPr/>
          <p:nvPr/>
        </p:nvSpPr>
        <p:spPr>
          <a:xfrm>
            <a:off x="2853426" y="2938406"/>
            <a:ext cx="3115860" cy="923330"/>
          </a:xfrm>
          <a:prstGeom prst="rect">
            <a:avLst/>
          </a:prstGeom>
          <a:noFill/>
        </p:spPr>
        <p:txBody>
          <a:bodyPr wrap="square" lIns="91440" tIns="45720" rIns="91440" bIns="45720">
            <a:spAutoFit/>
            <a:scene3d>
              <a:camera prst="isometricTopUp"/>
              <a:lightRig rig="threePt" dir="t"/>
            </a:scene3d>
            <a:sp3d extrusionH="127000"/>
          </a:bodyPr>
          <a:lstStyle/>
          <a:p>
            <a:pPr algn="r"/>
            <a:r>
              <a:rPr lang="en-US" sz="5400" b="1" dirty="0" smtClean="0">
                <a:ln w="19050">
                  <a:solidFill>
                    <a:schemeClr val="tx2">
                      <a:tint val="1000"/>
                    </a:schemeClr>
                  </a:solidFill>
                  <a:prstDash val="solid"/>
                </a:ln>
                <a:gradFill>
                  <a:gsLst>
                    <a:gs pos="0">
                      <a:srgbClr val="000000"/>
                    </a:gs>
                    <a:gs pos="39999">
                      <a:srgbClr val="0A128C"/>
                    </a:gs>
                    <a:gs pos="70000">
                      <a:srgbClr val="181CC7"/>
                    </a:gs>
                    <a:gs pos="88000">
                      <a:srgbClr val="7005D4"/>
                    </a:gs>
                    <a:gs pos="100000">
                      <a:srgbClr val="8C3D91"/>
                    </a:gs>
                  </a:gsLst>
                  <a:lin ang="5400000" scaled="0"/>
                </a:gradFill>
                <a:effectLst>
                  <a:outerShdw blurRad="50800" dist="25400" dir="2700000" algn="tl" rotWithShape="0">
                    <a:prstClr val="black"/>
                  </a:outerShdw>
                </a:effectLst>
                <a:latin typeface="Cooper Black" pitchFamily="18" charset="0"/>
              </a:rPr>
              <a:t>Internet</a:t>
            </a:r>
          </a:p>
        </p:txBody>
      </p:sp>
      <p:grpSp>
        <p:nvGrpSpPr>
          <p:cNvPr id="14" name="Group 68"/>
          <p:cNvGrpSpPr/>
          <p:nvPr/>
        </p:nvGrpSpPr>
        <p:grpSpPr>
          <a:xfrm>
            <a:off x="1288176" y="4684923"/>
            <a:ext cx="222125" cy="143931"/>
            <a:chOff x="2125777" y="3368411"/>
            <a:chExt cx="231835" cy="142736"/>
          </a:xfrm>
        </p:grpSpPr>
        <p:sp>
          <p:nvSpPr>
            <p:cNvPr id="70" name="Rounded Rectangle 69"/>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0" name="Rectangle 99"/>
          <p:cNvSpPr/>
          <p:nvPr/>
        </p:nvSpPr>
        <p:spPr>
          <a:xfrm>
            <a:off x="1289058" y="4470572"/>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3</a:t>
            </a:r>
            <a:endParaRPr lang="en-US" sz="2800" dirty="0">
              <a:solidFill>
                <a:schemeClr val="lt1">
                  <a:alpha val="60000"/>
                </a:schemeClr>
              </a:solidFill>
              <a:latin typeface="Stencil" pitchFamily="82" charset="0"/>
            </a:endParaRPr>
          </a:p>
        </p:txBody>
      </p:sp>
      <p:sp>
        <p:nvSpPr>
          <p:cNvPr id="101" name="Rectangle 100"/>
          <p:cNvSpPr/>
          <p:nvPr/>
        </p:nvSpPr>
        <p:spPr>
          <a:xfrm>
            <a:off x="1287270" y="4477244"/>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2</a:t>
            </a:r>
            <a:endParaRPr lang="en-US" sz="2800" dirty="0">
              <a:solidFill>
                <a:schemeClr val="lt1">
                  <a:alpha val="60000"/>
                </a:schemeClr>
              </a:solidFill>
              <a:latin typeface="Stencil" pitchFamily="82" charset="0"/>
            </a:endParaRPr>
          </a:p>
        </p:txBody>
      </p:sp>
      <p:sp>
        <p:nvSpPr>
          <p:cNvPr id="102" name="Rectangle 101"/>
          <p:cNvSpPr/>
          <p:nvPr/>
        </p:nvSpPr>
        <p:spPr>
          <a:xfrm>
            <a:off x="1279178" y="4486526"/>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1</a:t>
            </a:r>
            <a:endParaRPr lang="en-US" sz="2800" dirty="0">
              <a:solidFill>
                <a:schemeClr val="lt1">
                  <a:alpha val="60000"/>
                </a:schemeClr>
              </a:solidFill>
              <a:latin typeface="Stencil" pitchFamily="82" charset="0"/>
            </a:endParaRPr>
          </a:p>
        </p:txBody>
      </p:sp>
      <p:grpSp>
        <p:nvGrpSpPr>
          <p:cNvPr id="103" name="Group 102"/>
          <p:cNvGrpSpPr/>
          <p:nvPr/>
        </p:nvGrpSpPr>
        <p:grpSpPr>
          <a:xfrm>
            <a:off x="75566" y="5684143"/>
            <a:ext cx="2309245" cy="1126236"/>
            <a:chOff x="2411797" y="1512205"/>
            <a:chExt cx="1640651" cy="1126236"/>
          </a:xfrm>
          <a:scene3d>
            <a:camera prst="orthographicFront"/>
            <a:lightRig rig="threePt" dir="t"/>
          </a:scene3d>
        </p:grpSpPr>
        <p:sp>
          <p:nvSpPr>
            <p:cNvPr id="110" name="Rounded Rectangle 109"/>
            <p:cNvSpPr/>
            <p:nvPr/>
          </p:nvSpPr>
          <p:spPr>
            <a:xfrm>
              <a:off x="2411797" y="1512205"/>
              <a:ext cx="1640651" cy="1126236"/>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111" name="Rounded Rectangle 4"/>
            <p:cNvSpPr/>
            <p:nvPr/>
          </p:nvSpPr>
          <p:spPr>
            <a:xfrm>
              <a:off x="2444783" y="1545191"/>
              <a:ext cx="1574679" cy="106026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US" sz="1400" kern="1200" dirty="0" smtClean="0"/>
                <a:t>In </a:t>
              </a:r>
              <a:r>
                <a:rPr lang="en-US" sz="1400" kern="1200" dirty="0" smtClean="0"/>
                <a:t>packet-switching </a:t>
              </a:r>
              <a:r>
                <a:rPr lang="en-US" sz="1400" kern="1200" dirty="0" smtClean="0"/>
                <a:t>data is sent out in a sequence of small chunks, called packets.</a:t>
              </a:r>
              <a:endParaRPr lang="en-US" sz="1400" kern="1200" dirty="0"/>
            </a:p>
          </p:txBody>
        </p:sp>
      </p:grpSp>
      <p:grpSp>
        <p:nvGrpSpPr>
          <p:cNvPr id="104" name="Group 103"/>
          <p:cNvGrpSpPr/>
          <p:nvPr/>
        </p:nvGrpSpPr>
        <p:grpSpPr>
          <a:xfrm>
            <a:off x="2227237" y="5684143"/>
            <a:ext cx="2184119" cy="1133865"/>
            <a:chOff x="2422313" y="2762514"/>
            <a:chExt cx="1640651" cy="1123004"/>
          </a:xfrm>
          <a:scene3d>
            <a:camera prst="orthographicFront"/>
            <a:lightRig rig="threePt" dir="t"/>
          </a:scene3d>
        </p:grpSpPr>
        <p:sp>
          <p:nvSpPr>
            <p:cNvPr id="108" name="Rounded Rectangle 107"/>
            <p:cNvSpPr/>
            <p:nvPr/>
          </p:nvSpPr>
          <p:spPr>
            <a:xfrm>
              <a:off x="2422313" y="2762514"/>
              <a:ext cx="1640651" cy="1123004"/>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9" name="Rounded Rectangle 6"/>
            <p:cNvSpPr/>
            <p:nvPr/>
          </p:nvSpPr>
          <p:spPr>
            <a:xfrm>
              <a:off x="2455205" y="2795406"/>
              <a:ext cx="1574867" cy="10572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US" sz="1400" kern="1200" dirty="0" smtClean="0">
                  <a:latin typeface="Arial" pitchFamily="34" charset="0"/>
                  <a:cs typeface="Arial" pitchFamily="34" charset="0"/>
                </a:rPr>
                <a:t>Packet-switching networks are more efficient if some amount of delay is acceptable</a:t>
              </a:r>
              <a:endParaRPr lang="en-US" sz="1400" kern="1200" dirty="0"/>
            </a:p>
          </p:txBody>
        </p:sp>
      </p:grpSp>
      <p:grpSp>
        <p:nvGrpSpPr>
          <p:cNvPr id="105" name="Group 104"/>
          <p:cNvGrpSpPr/>
          <p:nvPr/>
        </p:nvGrpSpPr>
        <p:grpSpPr>
          <a:xfrm>
            <a:off x="4086231" y="5687911"/>
            <a:ext cx="2360520" cy="1130097"/>
            <a:chOff x="2439606" y="3950373"/>
            <a:chExt cx="1638814" cy="1476174"/>
          </a:xfrm>
          <a:scene3d>
            <a:camera prst="orthographicFront"/>
            <a:lightRig rig="threePt" dir="t"/>
          </a:scene3d>
        </p:grpSpPr>
        <p:sp>
          <p:nvSpPr>
            <p:cNvPr id="106" name="Rounded Rectangle 105"/>
            <p:cNvSpPr/>
            <p:nvPr/>
          </p:nvSpPr>
          <p:spPr>
            <a:xfrm>
              <a:off x="2439606" y="3950373"/>
              <a:ext cx="1638814" cy="1476174"/>
            </a:xfrm>
            <a:prstGeom prst="roundRect">
              <a:avLst>
                <a:gd name="adj" fmla="val 10000"/>
              </a:avLst>
            </a:prstGeom>
            <a:solidFill>
              <a:schemeClr val="accent1">
                <a:lumMod val="75000"/>
                <a:alpha val="46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7" name="Rounded Rectangle 8"/>
            <p:cNvSpPr/>
            <p:nvPr/>
          </p:nvSpPr>
          <p:spPr>
            <a:xfrm>
              <a:off x="2482842" y="3993609"/>
              <a:ext cx="1552342" cy="138970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US" sz="1600" kern="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Priorities can be used. If a node has a number of packets for transmission. </a:t>
              </a:r>
              <a:endParaRPr lang="en-US" sz="1600" kern="1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sp>
        <p:nvSpPr>
          <p:cNvPr id="44" name="Rectangle 43"/>
          <p:cNvSpPr/>
          <p:nvPr/>
        </p:nvSpPr>
        <p:spPr>
          <a:xfrm>
            <a:off x="6005970" y="2663289"/>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3</a:t>
            </a:r>
            <a:endParaRPr lang="en-US" sz="2800" dirty="0">
              <a:solidFill>
                <a:schemeClr val="lt1">
                  <a:alpha val="60000"/>
                </a:schemeClr>
              </a:solidFill>
              <a:latin typeface="Stencil" pitchFamily="82" charset="0"/>
            </a:endParaRPr>
          </a:p>
        </p:txBody>
      </p:sp>
      <p:sp>
        <p:nvSpPr>
          <p:cNvPr id="45" name="Rectangle 44"/>
          <p:cNvSpPr/>
          <p:nvPr/>
        </p:nvSpPr>
        <p:spPr>
          <a:xfrm>
            <a:off x="6004622" y="2670033"/>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2</a:t>
            </a:r>
            <a:endParaRPr lang="en-US" sz="2800" dirty="0">
              <a:solidFill>
                <a:schemeClr val="lt1">
                  <a:alpha val="60000"/>
                </a:schemeClr>
              </a:solidFill>
              <a:latin typeface="Stencil" pitchFamily="82" charset="0"/>
            </a:endParaRPr>
          </a:p>
        </p:txBody>
      </p:sp>
      <p:sp>
        <p:nvSpPr>
          <p:cNvPr id="46" name="Rectangle 45"/>
          <p:cNvSpPr/>
          <p:nvPr/>
        </p:nvSpPr>
        <p:spPr>
          <a:xfrm>
            <a:off x="5987090" y="2660593"/>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1</a:t>
            </a:r>
            <a:endParaRPr lang="en-US" sz="2800" dirty="0">
              <a:solidFill>
                <a:schemeClr val="lt1">
                  <a:alpha val="60000"/>
                </a:schemeClr>
              </a:solidFill>
              <a:latin typeface="Stencil" pitchFamily="82" charset="0"/>
            </a:endParaRPr>
          </a:p>
        </p:txBody>
      </p:sp>
      <p:pic>
        <p:nvPicPr>
          <p:cNvPr id="48" name="Picture 7" descr="C:\Users\Adeel\Downloads\mail.png"/>
          <p:cNvPicPr>
            <a:picLocks noChangeAspect="1" noChangeArrowheads="1"/>
          </p:cNvPicPr>
          <p:nvPr/>
        </p:nvPicPr>
        <p:blipFill>
          <a:blip r:embed="rId4"/>
          <a:srcRect/>
          <a:stretch>
            <a:fillRect/>
          </a:stretch>
        </p:blipFill>
        <p:spPr bwMode="auto">
          <a:xfrm>
            <a:off x="712194" y="4404609"/>
            <a:ext cx="358961" cy="290229"/>
          </a:xfrm>
          <a:prstGeom prst="rect">
            <a:avLst/>
          </a:prstGeom>
          <a:ln>
            <a:noFill/>
          </a:ln>
          <a:effectLst>
            <a:outerShdw blurRad="50800" dist="38100" dir="2700000" algn="tl" rotWithShape="0">
              <a:prstClr val="black">
                <a:alpha val="40000"/>
              </a:prstClr>
            </a:outerShdw>
          </a:effectLst>
          <a:scene3d>
            <a:camera prst="orthographicFront"/>
            <a:lightRig rig="threePt" dir="t"/>
          </a:scene3d>
          <a:sp3d>
            <a:bevelT/>
          </a:sp3d>
        </p:spPr>
      </p:pic>
      <p:pic>
        <p:nvPicPr>
          <p:cNvPr id="50" name="Picture 7" descr="C:\Users\Adeel\Downloads\mail.png"/>
          <p:cNvPicPr>
            <a:picLocks noChangeAspect="1" noChangeArrowheads="1"/>
          </p:cNvPicPr>
          <p:nvPr/>
        </p:nvPicPr>
        <p:blipFill>
          <a:blip r:embed="rId4"/>
          <a:srcRect/>
          <a:stretch>
            <a:fillRect/>
          </a:stretch>
        </p:blipFill>
        <p:spPr bwMode="auto">
          <a:xfrm>
            <a:off x="8017686" y="2183053"/>
            <a:ext cx="242877" cy="196372"/>
          </a:xfrm>
          <a:prstGeom prst="rect">
            <a:avLst/>
          </a:prstGeom>
          <a:ln>
            <a:noFill/>
          </a:ln>
          <a:effectLst>
            <a:outerShdw blurRad="50800" dist="38100" dir="2700000" algn="tl" rotWithShape="0">
              <a:prstClr val="black">
                <a:alpha val="40000"/>
              </a:prstClr>
            </a:outerShdw>
          </a:effectLst>
          <a:scene3d>
            <a:camera prst="orthographicFront"/>
            <a:lightRig rig="threePt" dir="t"/>
          </a:scene3d>
          <a:sp3d>
            <a:bevelT/>
          </a:sp3d>
        </p:spPr>
      </p:pic>
      <p:sp>
        <p:nvSpPr>
          <p:cNvPr id="8" name="Rounded Rectangular Callout 7"/>
          <p:cNvSpPr/>
          <p:nvPr/>
        </p:nvSpPr>
        <p:spPr>
          <a:xfrm>
            <a:off x="1400144" y="3098742"/>
            <a:ext cx="938238" cy="868139"/>
          </a:xfrm>
          <a:prstGeom prst="wedgeRoundRectCallout">
            <a:avLst>
              <a:gd name="adj1" fmla="val -42331"/>
              <a:gd name="adj2" fmla="val 99675"/>
              <a:gd name="adj3" fmla="val 16667"/>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b="1" dirty="0" smtClean="0"/>
              <a:t>Upper bound on packet length is 1000 bytes</a:t>
            </a:r>
            <a:endParaRPr lang="en-US" sz="1100" b="1" dirty="0"/>
          </a:p>
        </p:txBody>
      </p:sp>
      <p:grpSp>
        <p:nvGrpSpPr>
          <p:cNvPr id="54" name="Group 53"/>
          <p:cNvGrpSpPr/>
          <p:nvPr/>
        </p:nvGrpSpPr>
        <p:grpSpPr>
          <a:xfrm>
            <a:off x="6217911" y="5676788"/>
            <a:ext cx="2184119" cy="1133865"/>
            <a:chOff x="2422313" y="2762514"/>
            <a:chExt cx="1640651" cy="1123004"/>
          </a:xfrm>
          <a:solidFill>
            <a:schemeClr val="accent2">
              <a:lumMod val="75000"/>
              <a:alpha val="43000"/>
            </a:schemeClr>
          </a:solidFill>
          <a:scene3d>
            <a:camera prst="orthographicFront"/>
            <a:lightRig rig="threePt" dir="t"/>
          </a:scene3d>
        </p:grpSpPr>
        <p:sp>
          <p:nvSpPr>
            <p:cNvPr id="55" name="Rounded Rectangle 54"/>
            <p:cNvSpPr/>
            <p:nvPr/>
          </p:nvSpPr>
          <p:spPr>
            <a:xfrm>
              <a:off x="2422313" y="2762514"/>
              <a:ext cx="1640651" cy="1123004"/>
            </a:xfrm>
            <a:prstGeom prst="roundRect">
              <a:avLst>
                <a:gd name="adj" fmla="val 10000"/>
              </a:avLst>
            </a:prstGeom>
            <a:grp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Rounded Rectangle 6"/>
            <p:cNvSpPr/>
            <p:nvPr/>
          </p:nvSpPr>
          <p:spPr>
            <a:xfrm>
              <a:off x="2455205" y="2782088"/>
              <a:ext cx="1574867" cy="105722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US" sz="1400" b="1" kern="1200" dirty="0" smtClean="0">
                  <a:latin typeface="Arial" pitchFamily="34" charset="0"/>
                  <a:cs typeface="Arial" pitchFamily="34" charset="0"/>
                </a:rPr>
                <a:t>Can perform Data-rate conversion. So two Pcs on different data-rates can exchange data</a:t>
              </a:r>
              <a:endParaRPr lang="en-US" sz="1400" b="1" kern="1200" dirty="0"/>
            </a:p>
          </p:txBody>
        </p:sp>
      </p:gr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par>
                          <p:cTn id="11" fill="hold">
                            <p:stCondLst>
                              <p:cond delay="500"/>
                            </p:stCondLst>
                            <p:childTnLst>
                              <p:par>
                                <p:cTn id="12" presetID="8" presetClass="emph" presetSubtype="0" fill="hold" nodeType="afterEffect">
                                  <p:stCondLst>
                                    <p:cond delay="0"/>
                                  </p:stCondLst>
                                  <p:childTnLst>
                                    <p:animRot by="21600000">
                                      <p:cBhvr>
                                        <p:cTn id="13" dur="2000" fill="hold"/>
                                        <p:tgtEl>
                                          <p:spTgt spid="48"/>
                                        </p:tgtEl>
                                        <p:attrNameLst>
                                          <p:attrName>r</p:attrName>
                                        </p:attrNameLst>
                                      </p:cBhvr>
                                    </p:animRot>
                                  </p:childTnLst>
                                </p:cTn>
                              </p:par>
                            </p:childTnLst>
                          </p:cTn>
                        </p:par>
                        <p:par>
                          <p:cTn id="14" fill="hold">
                            <p:stCondLst>
                              <p:cond delay="2500"/>
                            </p:stCondLst>
                            <p:childTnLst>
                              <p:par>
                                <p:cTn id="15" presetID="53" presetClass="exit" presetSubtype="0" fill="hold" nodeType="afterEffect">
                                  <p:stCondLst>
                                    <p:cond delay="0"/>
                                  </p:stCondLst>
                                  <p:childTnLst>
                                    <p:anim calcmode="lin" valueType="num">
                                      <p:cBhvr>
                                        <p:cTn id="16" dur="500"/>
                                        <p:tgtEl>
                                          <p:spTgt spid="48"/>
                                        </p:tgtEl>
                                        <p:attrNameLst>
                                          <p:attrName>ppt_w</p:attrName>
                                        </p:attrNameLst>
                                      </p:cBhvr>
                                      <p:tavLst>
                                        <p:tav tm="0">
                                          <p:val>
                                            <p:strVal val="ppt_w"/>
                                          </p:val>
                                        </p:tav>
                                        <p:tav tm="100000">
                                          <p:val>
                                            <p:fltVal val="0"/>
                                          </p:val>
                                        </p:tav>
                                      </p:tavLst>
                                    </p:anim>
                                    <p:anim calcmode="lin" valueType="num">
                                      <p:cBhvr>
                                        <p:cTn id="17" dur="500"/>
                                        <p:tgtEl>
                                          <p:spTgt spid="48"/>
                                        </p:tgtEl>
                                        <p:attrNameLst>
                                          <p:attrName>ppt_h</p:attrName>
                                        </p:attrNameLst>
                                      </p:cBhvr>
                                      <p:tavLst>
                                        <p:tav tm="0">
                                          <p:val>
                                            <p:strVal val="ppt_h"/>
                                          </p:val>
                                        </p:tav>
                                        <p:tav tm="100000">
                                          <p:val>
                                            <p:fltVal val="0"/>
                                          </p:val>
                                        </p:tav>
                                      </p:tavLst>
                                    </p:anim>
                                    <p:animEffect transition="out" filter="fade">
                                      <p:cBhvr>
                                        <p:cTn id="18" dur="500"/>
                                        <p:tgtEl>
                                          <p:spTgt spid="48"/>
                                        </p:tgtEl>
                                      </p:cBhvr>
                                    </p:animEffect>
                                    <p:set>
                                      <p:cBhvr>
                                        <p:cTn id="19" dur="1" fill="hold">
                                          <p:stCondLst>
                                            <p:cond delay="499"/>
                                          </p:stCondLst>
                                        </p:cTn>
                                        <p:tgtEl>
                                          <p:spTgt spid="48"/>
                                        </p:tgtEl>
                                        <p:attrNameLst>
                                          <p:attrName>style.visibility</p:attrName>
                                        </p:attrNameLst>
                                      </p:cBhvr>
                                      <p:to>
                                        <p:strVal val="hidden"/>
                                      </p:to>
                                    </p:set>
                                  </p:childTnLst>
                                </p:cTn>
                              </p:par>
                            </p:childTnLst>
                          </p:cTn>
                        </p:par>
                        <p:par>
                          <p:cTn id="20" fill="hold">
                            <p:stCondLst>
                              <p:cond delay="3000"/>
                            </p:stCondLst>
                            <p:childTnLst>
                              <p:par>
                                <p:cTn id="21" presetID="1" presetClass="entr" presetSubtype="0" fill="hold" grpId="1" nodeType="after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par>
                                <p:cTn id="30" presetID="0" presetClass="path" presetSubtype="0" fill="hold" grpId="2" nodeType="withEffect">
                                  <p:stCondLst>
                                    <p:cond delay="0"/>
                                  </p:stCondLst>
                                  <p:childTnLst>
                                    <p:animMotion origin="layout" path="M 0 0 L 0.07691 0 L 0.09045 -0.01458 L 0.08906 -0.03079 L 0.11076 -0.05602 L 0.15937 -0.05764 " pathEditMode="relative" ptsTypes="AAAAAA">
                                      <p:cBhvr>
                                        <p:cTn id="31" dur="2000" fill="hold"/>
                                        <p:tgtEl>
                                          <p:spTgt spid="102"/>
                                        </p:tgtEl>
                                        <p:attrNameLst>
                                          <p:attrName>ppt_x</p:attrName>
                                          <p:attrName>ppt_y</p:attrName>
                                        </p:attrNameLst>
                                      </p:cBhvr>
                                    </p:animMotion>
                                  </p:childTnLst>
                                  <p:subTnLst>
                                    <p:set>
                                      <p:cBhvr override="childStyle">
                                        <p:cTn dur="1" fill="hold" display="0" masterRel="sameClick" afterEffect="1">
                                          <p:stCondLst>
                                            <p:cond evt="end" delay="0">
                                              <p:tn val="30"/>
                                            </p:cond>
                                          </p:stCondLst>
                                        </p:cTn>
                                        <p:tgtEl>
                                          <p:spTgt spid="102"/>
                                        </p:tgtEl>
                                        <p:attrNameLst>
                                          <p:attrName>style.visibility</p:attrName>
                                        </p:attrNameLst>
                                      </p:cBhvr>
                                      <p:to>
                                        <p:strVal val="hidden"/>
                                      </p:to>
                                    </p:set>
                                  </p:subTnLst>
                                </p:cTn>
                              </p:par>
                              <p:par>
                                <p:cTn id="32" presetID="1" presetClass="entr" presetSubtype="0" fill="hold" grpId="1" nodeType="withEffect">
                                  <p:stCondLst>
                                    <p:cond delay="200"/>
                                  </p:stCondLst>
                                  <p:childTnLst>
                                    <p:set>
                                      <p:cBhvr>
                                        <p:cTn id="33" dur="1" fill="hold">
                                          <p:stCondLst>
                                            <p:cond delay="0"/>
                                          </p:stCondLst>
                                        </p:cTn>
                                        <p:tgtEl>
                                          <p:spTgt spid="101"/>
                                        </p:tgtEl>
                                        <p:attrNameLst>
                                          <p:attrName>style.visibility</p:attrName>
                                        </p:attrNameLst>
                                      </p:cBhvr>
                                      <p:to>
                                        <p:strVal val="visible"/>
                                      </p:to>
                                    </p:set>
                                  </p:childTnLst>
                                </p:cTn>
                              </p:par>
                              <p:par>
                                <p:cTn id="34" presetID="0" presetClass="path" presetSubtype="0" fill="hold" grpId="2" nodeType="withEffect">
                                  <p:stCondLst>
                                    <p:cond delay="300"/>
                                  </p:stCondLst>
                                  <p:childTnLst>
                                    <p:animMotion origin="layout" path="M 0 0 L 0.07969 -0.00185 L 0.09184 -0.01088 L 0.09184 -0.03056 L 0.10937 -0.05579 L 0.16076 -0.05579 " pathEditMode="relative" ptsTypes="AAAAAA">
                                      <p:cBhvr>
                                        <p:cTn id="35" dur="2000" fill="hold"/>
                                        <p:tgtEl>
                                          <p:spTgt spid="101"/>
                                        </p:tgtEl>
                                        <p:attrNameLst>
                                          <p:attrName>ppt_x</p:attrName>
                                          <p:attrName>ppt_y</p:attrName>
                                        </p:attrNameLst>
                                      </p:cBhvr>
                                    </p:animMotion>
                                  </p:childTnLst>
                                  <p:subTnLst>
                                    <p:set>
                                      <p:cBhvr override="childStyle">
                                        <p:cTn dur="1" fill="hold" display="0" masterRel="sameClick" afterEffect="1">
                                          <p:stCondLst>
                                            <p:cond evt="end" delay="0">
                                              <p:tn val="34"/>
                                            </p:cond>
                                          </p:stCondLst>
                                        </p:cTn>
                                        <p:tgtEl>
                                          <p:spTgt spid="101"/>
                                        </p:tgtEl>
                                        <p:attrNameLst>
                                          <p:attrName>style.visibility</p:attrName>
                                        </p:attrNameLst>
                                      </p:cBhvr>
                                      <p:to>
                                        <p:strVal val="hidden"/>
                                      </p:to>
                                    </p:set>
                                  </p:subTnLst>
                                </p:cTn>
                              </p:par>
                              <p:par>
                                <p:cTn id="36" presetID="1" presetClass="entr" presetSubtype="0" fill="hold" grpId="1" nodeType="withEffect">
                                  <p:stCondLst>
                                    <p:cond delay="400"/>
                                  </p:stCondLst>
                                  <p:childTnLst>
                                    <p:set>
                                      <p:cBhvr>
                                        <p:cTn id="37" dur="1" fill="hold">
                                          <p:stCondLst>
                                            <p:cond delay="0"/>
                                          </p:stCondLst>
                                        </p:cTn>
                                        <p:tgtEl>
                                          <p:spTgt spid="100"/>
                                        </p:tgtEl>
                                        <p:attrNameLst>
                                          <p:attrName>style.visibility</p:attrName>
                                        </p:attrNameLst>
                                      </p:cBhvr>
                                      <p:to>
                                        <p:strVal val="visible"/>
                                      </p:to>
                                    </p:set>
                                  </p:childTnLst>
                                </p:cTn>
                              </p:par>
                              <p:par>
                                <p:cTn id="38" presetID="0" presetClass="path" presetSubtype="0" fill="hold" grpId="2" nodeType="withEffect">
                                  <p:stCondLst>
                                    <p:cond delay="600"/>
                                  </p:stCondLst>
                                  <p:childTnLst>
                                    <p:animMotion origin="layout" path="M 0 0 L 0.08229 0 L 0.08906 -0.01088 L 0.08906 -0.02871 L 0.11337 -0.05394 L 0.16076 -0.05394 " pathEditMode="relative" ptsTypes="AAAAAA">
                                      <p:cBhvr>
                                        <p:cTn id="39" dur="2000" fill="hold"/>
                                        <p:tgtEl>
                                          <p:spTgt spid="10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00"/>
                                        </p:tgtEl>
                                        <p:attrNameLst>
                                          <p:attrName>style.visibility</p:attrName>
                                        </p:attrNameLst>
                                      </p:cBhvr>
                                      <p:to>
                                        <p:strVal val="hidden"/>
                                      </p:to>
                                    </p:set>
                                  </p:subTnLst>
                                </p:cTn>
                              </p:par>
                            </p:childTnLst>
                          </p:cTn>
                        </p:par>
                        <p:par>
                          <p:cTn id="40" fill="hold">
                            <p:stCondLst>
                              <p:cond delay="2600"/>
                            </p:stCondLst>
                            <p:childTnLst>
                              <p:par>
                                <p:cTn id="41" presetID="1" presetClass="entr" presetSubtype="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0" presetClass="path" presetSubtype="0" fill="hold" grpId="1" nodeType="withEffect">
                                  <p:stCondLst>
                                    <p:cond delay="0"/>
                                  </p:stCondLst>
                                  <p:childTnLst>
                                    <p:animMotion origin="layout" path="M 8.33333E-7 1.35091E-6 L 0.0618 -0.00023 L 0.08316 -0.01573 L 0.08316 -0.05344 L 0.09826 -0.08166 L 0.18368 -0.08166 " pathEditMode="relative" rAng="0" ptsTypes="AAAAAA">
                                      <p:cBhvr>
                                        <p:cTn id="44" dur="2000" fill="hold"/>
                                        <p:tgtEl>
                                          <p:spTgt spid="46"/>
                                        </p:tgtEl>
                                        <p:attrNameLst>
                                          <p:attrName>ppt_x</p:attrName>
                                          <p:attrName>ppt_y</p:attrName>
                                        </p:attrNameLst>
                                      </p:cBhvr>
                                      <p:rCtr x="9184" y="-4094"/>
                                    </p:animMotion>
                                  </p:childTnLst>
                                  <p:subTnLst>
                                    <p:set>
                                      <p:cBhvr override="childStyle">
                                        <p:cTn dur="1" fill="hold" display="0" masterRel="sameClick" afterEffect="1">
                                          <p:stCondLst>
                                            <p:cond evt="end" delay="0">
                                              <p:tn val="43"/>
                                            </p:cond>
                                          </p:stCondLst>
                                        </p:cTn>
                                        <p:tgtEl>
                                          <p:spTgt spid="46"/>
                                        </p:tgtEl>
                                        <p:attrNameLst>
                                          <p:attrName>style.visibility</p:attrName>
                                        </p:attrNameLst>
                                      </p:cBhvr>
                                      <p:to>
                                        <p:strVal val="hidden"/>
                                      </p:to>
                                    </p:set>
                                  </p:subTnLst>
                                </p:cTn>
                              </p:par>
                              <p:par>
                                <p:cTn id="45" presetID="1" presetClass="entr" presetSubtype="0" fill="hold" grpId="0" nodeType="withEffect">
                                  <p:stCondLst>
                                    <p:cond delay="400"/>
                                  </p:stCondLst>
                                  <p:childTnLst>
                                    <p:set>
                                      <p:cBhvr>
                                        <p:cTn id="46" dur="1" fill="hold">
                                          <p:stCondLst>
                                            <p:cond delay="0"/>
                                          </p:stCondLst>
                                        </p:cTn>
                                        <p:tgtEl>
                                          <p:spTgt spid="44"/>
                                        </p:tgtEl>
                                        <p:attrNameLst>
                                          <p:attrName>style.visibility</p:attrName>
                                        </p:attrNameLst>
                                      </p:cBhvr>
                                      <p:to>
                                        <p:strVal val="visible"/>
                                      </p:to>
                                    </p:set>
                                  </p:childTnLst>
                                </p:cTn>
                              </p:par>
                              <p:par>
                                <p:cTn id="47" presetID="0" presetClass="path" presetSubtype="0" fill="hold" grpId="1" nodeType="withEffect">
                                  <p:stCondLst>
                                    <p:cond delay="300"/>
                                  </p:stCondLst>
                                  <p:childTnLst>
                                    <p:animMotion origin="layout" path="M 8.33333E-7 1.35091E-6 L 0.0618 -0.00023 L 0.08316 -0.01573 L 0.08316 -0.05344 L 0.09826 -0.08166 L 0.18368 -0.08166 " pathEditMode="relative" rAng="0" ptsTypes="AAAAAA">
                                      <p:cBhvr>
                                        <p:cTn id="48" dur="2000" fill="hold"/>
                                        <p:tgtEl>
                                          <p:spTgt spid="44"/>
                                        </p:tgtEl>
                                        <p:attrNameLst>
                                          <p:attrName>ppt_x</p:attrName>
                                          <p:attrName>ppt_y</p:attrName>
                                        </p:attrNameLst>
                                      </p:cBhvr>
                                      <p:rCtr x="9184" y="-4094"/>
                                    </p:animMotion>
                                  </p:childTnLst>
                                  <p:subTnLst>
                                    <p:set>
                                      <p:cBhvr override="childStyle">
                                        <p:cTn dur="1" fill="hold" display="0" masterRel="sameClick" afterEffect="1">
                                          <p:stCondLst>
                                            <p:cond evt="end" delay="0">
                                              <p:tn val="47"/>
                                            </p:cond>
                                          </p:stCondLst>
                                        </p:cTn>
                                        <p:tgtEl>
                                          <p:spTgt spid="44"/>
                                        </p:tgtEl>
                                        <p:attrNameLst>
                                          <p:attrName>style.visibility</p:attrName>
                                        </p:attrNameLst>
                                      </p:cBhvr>
                                      <p:to>
                                        <p:strVal val="hidden"/>
                                      </p:to>
                                    </p:set>
                                  </p:subTnLst>
                                </p:cTn>
                              </p:par>
                              <p:par>
                                <p:cTn id="49" presetID="1" presetClass="entr" presetSubtype="0" fill="hold" grpId="0" nodeType="withEffect">
                                  <p:stCondLst>
                                    <p:cond delay="600"/>
                                  </p:stCondLst>
                                  <p:childTnLst>
                                    <p:set>
                                      <p:cBhvr>
                                        <p:cTn id="50" dur="1" fill="hold">
                                          <p:stCondLst>
                                            <p:cond delay="0"/>
                                          </p:stCondLst>
                                        </p:cTn>
                                        <p:tgtEl>
                                          <p:spTgt spid="45"/>
                                        </p:tgtEl>
                                        <p:attrNameLst>
                                          <p:attrName>style.visibility</p:attrName>
                                        </p:attrNameLst>
                                      </p:cBhvr>
                                      <p:to>
                                        <p:strVal val="visible"/>
                                      </p:to>
                                    </p:set>
                                  </p:childTnLst>
                                </p:cTn>
                              </p:par>
                              <p:par>
                                <p:cTn id="51" presetID="0" presetClass="path" presetSubtype="0" fill="hold" grpId="1" nodeType="withEffect">
                                  <p:stCondLst>
                                    <p:cond delay="600"/>
                                  </p:stCondLst>
                                  <p:childTnLst>
                                    <p:animMotion origin="layout" path="M 8.33333E-7 1.35091E-6 L 0.0618 -0.00023 L 0.08316 -0.01573 L 0.08316 -0.05344 L 0.09826 -0.08166 L 0.18368 -0.08166 " pathEditMode="relative" rAng="0" ptsTypes="AAAAAA">
                                      <p:cBhvr>
                                        <p:cTn id="52" dur="2000" fill="hold"/>
                                        <p:tgtEl>
                                          <p:spTgt spid="45"/>
                                        </p:tgtEl>
                                        <p:attrNameLst>
                                          <p:attrName>ppt_x</p:attrName>
                                          <p:attrName>ppt_y</p:attrName>
                                        </p:attrNameLst>
                                      </p:cBhvr>
                                      <p:rCtr x="9184" y="-4094"/>
                                    </p:animMotion>
                                  </p:childTnLst>
                                  <p:subTnLst>
                                    <p:set>
                                      <p:cBhvr override="childStyle">
                                        <p:cTn dur="1" fill="hold" display="0" masterRel="sameClick" afterEffect="1">
                                          <p:stCondLst>
                                            <p:cond evt="end" delay="0">
                                              <p:tn val="51"/>
                                            </p:cond>
                                          </p:stCondLst>
                                        </p:cTn>
                                        <p:tgtEl>
                                          <p:spTgt spid="45"/>
                                        </p:tgtEl>
                                        <p:attrNameLst>
                                          <p:attrName>style.visibility</p:attrName>
                                        </p:attrNameLst>
                                      </p:cBhvr>
                                      <p:to>
                                        <p:strVal val="hidden"/>
                                      </p:to>
                                    </p:set>
                                  </p:subTnLst>
                                </p:cTn>
                              </p:par>
                            </p:childTnLst>
                          </p:cTn>
                        </p:par>
                        <p:par>
                          <p:cTn id="53" fill="hold">
                            <p:stCondLst>
                              <p:cond delay="5200"/>
                            </p:stCondLst>
                            <p:childTnLst>
                              <p:par>
                                <p:cTn id="54" presetID="53" presetClass="entr" presetSubtype="16" fill="hold" nodeType="afterEffect">
                                  <p:stCondLst>
                                    <p:cond delay="0"/>
                                  </p:stCondLst>
                                  <p:childTnLst>
                                    <p:set>
                                      <p:cBhvr>
                                        <p:cTn id="55" dur="1" fill="hold">
                                          <p:stCondLst>
                                            <p:cond delay="0"/>
                                          </p:stCondLst>
                                        </p:cTn>
                                        <p:tgtEl>
                                          <p:spTgt spid="50"/>
                                        </p:tgtEl>
                                        <p:attrNameLst>
                                          <p:attrName>style.visibility</p:attrName>
                                        </p:attrNameLst>
                                      </p:cBhvr>
                                      <p:to>
                                        <p:strVal val="visible"/>
                                      </p:to>
                                    </p:set>
                                    <p:anim calcmode="lin" valueType="num">
                                      <p:cBhvr>
                                        <p:cTn id="56" dur="500" fill="hold"/>
                                        <p:tgtEl>
                                          <p:spTgt spid="50"/>
                                        </p:tgtEl>
                                        <p:attrNameLst>
                                          <p:attrName>ppt_w</p:attrName>
                                        </p:attrNameLst>
                                      </p:cBhvr>
                                      <p:tavLst>
                                        <p:tav tm="0">
                                          <p:val>
                                            <p:fltVal val="0"/>
                                          </p:val>
                                        </p:tav>
                                        <p:tav tm="100000">
                                          <p:val>
                                            <p:strVal val="#ppt_w"/>
                                          </p:val>
                                        </p:tav>
                                      </p:tavLst>
                                    </p:anim>
                                    <p:anim calcmode="lin" valueType="num">
                                      <p:cBhvr>
                                        <p:cTn id="57" dur="500" fill="hold"/>
                                        <p:tgtEl>
                                          <p:spTgt spid="50"/>
                                        </p:tgtEl>
                                        <p:attrNameLst>
                                          <p:attrName>ppt_h</p:attrName>
                                        </p:attrNameLst>
                                      </p:cBhvr>
                                      <p:tavLst>
                                        <p:tav tm="0">
                                          <p:val>
                                            <p:fltVal val="0"/>
                                          </p:val>
                                        </p:tav>
                                        <p:tav tm="100000">
                                          <p:val>
                                            <p:strVal val="#ppt_h"/>
                                          </p:val>
                                        </p:tav>
                                      </p:tavLst>
                                    </p:anim>
                                    <p:animEffect transition="in" filter="fade">
                                      <p:cBhvr>
                                        <p:cTn id="58" dur="500"/>
                                        <p:tgtEl>
                                          <p:spTgt spid="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fade">
                                      <p:cBhvr>
                                        <p:cTn id="63" dur="500"/>
                                        <p:tgtEl>
                                          <p:spTgt spid="10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1" animBg="1"/>
      <p:bldP spid="100" grpId="2" animBg="1"/>
      <p:bldP spid="101" grpId="1" animBg="1"/>
      <p:bldP spid="101" grpId="2" animBg="1"/>
      <p:bldP spid="102" grpId="1" animBg="1"/>
      <p:bldP spid="102" grpId="2" animBg="1"/>
      <p:bldP spid="44" grpId="0" animBg="1"/>
      <p:bldP spid="44" grpId="1" animBg="1"/>
      <p:bldP spid="45" grpId="0" animBg="1"/>
      <p:bldP spid="45" grpId="1" animBg="1"/>
      <p:bldP spid="46" grpId="0" animBg="1"/>
      <p:bldP spid="46" grpId="1" animBg="1"/>
      <p:bldP spid="8" grpId="0" animBg="1"/>
      <p:bldP spid="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pic>
        <p:nvPicPr>
          <p:cNvPr id="1027" name="Picture 3" descr="F:\docss\Downloads\desktasdfop-pc.png"/>
          <p:cNvPicPr>
            <a:picLocks noChangeAspect="1" noChangeArrowheads="1"/>
          </p:cNvPicPr>
          <p:nvPr/>
        </p:nvPicPr>
        <p:blipFill>
          <a:blip r:embed="rId2"/>
          <a:srcRect/>
          <a:stretch>
            <a:fillRect/>
          </a:stretch>
        </p:blipFill>
        <p:spPr bwMode="auto">
          <a:xfrm>
            <a:off x="0" y="4447551"/>
            <a:ext cx="1145754" cy="946442"/>
          </a:xfrm>
          <a:prstGeom prst="rect">
            <a:avLst/>
          </a:prstGeom>
          <a:noFill/>
        </p:spPr>
      </p:pic>
      <p:sp>
        <p:nvSpPr>
          <p:cNvPr id="26" name="Cloud 25"/>
          <p:cNvSpPr/>
          <p:nvPr/>
        </p:nvSpPr>
        <p:spPr>
          <a:xfrm>
            <a:off x="1181526" y="1202077"/>
            <a:ext cx="6123275" cy="4294598"/>
          </a:xfrm>
          <a:prstGeom prst="cloud">
            <a:avLst/>
          </a:prstGeom>
          <a:solidFill>
            <a:schemeClr val="accent4">
              <a:lumMod val="50000"/>
            </a:schemeClr>
          </a:solidFill>
          <a:ln w="38100">
            <a:solidFill>
              <a:schemeClr val="accent4">
                <a:lumMod val="50000"/>
              </a:schemeClr>
            </a:solidFill>
          </a:ln>
          <a:effectLst>
            <a:outerShdw blurRad="50800" dist="38100" dir="2700000" algn="tl" rotWithShape="0">
              <a:prstClr val="black">
                <a:alpha val="40000"/>
              </a:prstClr>
            </a:outerShdw>
          </a:effectLst>
          <a:scene3d>
            <a:camera prst="isometricTopUp"/>
            <a:lightRig rig="threePt" dir="t"/>
          </a:scene3d>
          <a:sp3d extrusionH="63500" prstMaterial="clear">
            <a:bevelT w="381000" h="3810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p:cNvCxnSpPr/>
          <p:nvPr/>
        </p:nvCxnSpPr>
        <p:spPr>
          <a:xfrm flipV="1">
            <a:off x="3283918" y="3554858"/>
            <a:ext cx="1092873" cy="807330"/>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693545" y="2691829"/>
            <a:ext cx="916145" cy="680614"/>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785866" y="2451388"/>
            <a:ext cx="1834098" cy="65781"/>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5209000" y="3143891"/>
            <a:ext cx="852755" cy="195211"/>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84785" y="3548332"/>
            <a:ext cx="557777" cy="304477"/>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2614386" y="3169513"/>
            <a:ext cx="1387334" cy="431966"/>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3756626" y="2595646"/>
            <a:ext cx="698384" cy="644687"/>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3280623" y="3986373"/>
            <a:ext cx="2010568" cy="515518"/>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pic>
        <p:nvPicPr>
          <p:cNvPr id="29" name="Picture 2" descr="F:\docss\Downloads\desktoasdp-pc.png"/>
          <p:cNvPicPr>
            <a:picLocks noChangeAspect="1" noChangeArrowheads="1"/>
          </p:cNvPicPr>
          <p:nvPr/>
        </p:nvPicPr>
        <p:blipFill>
          <a:blip r:embed="rId3"/>
          <a:srcRect/>
          <a:stretch>
            <a:fillRect/>
          </a:stretch>
        </p:blipFill>
        <p:spPr bwMode="auto">
          <a:xfrm>
            <a:off x="7576087" y="2215357"/>
            <a:ext cx="1019174" cy="841882"/>
          </a:xfrm>
          <a:prstGeom prst="rect">
            <a:avLst/>
          </a:prstGeom>
          <a:noFill/>
        </p:spPr>
      </p:pic>
      <p:pic>
        <p:nvPicPr>
          <p:cNvPr id="1028" name="Picture 4" descr="F:\docss\Downloads\Nodes2.png"/>
          <p:cNvPicPr>
            <a:picLocks noChangeAspect="1" noChangeArrowheads="1"/>
          </p:cNvPicPr>
          <p:nvPr/>
        </p:nvPicPr>
        <p:blipFill>
          <a:blip r:embed="rId4"/>
          <a:srcRect/>
          <a:stretch>
            <a:fillRect/>
          </a:stretch>
        </p:blipFill>
        <p:spPr bwMode="auto">
          <a:xfrm>
            <a:off x="2791265" y="385829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0" name="Picture 4" descr="F:\docss\Downloads\Nodes2.png"/>
          <p:cNvPicPr>
            <a:picLocks noChangeAspect="1" noChangeArrowheads="1"/>
          </p:cNvPicPr>
          <p:nvPr/>
        </p:nvPicPr>
        <p:blipFill>
          <a:blip r:embed="rId4"/>
          <a:srcRect/>
          <a:stretch>
            <a:fillRect/>
          </a:stretch>
        </p:blipFill>
        <p:spPr bwMode="auto">
          <a:xfrm>
            <a:off x="3269097" y="1936307"/>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1" name="Picture 4" descr="F:\docss\Downloads\Nodes2.png"/>
          <p:cNvPicPr>
            <a:picLocks noChangeAspect="1" noChangeArrowheads="1"/>
          </p:cNvPicPr>
          <p:nvPr/>
        </p:nvPicPr>
        <p:blipFill>
          <a:blip r:embed="rId4"/>
          <a:srcRect/>
          <a:stretch>
            <a:fillRect/>
          </a:stretch>
        </p:blipFill>
        <p:spPr bwMode="auto">
          <a:xfrm>
            <a:off x="5144708" y="336703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2" name="Picture 4" descr="F:\docss\Downloads\Nodes2.png"/>
          <p:cNvPicPr>
            <a:picLocks noChangeAspect="1" noChangeArrowheads="1"/>
          </p:cNvPicPr>
          <p:nvPr/>
        </p:nvPicPr>
        <p:blipFill>
          <a:blip r:embed="rId4"/>
          <a:srcRect/>
          <a:stretch>
            <a:fillRect/>
          </a:stretch>
        </p:blipFill>
        <p:spPr bwMode="auto">
          <a:xfrm>
            <a:off x="4263009" y="292910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3" name="Picture 4" descr="F:\docss\Downloads\Nodes2.png"/>
          <p:cNvPicPr>
            <a:picLocks noChangeAspect="1" noChangeArrowheads="1"/>
          </p:cNvPicPr>
          <p:nvPr/>
        </p:nvPicPr>
        <p:blipFill>
          <a:blip r:embed="rId4"/>
          <a:srcRect/>
          <a:stretch>
            <a:fillRect/>
          </a:stretch>
        </p:blipFill>
        <p:spPr bwMode="auto">
          <a:xfrm>
            <a:off x="5472161" y="2077606"/>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sp>
        <p:nvSpPr>
          <p:cNvPr id="52" name="Freeform 51"/>
          <p:cNvSpPr/>
          <p:nvPr/>
        </p:nvSpPr>
        <p:spPr>
          <a:xfrm>
            <a:off x="1075808" y="4230129"/>
            <a:ext cx="1718764" cy="781777"/>
          </a:xfrm>
          <a:custGeom>
            <a:avLst/>
            <a:gdLst>
              <a:gd name="connsiteX0" fmla="*/ 1996323 w 1996323"/>
              <a:gd name="connsiteY0" fmla="*/ 160543 h 781777"/>
              <a:gd name="connsiteX1" fmla="*/ 1409990 w 1996323"/>
              <a:gd name="connsiteY1" fmla="*/ 188464 h 781777"/>
              <a:gd name="connsiteX2" fmla="*/ 1403010 w 1996323"/>
              <a:gd name="connsiteY2" fmla="*/ 90742 h 781777"/>
              <a:gd name="connsiteX3" fmla="*/ 1333209 w 1996323"/>
              <a:gd name="connsiteY3" fmla="*/ 0 h 781777"/>
              <a:gd name="connsiteX4" fmla="*/ 1116824 w 1996323"/>
              <a:gd name="connsiteY4" fmla="*/ 0 h 781777"/>
              <a:gd name="connsiteX5" fmla="*/ 1047022 w 1996323"/>
              <a:gd name="connsiteY5" fmla="*/ 97722 h 781777"/>
              <a:gd name="connsiteX6" fmla="*/ 1047022 w 1996323"/>
              <a:gd name="connsiteY6" fmla="*/ 656134 h 781777"/>
              <a:gd name="connsiteX7" fmla="*/ 956280 w 1996323"/>
              <a:gd name="connsiteY7" fmla="*/ 774797 h 781777"/>
              <a:gd name="connsiteX8" fmla="*/ 0 w 1996323"/>
              <a:gd name="connsiteY8" fmla="*/ 781777 h 7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6323" h="781777">
                <a:moveTo>
                  <a:pt x="1996323" y="160543"/>
                </a:moveTo>
                <a:lnTo>
                  <a:pt x="1409990" y="188464"/>
                </a:lnTo>
                <a:lnTo>
                  <a:pt x="1403010" y="90742"/>
                </a:lnTo>
                <a:lnTo>
                  <a:pt x="1333209" y="0"/>
                </a:lnTo>
                <a:lnTo>
                  <a:pt x="1116824" y="0"/>
                </a:lnTo>
                <a:lnTo>
                  <a:pt x="1047022" y="97722"/>
                </a:lnTo>
                <a:lnTo>
                  <a:pt x="1047022" y="656134"/>
                </a:lnTo>
                <a:lnTo>
                  <a:pt x="956280" y="774797"/>
                </a:lnTo>
                <a:lnTo>
                  <a:pt x="0" y="781777"/>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54" name="Freeform 53"/>
          <p:cNvSpPr/>
          <p:nvPr/>
        </p:nvSpPr>
        <p:spPr>
          <a:xfrm>
            <a:off x="5976343" y="2353331"/>
            <a:ext cx="1633356" cy="244305"/>
          </a:xfrm>
          <a:custGeom>
            <a:avLst/>
            <a:gdLst>
              <a:gd name="connsiteX0" fmla="*/ 0 w 1633356"/>
              <a:gd name="connsiteY0" fmla="*/ 223365 h 244305"/>
              <a:gd name="connsiteX1" fmla="*/ 425790 w 1633356"/>
              <a:gd name="connsiteY1" fmla="*/ 230345 h 244305"/>
              <a:gd name="connsiteX2" fmla="*/ 432770 w 1633356"/>
              <a:gd name="connsiteY2" fmla="*/ 104702 h 244305"/>
              <a:gd name="connsiteX3" fmla="*/ 495591 w 1633356"/>
              <a:gd name="connsiteY3" fmla="*/ 13960 h 244305"/>
              <a:gd name="connsiteX4" fmla="*/ 851579 w 1633356"/>
              <a:gd name="connsiteY4" fmla="*/ 0 h 244305"/>
              <a:gd name="connsiteX5" fmla="*/ 907420 w 1633356"/>
              <a:gd name="connsiteY5" fmla="*/ 62821 h 244305"/>
              <a:gd name="connsiteX6" fmla="*/ 914400 w 1633356"/>
              <a:gd name="connsiteY6" fmla="*/ 188464 h 244305"/>
              <a:gd name="connsiteX7" fmla="*/ 991182 w 1633356"/>
              <a:gd name="connsiteY7" fmla="*/ 244305 h 244305"/>
              <a:gd name="connsiteX8" fmla="*/ 1633356 w 1633356"/>
              <a:gd name="connsiteY8" fmla="*/ 237325 h 24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3356" h="244305">
                <a:moveTo>
                  <a:pt x="0" y="223365"/>
                </a:moveTo>
                <a:lnTo>
                  <a:pt x="425790" y="230345"/>
                </a:lnTo>
                <a:lnTo>
                  <a:pt x="432770" y="104702"/>
                </a:lnTo>
                <a:lnTo>
                  <a:pt x="495591" y="13960"/>
                </a:lnTo>
                <a:lnTo>
                  <a:pt x="851579" y="0"/>
                </a:lnTo>
                <a:lnTo>
                  <a:pt x="907420" y="62821"/>
                </a:lnTo>
                <a:lnTo>
                  <a:pt x="914400" y="188464"/>
                </a:lnTo>
                <a:lnTo>
                  <a:pt x="991182" y="244305"/>
                </a:lnTo>
                <a:lnTo>
                  <a:pt x="1633356" y="237325"/>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grpSp>
        <p:nvGrpSpPr>
          <p:cNvPr id="11" name="Group 56"/>
          <p:cNvGrpSpPr/>
          <p:nvPr/>
        </p:nvGrpSpPr>
        <p:grpSpPr>
          <a:xfrm>
            <a:off x="7494596" y="2547037"/>
            <a:ext cx="165808" cy="99743"/>
            <a:chOff x="3997371" y="2363638"/>
            <a:chExt cx="1255271" cy="741871"/>
          </a:xfrm>
        </p:grpSpPr>
        <p:sp>
          <p:nvSpPr>
            <p:cNvPr id="58" name="Rounded Rectangle 57"/>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68"/>
          <p:cNvGrpSpPr/>
          <p:nvPr/>
        </p:nvGrpSpPr>
        <p:grpSpPr>
          <a:xfrm>
            <a:off x="1098004" y="4954892"/>
            <a:ext cx="121373" cy="97311"/>
            <a:chOff x="2125777" y="3368411"/>
            <a:chExt cx="231835" cy="142736"/>
          </a:xfrm>
        </p:grpSpPr>
        <p:sp>
          <p:nvSpPr>
            <p:cNvPr id="70" name="Rounded Rectangle 69"/>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76"/>
          <p:cNvGrpSpPr/>
          <p:nvPr/>
        </p:nvGrpSpPr>
        <p:grpSpPr>
          <a:xfrm>
            <a:off x="5959122" y="2547881"/>
            <a:ext cx="125601" cy="71367"/>
            <a:chOff x="2126698" y="3368411"/>
            <a:chExt cx="230914" cy="142736"/>
          </a:xfrm>
        </p:grpSpPr>
        <p:sp>
          <p:nvSpPr>
            <p:cNvPr id="78" name="Rounded Rectangle 77"/>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rot="10800000">
              <a:off x="2135414" y="3403263"/>
              <a:ext cx="101478" cy="91439"/>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80"/>
          <p:cNvGrpSpPr/>
          <p:nvPr/>
        </p:nvGrpSpPr>
        <p:grpSpPr>
          <a:xfrm>
            <a:off x="2769224" y="4348757"/>
            <a:ext cx="142755" cy="99743"/>
            <a:chOff x="3997371" y="2363638"/>
            <a:chExt cx="1255271" cy="741871"/>
          </a:xfrm>
        </p:grpSpPr>
        <p:sp>
          <p:nvSpPr>
            <p:cNvPr id="82" name="Rounded Rectangle 81"/>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ounded Rectangle 4"/>
          <p:cNvSpPr/>
          <p:nvPr/>
        </p:nvSpPr>
        <p:spPr>
          <a:xfrm>
            <a:off x="-282825" y="1275588"/>
            <a:ext cx="3945276" cy="647272"/>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scene3d>
              <a:camera prst="orthographicFront"/>
              <a:lightRig rig="glow" dir="tl">
                <a:rot lat="0" lon="0" rev="5400000"/>
              </a:lightRig>
            </a:scene3d>
            <a:sp3d contourW="12700">
              <a:bevelT w="25400" h="25400"/>
              <a:contourClr>
                <a:schemeClr val="accent6">
                  <a:shade val="73000"/>
                </a:schemeClr>
              </a:contourClr>
            </a:sp3d>
          </a:bodyPr>
          <a:lstStyle/>
          <a:p>
            <a:pPr lvl="0" algn="ctr" defTabSz="889000">
              <a:lnSpc>
                <a:spcPct val="100000"/>
              </a:lnSpc>
              <a:spcBef>
                <a:spcPct val="0"/>
              </a:spcBef>
              <a:spcAft>
                <a:spcPct val="35000"/>
              </a:spcAft>
            </a:pPr>
            <a:r>
              <a:rPr lang="en-US" sz="3600" b="1" kern="120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tencil" pitchFamily="82" charset="0"/>
              </a:rPr>
              <a:t>1-Data Gram</a:t>
            </a:r>
          </a:p>
        </p:txBody>
      </p:sp>
      <p:sp>
        <p:nvSpPr>
          <p:cNvPr id="44" name="Rounded Rectangle 4"/>
          <p:cNvSpPr/>
          <p:nvPr/>
        </p:nvSpPr>
        <p:spPr>
          <a:xfrm>
            <a:off x="-357063" y="1086422"/>
            <a:ext cx="5506947" cy="647272"/>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scene3d>
              <a:camera prst="orthographicFront"/>
              <a:lightRig rig="glow" dir="tl">
                <a:rot lat="0" lon="0" rev="5400000"/>
              </a:lightRig>
            </a:scene3d>
            <a:sp3d contourW="12700">
              <a:bevelT w="25400" h="25400"/>
              <a:contourClr>
                <a:schemeClr val="accent6">
                  <a:shade val="73000"/>
                </a:schemeClr>
              </a:contourClr>
            </a:sp3d>
          </a:bodyPr>
          <a:lstStyle/>
          <a:p>
            <a:pPr lvl="0" algn="ctr" defTabSz="889000">
              <a:lnSpc>
                <a:spcPct val="100000"/>
              </a:lnSpc>
              <a:spcBef>
                <a:spcPct val="0"/>
              </a:spcBef>
              <a:spcAft>
                <a:spcPct val="35000"/>
              </a:spcAft>
            </a:pPr>
            <a:r>
              <a:rPr lang="en-US" sz="3600" b="1" kern="120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Stencil" pitchFamily="82" charset="0"/>
              </a:rPr>
              <a:t>2- Virtual Circuit</a:t>
            </a:r>
          </a:p>
        </p:txBody>
      </p:sp>
      <p:sp>
        <p:nvSpPr>
          <p:cNvPr id="46" name="Rounded Rectangle 4"/>
          <p:cNvSpPr/>
          <p:nvPr/>
        </p:nvSpPr>
        <p:spPr>
          <a:xfrm>
            <a:off x="395769" y="0"/>
            <a:ext cx="8384674" cy="771181"/>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lgn="ctr" defTabSz="889000">
              <a:lnSpc>
                <a:spcPct val="100000"/>
              </a:lnSpc>
              <a:spcBef>
                <a:spcPct val="0"/>
              </a:spcBef>
              <a:spcAft>
                <a:spcPct val="35000"/>
              </a:spcAft>
            </a:pPr>
            <a:r>
              <a:rPr lang="en-US" sz="4000" b="1" u="sng" kern="12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Packet Switching techniques</a:t>
            </a:r>
            <a:endParaRPr lang="en-US" sz="4000" b="1" u="sng" kern="12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grpSp>
        <p:nvGrpSpPr>
          <p:cNvPr id="48" name="Group 47"/>
          <p:cNvGrpSpPr/>
          <p:nvPr/>
        </p:nvGrpSpPr>
        <p:grpSpPr>
          <a:xfrm>
            <a:off x="75566" y="5684143"/>
            <a:ext cx="2309245" cy="1126236"/>
            <a:chOff x="2411797" y="1512205"/>
            <a:chExt cx="1640651" cy="1126236"/>
          </a:xfrm>
          <a:scene3d>
            <a:camera prst="orthographicFront"/>
            <a:lightRig rig="threePt" dir="t"/>
          </a:scene3d>
        </p:grpSpPr>
        <p:sp>
          <p:nvSpPr>
            <p:cNvPr id="49" name="Rounded Rectangle 48"/>
            <p:cNvSpPr/>
            <p:nvPr/>
          </p:nvSpPr>
          <p:spPr>
            <a:xfrm>
              <a:off x="2411797" y="1512205"/>
              <a:ext cx="1640651" cy="1126236"/>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US" dirty="0"/>
            </a:p>
          </p:txBody>
        </p:sp>
        <p:sp>
          <p:nvSpPr>
            <p:cNvPr id="50" name="Rounded Rectangle 4"/>
            <p:cNvSpPr/>
            <p:nvPr/>
          </p:nvSpPr>
          <p:spPr>
            <a:xfrm>
              <a:off x="2444783" y="1545191"/>
              <a:ext cx="1574679" cy="106026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US" sz="1400" kern="1200" dirty="0" smtClean="0"/>
                <a:t>Each Packet is treated independently without any reference of order. So they may not follow the same route or may arrive out of sequence</a:t>
              </a:r>
              <a:endParaRPr lang="en-US" sz="1400" kern="1200" dirty="0"/>
            </a:p>
          </p:txBody>
        </p:sp>
      </p:grpSp>
      <p:grpSp>
        <p:nvGrpSpPr>
          <p:cNvPr id="53" name="Group 52"/>
          <p:cNvGrpSpPr/>
          <p:nvPr/>
        </p:nvGrpSpPr>
        <p:grpSpPr>
          <a:xfrm>
            <a:off x="2227237" y="5684143"/>
            <a:ext cx="2184119" cy="1133865"/>
            <a:chOff x="2422313" y="2762514"/>
            <a:chExt cx="1640651" cy="1123004"/>
          </a:xfrm>
          <a:scene3d>
            <a:camera prst="orthographicFront"/>
            <a:lightRig rig="threePt" dir="t"/>
          </a:scene3d>
        </p:grpSpPr>
        <p:sp>
          <p:nvSpPr>
            <p:cNvPr id="55" name="Rounded Rectangle 54"/>
            <p:cNvSpPr/>
            <p:nvPr/>
          </p:nvSpPr>
          <p:spPr>
            <a:xfrm>
              <a:off x="2422313" y="2762514"/>
              <a:ext cx="1640651" cy="1123004"/>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r>
                <a:rPr lang="en-US" sz="1600" dirty="0" smtClean="0"/>
                <a:t>The destination will do re-ordering of packets and recover lost packets</a:t>
              </a:r>
              <a:endParaRPr lang="en-US" sz="1600" dirty="0"/>
            </a:p>
          </p:txBody>
        </p:sp>
        <p:sp>
          <p:nvSpPr>
            <p:cNvPr id="56" name="Rounded Rectangle 6"/>
            <p:cNvSpPr/>
            <p:nvPr/>
          </p:nvSpPr>
          <p:spPr>
            <a:xfrm>
              <a:off x="2455205" y="2795406"/>
              <a:ext cx="1574867" cy="10572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endParaRPr lang="en-US" sz="1200" kern="1200" dirty="0"/>
            </a:p>
          </p:txBody>
        </p:sp>
      </p:grpSp>
      <p:grpSp>
        <p:nvGrpSpPr>
          <p:cNvPr id="57" name="Group 56"/>
          <p:cNvGrpSpPr/>
          <p:nvPr/>
        </p:nvGrpSpPr>
        <p:grpSpPr>
          <a:xfrm>
            <a:off x="4086231" y="5687911"/>
            <a:ext cx="2360520" cy="1130097"/>
            <a:chOff x="2439606" y="3950373"/>
            <a:chExt cx="1638814" cy="1476174"/>
          </a:xfrm>
          <a:scene3d>
            <a:camera prst="orthographicFront"/>
            <a:lightRig rig="threePt" dir="t"/>
          </a:scene3d>
        </p:grpSpPr>
        <p:sp>
          <p:nvSpPr>
            <p:cNvPr id="61" name="Rounded Rectangle 60"/>
            <p:cNvSpPr/>
            <p:nvPr/>
          </p:nvSpPr>
          <p:spPr>
            <a:xfrm>
              <a:off x="2439606" y="3950373"/>
              <a:ext cx="1638814" cy="1476174"/>
            </a:xfrm>
            <a:prstGeom prst="roundRect">
              <a:avLst>
                <a:gd name="adj" fmla="val 10000"/>
              </a:avLst>
            </a:prstGeom>
            <a:solidFill>
              <a:schemeClr val="accent1">
                <a:lumMod val="75000"/>
                <a:alpha val="46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2" name="Rounded Rectangle 8"/>
            <p:cNvSpPr/>
            <p:nvPr/>
          </p:nvSpPr>
          <p:spPr>
            <a:xfrm>
              <a:off x="2482842" y="3993609"/>
              <a:ext cx="1552342" cy="138970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US" sz="1600" dirty="0" smtClean="0">
                  <a:ln w="18415" cmpd="sng">
                    <a:solidFill>
                      <a:srgbClr val="FFFFFF"/>
                    </a:solidFill>
                    <a:prstDash val="solid"/>
                  </a:ln>
                  <a:solidFill>
                    <a:srgbClr val="FFFFFF"/>
                  </a:solidFill>
                  <a:latin typeface="Arial" pitchFamily="34" charset="0"/>
                  <a:cs typeface="Arial" pitchFamily="34" charset="0"/>
                </a:rPr>
                <a:t>A preplanned route is set before any packet is sent</a:t>
              </a:r>
              <a:endParaRPr lang="en-US" sz="1600" kern="1200" dirty="0">
                <a:ln w="18415" cmpd="sng">
                  <a:solidFill>
                    <a:srgbClr val="FFFFFF"/>
                  </a:solidFill>
                  <a:prstDash val="solid"/>
                </a:ln>
                <a:solidFill>
                  <a:srgbClr val="FFFFFF"/>
                </a:solidFill>
              </a:endParaRPr>
            </a:p>
          </p:txBody>
        </p:sp>
      </p:grpSp>
      <p:grpSp>
        <p:nvGrpSpPr>
          <p:cNvPr id="63" name="Group 62"/>
          <p:cNvGrpSpPr/>
          <p:nvPr/>
        </p:nvGrpSpPr>
        <p:grpSpPr>
          <a:xfrm>
            <a:off x="6217911" y="5676788"/>
            <a:ext cx="2184119" cy="1133865"/>
            <a:chOff x="2422313" y="2762514"/>
            <a:chExt cx="1640651" cy="1123004"/>
          </a:xfrm>
          <a:solidFill>
            <a:schemeClr val="accent2">
              <a:lumMod val="75000"/>
              <a:alpha val="43000"/>
            </a:schemeClr>
          </a:solidFill>
          <a:scene3d>
            <a:camera prst="orthographicFront"/>
            <a:lightRig rig="threePt" dir="t"/>
          </a:scene3d>
        </p:grpSpPr>
        <p:sp>
          <p:nvSpPr>
            <p:cNvPr id="64" name="Rounded Rectangle 63"/>
            <p:cNvSpPr/>
            <p:nvPr/>
          </p:nvSpPr>
          <p:spPr>
            <a:xfrm>
              <a:off x="2422313" y="2762514"/>
              <a:ext cx="1640651" cy="1123004"/>
            </a:xfrm>
            <a:prstGeom prst="roundRect">
              <a:avLst>
                <a:gd name="adj" fmla="val 10000"/>
              </a:avLst>
            </a:prstGeom>
            <a:grp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5" name="Rounded Rectangle 6"/>
            <p:cNvSpPr/>
            <p:nvPr/>
          </p:nvSpPr>
          <p:spPr>
            <a:xfrm>
              <a:off x="2455206" y="2782088"/>
              <a:ext cx="1574867" cy="105722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US" sz="1400" b="1" dirty="0" smtClean="0">
                  <a:latin typeface="Arial" pitchFamily="34" charset="0"/>
                  <a:cs typeface="Arial" pitchFamily="34" charset="0"/>
                </a:rPr>
                <a:t>All packets follow the same route so they arrive at same order</a:t>
              </a:r>
              <a:endParaRPr lang="en-US" sz="1400" b="1" kern="1200" dirty="0"/>
            </a:p>
          </p:txBody>
        </p:sp>
      </p:grpSp>
      <p:sp>
        <p:nvSpPr>
          <p:cNvPr id="73" name="Rectangle 72"/>
          <p:cNvSpPr/>
          <p:nvPr/>
        </p:nvSpPr>
        <p:spPr>
          <a:xfrm>
            <a:off x="1029612" y="4788426"/>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3</a:t>
            </a:r>
            <a:endParaRPr lang="en-US" sz="2800" dirty="0">
              <a:solidFill>
                <a:schemeClr val="lt1">
                  <a:alpha val="60000"/>
                </a:schemeClr>
              </a:solidFill>
              <a:latin typeface="Stencil" pitchFamily="82" charset="0"/>
            </a:endParaRPr>
          </a:p>
        </p:txBody>
      </p:sp>
      <p:sp>
        <p:nvSpPr>
          <p:cNvPr id="74" name="Rectangle 73"/>
          <p:cNvSpPr/>
          <p:nvPr/>
        </p:nvSpPr>
        <p:spPr>
          <a:xfrm>
            <a:off x="1013629" y="4788426"/>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2</a:t>
            </a:r>
            <a:endParaRPr lang="en-US" sz="2800" dirty="0">
              <a:solidFill>
                <a:schemeClr val="lt1">
                  <a:alpha val="60000"/>
                </a:schemeClr>
              </a:solidFill>
              <a:latin typeface="Stencil" pitchFamily="82" charset="0"/>
            </a:endParaRPr>
          </a:p>
        </p:txBody>
      </p:sp>
      <p:sp>
        <p:nvSpPr>
          <p:cNvPr id="75" name="Rectangle 74"/>
          <p:cNvSpPr/>
          <p:nvPr/>
        </p:nvSpPr>
        <p:spPr>
          <a:xfrm>
            <a:off x="1027218" y="4785777"/>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1</a:t>
            </a:r>
            <a:endParaRPr lang="en-US" sz="2800" dirty="0">
              <a:solidFill>
                <a:schemeClr val="lt1">
                  <a:alpha val="60000"/>
                </a:schemeClr>
              </a:solidFill>
              <a:latin typeface="Stencil" pitchFamily="82" charset="0"/>
            </a:endParaRPr>
          </a:p>
        </p:txBody>
      </p:sp>
      <p:sp>
        <p:nvSpPr>
          <p:cNvPr id="4" name="Freeform 3"/>
          <p:cNvSpPr/>
          <p:nvPr/>
        </p:nvSpPr>
        <p:spPr>
          <a:xfrm>
            <a:off x="1146048" y="2353056"/>
            <a:ext cx="6461760" cy="2670048"/>
          </a:xfrm>
          <a:custGeom>
            <a:avLst/>
            <a:gdLst>
              <a:gd name="connsiteX0" fmla="*/ 0 w 6461760"/>
              <a:gd name="connsiteY0" fmla="*/ 2670048 h 2670048"/>
              <a:gd name="connsiteX1" fmla="*/ 694944 w 6461760"/>
              <a:gd name="connsiteY1" fmla="*/ 2657856 h 2670048"/>
              <a:gd name="connsiteX2" fmla="*/ 841248 w 6461760"/>
              <a:gd name="connsiteY2" fmla="*/ 2560320 h 2670048"/>
              <a:gd name="connsiteX3" fmla="*/ 816864 w 6461760"/>
              <a:gd name="connsiteY3" fmla="*/ 1987296 h 2670048"/>
              <a:gd name="connsiteX4" fmla="*/ 902208 w 6461760"/>
              <a:gd name="connsiteY4" fmla="*/ 1877568 h 2670048"/>
              <a:gd name="connsiteX5" fmla="*/ 1060704 w 6461760"/>
              <a:gd name="connsiteY5" fmla="*/ 1877568 h 2670048"/>
              <a:gd name="connsiteX6" fmla="*/ 1121664 w 6461760"/>
              <a:gd name="connsiteY6" fmla="*/ 1938528 h 2670048"/>
              <a:gd name="connsiteX7" fmla="*/ 1133856 w 6461760"/>
              <a:gd name="connsiteY7" fmla="*/ 2072640 h 2670048"/>
              <a:gd name="connsiteX8" fmla="*/ 1926336 w 6461760"/>
              <a:gd name="connsiteY8" fmla="*/ 2036064 h 2670048"/>
              <a:gd name="connsiteX9" fmla="*/ 2170176 w 6461760"/>
              <a:gd name="connsiteY9" fmla="*/ 2133600 h 2670048"/>
              <a:gd name="connsiteX10" fmla="*/ 4352544 w 6461760"/>
              <a:gd name="connsiteY10" fmla="*/ 1572768 h 2670048"/>
              <a:gd name="connsiteX11" fmla="*/ 3450336 w 6461760"/>
              <a:gd name="connsiteY11" fmla="*/ 1097280 h 2670048"/>
              <a:gd name="connsiteX12" fmla="*/ 4632960 w 6461760"/>
              <a:gd name="connsiteY12" fmla="*/ 231648 h 2670048"/>
              <a:gd name="connsiteX13" fmla="*/ 5254752 w 6461760"/>
              <a:gd name="connsiteY13" fmla="*/ 231648 h 2670048"/>
              <a:gd name="connsiteX14" fmla="*/ 5254752 w 6461760"/>
              <a:gd name="connsiteY14" fmla="*/ 85344 h 2670048"/>
              <a:gd name="connsiteX15" fmla="*/ 5340096 w 6461760"/>
              <a:gd name="connsiteY15" fmla="*/ 24384 h 2670048"/>
              <a:gd name="connsiteX16" fmla="*/ 5693664 w 6461760"/>
              <a:gd name="connsiteY16" fmla="*/ 0 h 2670048"/>
              <a:gd name="connsiteX17" fmla="*/ 5742432 w 6461760"/>
              <a:gd name="connsiteY17" fmla="*/ 60960 h 2670048"/>
              <a:gd name="connsiteX18" fmla="*/ 5754624 w 6461760"/>
              <a:gd name="connsiteY18" fmla="*/ 207264 h 2670048"/>
              <a:gd name="connsiteX19" fmla="*/ 5815584 w 6461760"/>
              <a:gd name="connsiteY19" fmla="*/ 268224 h 2670048"/>
              <a:gd name="connsiteX20" fmla="*/ 6461760 w 6461760"/>
              <a:gd name="connsiteY20" fmla="*/ 243840 h 267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760" h="2670048">
                <a:moveTo>
                  <a:pt x="0" y="2670048"/>
                </a:moveTo>
                <a:lnTo>
                  <a:pt x="694944" y="2657856"/>
                </a:lnTo>
                <a:lnTo>
                  <a:pt x="841248" y="2560320"/>
                </a:lnTo>
                <a:lnTo>
                  <a:pt x="816864" y="1987296"/>
                </a:lnTo>
                <a:lnTo>
                  <a:pt x="902208" y="1877568"/>
                </a:lnTo>
                <a:lnTo>
                  <a:pt x="1060704" y="1877568"/>
                </a:lnTo>
                <a:lnTo>
                  <a:pt x="1121664" y="1938528"/>
                </a:lnTo>
                <a:lnTo>
                  <a:pt x="1133856" y="2072640"/>
                </a:lnTo>
                <a:lnTo>
                  <a:pt x="1926336" y="2036064"/>
                </a:lnTo>
                <a:lnTo>
                  <a:pt x="2170176" y="2133600"/>
                </a:lnTo>
                <a:lnTo>
                  <a:pt x="4352544" y="1572768"/>
                </a:lnTo>
                <a:lnTo>
                  <a:pt x="3450336" y="1097280"/>
                </a:lnTo>
                <a:lnTo>
                  <a:pt x="4632960" y="231648"/>
                </a:lnTo>
                <a:lnTo>
                  <a:pt x="5254752" y="231648"/>
                </a:lnTo>
                <a:lnTo>
                  <a:pt x="5254752" y="85344"/>
                </a:lnTo>
                <a:lnTo>
                  <a:pt x="5340096" y="24384"/>
                </a:lnTo>
                <a:lnTo>
                  <a:pt x="5693664" y="0"/>
                </a:lnTo>
                <a:lnTo>
                  <a:pt x="5742432" y="60960"/>
                </a:lnTo>
                <a:lnTo>
                  <a:pt x="5754624" y="207264"/>
                </a:lnTo>
                <a:lnTo>
                  <a:pt x="5815584" y="268224"/>
                </a:lnTo>
                <a:lnTo>
                  <a:pt x="6461760" y="243840"/>
                </a:lnTo>
              </a:path>
            </a:pathLst>
          </a:cu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983102" y="4805023"/>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3</a:t>
            </a:r>
            <a:endParaRPr lang="en-US" sz="2800" dirty="0">
              <a:solidFill>
                <a:schemeClr val="lt1">
                  <a:alpha val="60000"/>
                </a:schemeClr>
              </a:solidFill>
              <a:latin typeface="Stencil" pitchFamily="82" charset="0"/>
            </a:endParaRPr>
          </a:p>
        </p:txBody>
      </p:sp>
      <p:sp>
        <p:nvSpPr>
          <p:cNvPr id="77" name="Rectangle 76"/>
          <p:cNvSpPr/>
          <p:nvPr/>
        </p:nvSpPr>
        <p:spPr>
          <a:xfrm>
            <a:off x="980774" y="4810930"/>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2</a:t>
            </a:r>
            <a:endParaRPr lang="en-US" sz="2800" dirty="0">
              <a:solidFill>
                <a:schemeClr val="lt1">
                  <a:alpha val="60000"/>
                </a:schemeClr>
              </a:solidFill>
              <a:latin typeface="Stencil" pitchFamily="82" charset="0"/>
            </a:endParaRPr>
          </a:p>
        </p:txBody>
      </p:sp>
      <p:sp>
        <p:nvSpPr>
          <p:cNvPr id="81" name="Rectangle 80"/>
          <p:cNvSpPr/>
          <p:nvPr/>
        </p:nvSpPr>
        <p:spPr>
          <a:xfrm>
            <a:off x="980774" y="4807453"/>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1</a:t>
            </a:r>
            <a:endParaRPr lang="en-US" sz="2800" dirty="0">
              <a:solidFill>
                <a:schemeClr val="lt1">
                  <a:alpha val="60000"/>
                </a:schemeClr>
              </a:solidFill>
              <a:latin typeface="Stencil" pitchFamily="82" charset="0"/>
            </a:endParaRP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childTnLst>
                                </p:cTn>
                              </p:par>
                              <p:par>
                                <p:cTn id="16" presetID="0" presetClass="path" presetSubtype="0" fill="hold" grpId="1" nodeType="withEffect">
                                  <p:stCondLst>
                                    <p:cond delay="0"/>
                                  </p:stCondLst>
                                  <p:childTnLst>
                                    <p:animMotion origin="layout" path="M 3.05556E-6 1.13373E-6 L 0.08107 -0.00093 L 0.09045 -0.01458 L 0.08802 -0.09857 L 0.09496 -0.1099 L 0.11389 -0.11199 L 0.12083 -0.10181 L 0.12465 -0.08746 L 0.18871 -0.08954 L 0.2125 -0.07335 L 0.47048 -0.15872 L 0.50555 -0.35308 L 0.57257 -0.35308 L 0.57343 -0.37344 L 0.57968 -0.38455 L 0.61701 -0.38663 L 0.62534 -0.37853 L 0.62691 -0.35817 L 0.63541 -0.35192 L 0.69409 -0.354 " pathEditMode="relative" rAng="0" ptsTypes="AAAAAAAAAAAAAAAAAAAA">
                                      <p:cBhvr>
                                        <p:cTn id="17" dur="8000" fill="hold"/>
                                        <p:tgtEl>
                                          <p:spTgt spid="75"/>
                                        </p:tgtEl>
                                        <p:attrNameLst>
                                          <p:attrName>ppt_x</p:attrName>
                                          <p:attrName>ppt_y</p:attrName>
                                        </p:attrNameLst>
                                      </p:cBhvr>
                                      <p:rCtr x="34705" y="-19343"/>
                                    </p:animMotion>
                                  </p:childTnLst>
                                  <p:subTnLst>
                                    <p:set>
                                      <p:cBhvr override="childStyle">
                                        <p:cTn dur="1" fill="hold" display="0" masterRel="sameClick" afterEffect="1">
                                          <p:stCondLst>
                                            <p:cond evt="end" delay="0">
                                              <p:tn val="16"/>
                                            </p:cond>
                                          </p:stCondLst>
                                        </p:cTn>
                                        <p:tgtEl>
                                          <p:spTgt spid="75"/>
                                        </p:tgtEl>
                                        <p:attrNameLst>
                                          <p:attrName>style.visibility</p:attrName>
                                        </p:attrNameLst>
                                      </p:cBhvr>
                                      <p:to>
                                        <p:strVal val="hidden"/>
                                      </p:to>
                                    </p:set>
                                  </p:subTnLst>
                                </p:cTn>
                              </p:par>
                              <p:par>
                                <p:cTn id="18" presetID="1"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par>
                                <p:cTn id="20" presetID="0" presetClass="path" presetSubtype="0" fill="hold" grpId="1" nodeType="withEffect">
                                  <p:stCondLst>
                                    <p:cond delay="300"/>
                                  </p:stCondLst>
                                  <p:childTnLst>
                                    <p:animMotion origin="layout" path="M -4.44444E-6 -1.61499E-6 L 0.07969 -0.00185 L 0.09115 -0.01666 L 0.09184 -0.0981 L 0.09723 -0.11245 L 0.11789 -0.1143 L 0.12171 -0.10527 L 0.12553 -0.08792 L 0.21077 -0.09093 L 0.20782 -0.13072 L 0.2698 -0.37575 L 0.50244 -0.36372 L 0.575 -0.35446 L 0.575 -0.3739 L 0.58039 -0.38501 L 0.61928 -0.38593 L 0.62691 -0.37992 L 0.62934 -0.36164 L 0.63542 -0.35146 L 0.69184 -0.35215 " pathEditMode="relative" rAng="0" ptsTypes="AAAAAAAAAAAAAAAAAAAA">
                                      <p:cBhvr>
                                        <p:cTn id="21" dur="8200" fill="hold"/>
                                        <p:tgtEl>
                                          <p:spTgt spid="74"/>
                                        </p:tgtEl>
                                        <p:attrNameLst>
                                          <p:attrName>ppt_x</p:attrName>
                                          <p:attrName>ppt_y</p:attrName>
                                        </p:attrNameLst>
                                      </p:cBhvr>
                                      <p:rCtr x="34583" y="-19297"/>
                                    </p:animMotion>
                                  </p:childTnLst>
                                  <p:subTnLst>
                                    <p:set>
                                      <p:cBhvr override="childStyle">
                                        <p:cTn dur="1" fill="hold" display="0" masterRel="sameClick" afterEffect="1">
                                          <p:stCondLst>
                                            <p:cond evt="end" delay="0">
                                              <p:tn val="20"/>
                                            </p:cond>
                                          </p:stCondLst>
                                        </p:cTn>
                                        <p:tgtEl>
                                          <p:spTgt spid="74"/>
                                        </p:tgtEl>
                                        <p:attrNameLst>
                                          <p:attrName>style.visibility</p:attrName>
                                        </p:attrNameLst>
                                      </p:cBhvr>
                                      <p:to>
                                        <p:strVal val="hidden"/>
                                      </p:to>
                                    </p:set>
                                  </p:subTnLst>
                                </p:cTn>
                              </p:par>
                              <p:par>
                                <p:cTn id="22" presetID="1" presetClass="entr" presetSubtype="0" fill="hold" grpId="0" nodeType="withEffect">
                                  <p:stCondLst>
                                    <p:cond delay="500"/>
                                  </p:stCondLst>
                                  <p:childTnLst>
                                    <p:set>
                                      <p:cBhvr>
                                        <p:cTn id="23" dur="1" fill="hold">
                                          <p:stCondLst>
                                            <p:cond delay="0"/>
                                          </p:stCondLst>
                                        </p:cTn>
                                        <p:tgtEl>
                                          <p:spTgt spid="73"/>
                                        </p:tgtEl>
                                        <p:attrNameLst>
                                          <p:attrName>style.visibility</p:attrName>
                                        </p:attrNameLst>
                                      </p:cBhvr>
                                      <p:to>
                                        <p:strVal val="visible"/>
                                      </p:to>
                                    </p:set>
                                  </p:childTnLst>
                                </p:cTn>
                              </p:par>
                              <p:par>
                                <p:cTn id="24" presetID="0" presetClass="path" presetSubtype="0" fill="hold" grpId="1" nodeType="withEffect">
                                  <p:stCondLst>
                                    <p:cond delay="400"/>
                                  </p:stCondLst>
                                  <p:childTnLst>
                                    <p:animMotion origin="layout" path="M -5.55556E-7 -3.54302E-6 L 0.08229 -3.54302E-6 L 0.08785 -0.01757 L 0.08854 -0.09852 L 0.09583 -0.11239 L 0.11649 -0.11355 L 0.12135 -0.10291 L 0.12379 -0.0858 L 0.18542 -0.09088 L 0.20868 -0.08927 L 0.2283 -0.08903 L 0.37483 -0.23335 L 0.49774 -0.34898 L 0.50365 -0.35384 L 0.57014 -0.35245 L 0.57379 -0.37095 L 0.57899 -0.38621 L 0.61858 -0.3876 L 0.62517 -0.37927 L 0.62656 -0.35915 L 0.63507 -0.35222 L 0.70052 -0.35291 " pathEditMode="relative" rAng="0" ptsTypes="AAAAAAAAAAAAAAAAAAAAAA">
                                      <p:cBhvr>
                                        <p:cTn id="25" dur="8000" fill="hold"/>
                                        <p:tgtEl>
                                          <p:spTgt spid="73"/>
                                        </p:tgtEl>
                                        <p:attrNameLst>
                                          <p:attrName>ppt_x</p:attrName>
                                          <p:attrName>ppt_y</p:attrName>
                                        </p:attrNameLst>
                                      </p:cBhvr>
                                      <p:rCtr x="35017" y="-19380"/>
                                    </p:animMotion>
                                  </p:childTnLst>
                                  <p:subTnLst>
                                    <p:set>
                                      <p:cBhvr override="childStyle">
                                        <p:cTn dur="1" fill="hold" display="0" masterRel="sameClick" afterEffect="1">
                                          <p:stCondLst>
                                            <p:cond evt="end" delay="0">
                                              <p:tn val="24"/>
                                            </p:cond>
                                          </p:stCondLst>
                                        </p:cTn>
                                        <p:tgtEl>
                                          <p:spTgt spid="73"/>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4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500"/>
                                        <p:tgtEl>
                                          <p:spTgt spid="57"/>
                                        </p:tgtEl>
                                      </p:cBhvr>
                                    </p:animEffect>
                                  </p:childTnLst>
                                </p:cTn>
                              </p:par>
                            </p:childTnLst>
                          </p:cTn>
                        </p:par>
                        <p:par>
                          <p:cTn id="42" fill="hold">
                            <p:stCondLst>
                              <p:cond delay="500"/>
                            </p:stCondLst>
                            <p:childTnLst>
                              <p:par>
                                <p:cTn id="43" presetID="6" presetClass="entr" presetSubtype="16"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circle(in)">
                                      <p:cBhvr>
                                        <p:cTn id="45" dur="20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0" presetClass="path" presetSubtype="0" fill="hold" grpId="1" nodeType="withEffect">
                                  <p:stCondLst>
                                    <p:cond delay="0"/>
                                  </p:stCondLst>
                                  <p:childTnLst>
                                    <p:animMotion origin="layout" path="M -3.61111E-6 -1.14709E-6 L 0.07969 -0.00185 L 0.09115 -0.01665 L 0.09184 -0.09806 L 0.09723 -0.11239 L 0.11789 -0.11424 L 0.12171 -0.10523 L 0.12552 -0.08788 L 0.21077 -0.09089 L 0.23611 -0.0784 L 0.47622 -0.16189 L 0.37865 -0.22757 L 0.50677 -0.35731 L 0.575 -0.35453 L 0.575 -0.37396 L 0.58039 -0.38506 L 0.61927 -0.38598 L 0.62691 -0.37997 L 0.62934 -0.3617 L 0.63542 -0.35153 L 0.69184 -0.35222 " pathEditMode="relative" rAng="0" ptsTypes="AAAAAAAAAAAAAAAAAAAAA">
                                      <p:cBhvr>
                                        <p:cTn id="54" dur="8000" fill="hold"/>
                                        <p:tgtEl>
                                          <p:spTgt spid="81"/>
                                        </p:tgtEl>
                                        <p:attrNameLst>
                                          <p:attrName>ppt_x</p:attrName>
                                          <p:attrName>ppt_y</p:attrName>
                                        </p:attrNameLst>
                                      </p:cBhvr>
                                      <p:rCtr x="34583" y="-19311"/>
                                    </p:animMotion>
                                  </p:childTnLst>
                                  <p:subTnLst>
                                    <p:set>
                                      <p:cBhvr override="childStyle">
                                        <p:cTn dur="1" fill="hold" display="0" masterRel="sameClick" afterEffect="1">
                                          <p:stCondLst>
                                            <p:cond evt="end" delay="0">
                                              <p:tn val="53"/>
                                            </p:cond>
                                          </p:stCondLst>
                                        </p:cTn>
                                        <p:tgtEl>
                                          <p:spTgt spid="81"/>
                                        </p:tgtEl>
                                        <p:attrNameLst>
                                          <p:attrName>style.visibility</p:attrName>
                                        </p:attrNameLst>
                                      </p:cBhvr>
                                      <p:to>
                                        <p:strVal val="hidden"/>
                                      </p:to>
                                    </p:set>
                                  </p:subTnLst>
                                </p:cTn>
                              </p:par>
                              <p:par>
                                <p:cTn id="55" presetID="1" presetClass="entr" presetSubtype="0" fill="hold" grpId="0" nodeType="withEffect">
                                  <p:stCondLst>
                                    <p:cond delay="200"/>
                                  </p:stCondLst>
                                  <p:childTnLst>
                                    <p:set>
                                      <p:cBhvr>
                                        <p:cTn id="56" dur="1" fill="hold">
                                          <p:stCondLst>
                                            <p:cond delay="0"/>
                                          </p:stCondLst>
                                        </p:cTn>
                                        <p:tgtEl>
                                          <p:spTgt spid="77"/>
                                        </p:tgtEl>
                                        <p:attrNameLst>
                                          <p:attrName>style.visibility</p:attrName>
                                        </p:attrNameLst>
                                      </p:cBhvr>
                                      <p:to>
                                        <p:strVal val="visible"/>
                                      </p:to>
                                    </p:set>
                                  </p:childTnLst>
                                </p:cTn>
                              </p:par>
                              <p:par>
                                <p:cTn id="57" presetID="0" presetClass="path" presetSubtype="0" fill="hold" grpId="1" nodeType="withEffect">
                                  <p:stCondLst>
                                    <p:cond delay="200"/>
                                  </p:stCondLst>
                                  <p:childTnLst>
                                    <p:animMotion origin="layout" path="M -3.61111E-6 -1.14709E-6 L 0.07969 -0.00185 L 0.09115 -0.01665 L 0.09184 -0.09806 L 0.09723 -0.11239 L 0.11789 -0.11424 L 0.12171 -0.10523 L 0.12552 -0.08788 L 0.21077 -0.09089 L 0.23611 -0.0784 L 0.47622 -0.16189 L 0.37865 -0.22757 L 0.50677 -0.35731 L 0.575 -0.35453 L 0.575 -0.37396 L 0.58039 -0.38506 L 0.61927 -0.38598 L 0.62691 -0.37997 L 0.62934 -0.3617 L 0.63542 -0.35153 L 0.69184 -0.35222 " pathEditMode="relative" rAng="0" ptsTypes="AAAAAAAAAAAAAAAAAAAAA">
                                      <p:cBhvr>
                                        <p:cTn id="58" dur="8000" fill="hold"/>
                                        <p:tgtEl>
                                          <p:spTgt spid="77"/>
                                        </p:tgtEl>
                                        <p:attrNameLst>
                                          <p:attrName>ppt_x</p:attrName>
                                          <p:attrName>ppt_y</p:attrName>
                                        </p:attrNameLst>
                                      </p:cBhvr>
                                      <p:rCtr x="34583" y="-19311"/>
                                    </p:animMotion>
                                  </p:childTnLst>
                                  <p:subTnLst>
                                    <p:set>
                                      <p:cBhvr override="childStyle">
                                        <p:cTn dur="1" fill="hold" display="0" masterRel="sameClick" afterEffect="1">
                                          <p:stCondLst>
                                            <p:cond evt="end" delay="0">
                                              <p:tn val="57"/>
                                            </p:cond>
                                          </p:stCondLst>
                                        </p:cTn>
                                        <p:tgtEl>
                                          <p:spTgt spid="77"/>
                                        </p:tgtEl>
                                        <p:attrNameLst>
                                          <p:attrName>style.visibility</p:attrName>
                                        </p:attrNameLst>
                                      </p:cBhvr>
                                      <p:to>
                                        <p:strVal val="hidden"/>
                                      </p:to>
                                    </p:set>
                                  </p:subTnLst>
                                </p:cTn>
                              </p:par>
                              <p:par>
                                <p:cTn id="59" presetID="1" presetClass="entr" presetSubtype="0" fill="hold" grpId="0" nodeType="withEffect">
                                  <p:stCondLst>
                                    <p:cond delay="300"/>
                                  </p:stCondLst>
                                  <p:childTnLst>
                                    <p:set>
                                      <p:cBhvr>
                                        <p:cTn id="60" dur="1" fill="hold">
                                          <p:stCondLst>
                                            <p:cond delay="0"/>
                                          </p:stCondLst>
                                        </p:cTn>
                                        <p:tgtEl>
                                          <p:spTgt spid="76"/>
                                        </p:tgtEl>
                                        <p:attrNameLst>
                                          <p:attrName>style.visibility</p:attrName>
                                        </p:attrNameLst>
                                      </p:cBhvr>
                                      <p:to>
                                        <p:strVal val="visible"/>
                                      </p:to>
                                    </p:set>
                                  </p:childTnLst>
                                </p:cTn>
                              </p:par>
                              <p:par>
                                <p:cTn id="61" presetID="0" presetClass="path" presetSubtype="0" fill="hold" grpId="1" nodeType="withEffect">
                                  <p:stCondLst>
                                    <p:cond delay="400"/>
                                  </p:stCondLst>
                                  <p:childTnLst>
                                    <p:animMotion origin="layout" path="M -3.61111E-6 -1.14709E-6 L 0.07969 -0.00185 L 0.09115 -0.01665 L 0.09184 -0.09806 L 0.09723 -0.11239 L 0.11789 -0.11424 L 0.12171 -0.10523 L 0.12552 -0.08788 L 0.21077 -0.09089 L 0.23611 -0.0784 L 0.47622 -0.16189 L 0.37865 -0.22757 L 0.50677 -0.35731 L 0.575 -0.35453 L 0.575 -0.37396 L 0.58039 -0.38506 L 0.61927 -0.38598 L 0.62691 -0.37997 L 0.62934 -0.3617 L 0.63542 -0.35153 L 0.69184 -0.35222 " pathEditMode="relative" rAng="0" ptsTypes="AAAAAAAAAAAAAAAAAAAAA">
                                      <p:cBhvr>
                                        <p:cTn id="62" dur="8000" fill="hold"/>
                                        <p:tgtEl>
                                          <p:spTgt spid="76"/>
                                        </p:tgtEl>
                                        <p:attrNameLst>
                                          <p:attrName>ppt_x</p:attrName>
                                          <p:attrName>ppt_y</p:attrName>
                                        </p:attrNameLst>
                                      </p:cBhvr>
                                      <p:rCtr x="34583" y="-19311"/>
                                    </p:animMotion>
                                  </p:childTnLst>
                                  <p:subTnLst>
                                    <p:set>
                                      <p:cBhvr override="childStyle">
                                        <p:cTn dur="1" fill="hold" display="0" masterRel="sameClick" afterEffect="1">
                                          <p:stCondLst>
                                            <p:cond evt="end" delay="0">
                                              <p:tn val="61"/>
                                            </p:cond>
                                          </p:stCondLst>
                                        </p:cTn>
                                        <p:tgtEl>
                                          <p:spTgt spid="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4" grpId="0"/>
      <p:bldP spid="73" grpId="0" animBg="1"/>
      <p:bldP spid="73" grpId="1" animBg="1"/>
      <p:bldP spid="74" grpId="0" animBg="1"/>
      <p:bldP spid="74" grpId="1" animBg="1"/>
      <p:bldP spid="75" grpId="0" animBg="1"/>
      <p:bldP spid="75" grpId="1" animBg="1"/>
      <p:bldP spid="4" grpId="0" animBg="1"/>
      <p:bldP spid="76" grpId="0" animBg="1"/>
      <p:bldP spid="76" grpId="1" animBg="1"/>
      <p:bldP spid="77" grpId="0" animBg="1"/>
      <p:bldP spid="77" grpId="1" animBg="1"/>
      <p:bldP spid="81" grpId="0" animBg="1"/>
      <p:bldP spid="8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pic>
        <p:nvPicPr>
          <p:cNvPr id="1027" name="Picture 3" descr="F:\docss\Downloads\desktasdfop-pc.png"/>
          <p:cNvPicPr>
            <a:picLocks noChangeAspect="1" noChangeArrowheads="1"/>
          </p:cNvPicPr>
          <p:nvPr/>
        </p:nvPicPr>
        <p:blipFill>
          <a:blip r:embed="rId2"/>
          <a:srcRect/>
          <a:stretch>
            <a:fillRect/>
          </a:stretch>
        </p:blipFill>
        <p:spPr bwMode="auto">
          <a:xfrm>
            <a:off x="0" y="4447551"/>
            <a:ext cx="1145754" cy="946442"/>
          </a:xfrm>
          <a:prstGeom prst="rect">
            <a:avLst/>
          </a:prstGeom>
          <a:noFill/>
        </p:spPr>
      </p:pic>
      <p:sp>
        <p:nvSpPr>
          <p:cNvPr id="26" name="Cloud 25"/>
          <p:cNvSpPr/>
          <p:nvPr/>
        </p:nvSpPr>
        <p:spPr>
          <a:xfrm>
            <a:off x="1181526" y="1202077"/>
            <a:ext cx="6123275" cy="4294598"/>
          </a:xfrm>
          <a:prstGeom prst="cloud">
            <a:avLst/>
          </a:prstGeom>
          <a:solidFill>
            <a:schemeClr val="accent4">
              <a:lumMod val="50000"/>
            </a:schemeClr>
          </a:solidFill>
          <a:ln w="38100">
            <a:solidFill>
              <a:schemeClr val="accent4">
                <a:lumMod val="50000"/>
              </a:schemeClr>
            </a:solidFill>
          </a:ln>
          <a:effectLst>
            <a:outerShdw blurRad="50800" dist="38100" dir="2700000" algn="tl" rotWithShape="0">
              <a:prstClr val="black">
                <a:alpha val="40000"/>
              </a:prstClr>
            </a:outerShdw>
          </a:effectLst>
          <a:scene3d>
            <a:camera prst="isometricTopUp"/>
            <a:lightRig rig="threePt" dir="t"/>
          </a:scene3d>
          <a:sp3d extrusionH="63500" prstMaterial="clear">
            <a:bevelT w="381000" h="3810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p:cNvCxnSpPr/>
          <p:nvPr/>
        </p:nvCxnSpPr>
        <p:spPr>
          <a:xfrm flipV="1">
            <a:off x="3283918" y="3554858"/>
            <a:ext cx="1092873" cy="807330"/>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693545" y="2691829"/>
            <a:ext cx="916145" cy="680614"/>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785866" y="2451388"/>
            <a:ext cx="1834098" cy="65781"/>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5209000" y="3143891"/>
            <a:ext cx="852755" cy="195211"/>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84785" y="3548332"/>
            <a:ext cx="557777" cy="304477"/>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2614386" y="3169513"/>
            <a:ext cx="1387334" cy="431966"/>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3756626" y="2595646"/>
            <a:ext cx="698384" cy="644687"/>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3280623" y="3986373"/>
            <a:ext cx="2010568" cy="515518"/>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pic>
        <p:nvPicPr>
          <p:cNvPr id="29" name="Picture 2" descr="F:\docss\Downloads\desktoasdp-pc.png"/>
          <p:cNvPicPr>
            <a:picLocks noChangeAspect="1" noChangeArrowheads="1"/>
          </p:cNvPicPr>
          <p:nvPr/>
        </p:nvPicPr>
        <p:blipFill>
          <a:blip r:embed="rId3"/>
          <a:srcRect/>
          <a:stretch>
            <a:fillRect/>
          </a:stretch>
        </p:blipFill>
        <p:spPr bwMode="auto">
          <a:xfrm>
            <a:off x="7576087" y="2215357"/>
            <a:ext cx="1019174" cy="841882"/>
          </a:xfrm>
          <a:prstGeom prst="rect">
            <a:avLst/>
          </a:prstGeom>
          <a:noFill/>
        </p:spPr>
      </p:pic>
      <p:pic>
        <p:nvPicPr>
          <p:cNvPr id="1028" name="Picture 4" descr="F:\docss\Downloads\Nodes2.png"/>
          <p:cNvPicPr>
            <a:picLocks noChangeAspect="1" noChangeArrowheads="1"/>
          </p:cNvPicPr>
          <p:nvPr/>
        </p:nvPicPr>
        <p:blipFill>
          <a:blip r:embed="rId4"/>
          <a:srcRect/>
          <a:stretch>
            <a:fillRect/>
          </a:stretch>
        </p:blipFill>
        <p:spPr bwMode="auto">
          <a:xfrm>
            <a:off x="2791265" y="385829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0" name="Picture 4" descr="F:\docss\Downloads\Nodes2.png"/>
          <p:cNvPicPr>
            <a:picLocks noChangeAspect="1" noChangeArrowheads="1"/>
          </p:cNvPicPr>
          <p:nvPr/>
        </p:nvPicPr>
        <p:blipFill>
          <a:blip r:embed="rId4"/>
          <a:srcRect/>
          <a:stretch>
            <a:fillRect/>
          </a:stretch>
        </p:blipFill>
        <p:spPr bwMode="auto">
          <a:xfrm>
            <a:off x="3269097" y="1936307"/>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1" name="Picture 4" descr="F:\docss\Downloads\Nodes2.png"/>
          <p:cNvPicPr>
            <a:picLocks noChangeAspect="1" noChangeArrowheads="1"/>
          </p:cNvPicPr>
          <p:nvPr/>
        </p:nvPicPr>
        <p:blipFill>
          <a:blip r:embed="rId4"/>
          <a:srcRect/>
          <a:stretch>
            <a:fillRect/>
          </a:stretch>
        </p:blipFill>
        <p:spPr bwMode="auto">
          <a:xfrm>
            <a:off x="5144708" y="336703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2" name="Picture 4" descr="F:\docss\Downloads\Nodes2.png"/>
          <p:cNvPicPr>
            <a:picLocks noChangeAspect="1" noChangeArrowheads="1"/>
          </p:cNvPicPr>
          <p:nvPr/>
        </p:nvPicPr>
        <p:blipFill>
          <a:blip r:embed="rId4"/>
          <a:srcRect/>
          <a:stretch>
            <a:fillRect/>
          </a:stretch>
        </p:blipFill>
        <p:spPr bwMode="auto">
          <a:xfrm>
            <a:off x="4263009" y="292910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3" name="Picture 4" descr="F:\docss\Downloads\Nodes2.png"/>
          <p:cNvPicPr>
            <a:picLocks noChangeAspect="1" noChangeArrowheads="1"/>
          </p:cNvPicPr>
          <p:nvPr/>
        </p:nvPicPr>
        <p:blipFill>
          <a:blip r:embed="rId4"/>
          <a:srcRect/>
          <a:stretch>
            <a:fillRect/>
          </a:stretch>
        </p:blipFill>
        <p:spPr bwMode="auto">
          <a:xfrm>
            <a:off x="5472161" y="2077606"/>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sp>
        <p:nvSpPr>
          <p:cNvPr id="52" name="Freeform 51"/>
          <p:cNvSpPr/>
          <p:nvPr/>
        </p:nvSpPr>
        <p:spPr>
          <a:xfrm>
            <a:off x="1075808" y="4230129"/>
            <a:ext cx="1718764" cy="781777"/>
          </a:xfrm>
          <a:custGeom>
            <a:avLst/>
            <a:gdLst>
              <a:gd name="connsiteX0" fmla="*/ 1996323 w 1996323"/>
              <a:gd name="connsiteY0" fmla="*/ 160543 h 781777"/>
              <a:gd name="connsiteX1" fmla="*/ 1409990 w 1996323"/>
              <a:gd name="connsiteY1" fmla="*/ 188464 h 781777"/>
              <a:gd name="connsiteX2" fmla="*/ 1403010 w 1996323"/>
              <a:gd name="connsiteY2" fmla="*/ 90742 h 781777"/>
              <a:gd name="connsiteX3" fmla="*/ 1333209 w 1996323"/>
              <a:gd name="connsiteY3" fmla="*/ 0 h 781777"/>
              <a:gd name="connsiteX4" fmla="*/ 1116824 w 1996323"/>
              <a:gd name="connsiteY4" fmla="*/ 0 h 781777"/>
              <a:gd name="connsiteX5" fmla="*/ 1047022 w 1996323"/>
              <a:gd name="connsiteY5" fmla="*/ 97722 h 781777"/>
              <a:gd name="connsiteX6" fmla="*/ 1047022 w 1996323"/>
              <a:gd name="connsiteY6" fmla="*/ 656134 h 781777"/>
              <a:gd name="connsiteX7" fmla="*/ 956280 w 1996323"/>
              <a:gd name="connsiteY7" fmla="*/ 774797 h 781777"/>
              <a:gd name="connsiteX8" fmla="*/ 0 w 1996323"/>
              <a:gd name="connsiteY8" fmla="*/ 781777 h 7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6323" h="781777">
                <a:moveTo>
                  <a:pt x="1996323" y="160543"/>
                </a:moveTo>
                <a:lnTo>
                  <a:pt x="1409990" y="188464"/>
                </a:lnTo>
                <a:lnTo>
                  <a:pt x="1403010" y="90742"/>
                </a:lnTo>
                <a:lnTo>
                  <a:pt x="1333209" y="0"/>
                </a:lnTo>
                <a:lnTo>
                  <a:pt x="1116824" y="0"/>
                </a:lnTo>
                <a:lnTo>
                  <a:pt x="1047022" y="97722"/>
                </a:lnTo>
                <a:lnTo>
                  <a:pt x="1047022" y="656134"/>
                </a:lnTo>
                <a:lnTo>
                  <a:pt x="956280" y="774797"/>
                </a:lnTo>
                <a:lnTo>
                  <a:pt x="0" y="781777"/>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54" name="Freeform 53"/>
          <p:cNvSpPr/>
          <p:nvPr/>
        </p:nvSpPr>
        <p:spPr>
          <a:xfrm>
            <a:off x="5976343" y="2353331"/>
            <a:ext cx="1633356" cy="244305"/>
          </a:xfrm>
          <a:custGeom>
            <a:avLst/>
            <a:gdLst>
              <a:gd name="connsiteX0" fmla="*/ 0 w 1633356"/>
              <a:gd name="connsiteY0" fmla="*/ 223365 h 244305"/>
              <a:gd name="connsiteX1" fmla="*/ 425790 w 1633356"/>
              <a:gd name="connsiteY1" fmla="*/ 230345 h 244305"/>
              <a:gd name="connsiteX2" fmla="*/ 432770 w 1633356"/>
              <a:gd name="connsiteY2" fmla="*/ 104702 h 244305"/>
              <a:gd name="connsiteX3" fmla="*/ 495591 w 1633356"/>
              <a:gd name="connsiteY3" fmla="*/ 13960 h 244305"/>
              <a:gd name="connsiteX4" fmla="*/ 851579 w 1633356"/>
              <a:gd name="connsiteY4" fmla="*/ 0 h 244305"/>
              <a:gd name="connsiteX5" fmla="*/ 907420 w 1633356"/>
              <a:gd name="connsiteY5" fmla="*/ 62821 h 244305"/>
              <a:gd name="connsiteX6" fmla="*/ 914400 w 1633356"/>
              <a:gd name="connsiteY6" fmla="*/ 188464 h 244305"/>
              <a:gd name="connsiteX7" fmla="*/ 991182 w 1633356"/>
              <a:gd name="connsiteY7" fmla="*/ 244305 h 244305"/>
              <a:gd name="connsiteX8" fmla="*/ 1633356 w 1633356"/>
              <a:gd name="connsiteY8" fmla="*/ 237325 h 24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3356" h="244305">
                <a:moveTo>
                  <a:pt x="0" y="223365"/>
                </a:moveTo>
                <a:lnTo>
                  <a:pt x="425790" y="230345"/>
                </a:lnTo>
                <a:lnTo>
                  <a:pt x="432770" y="104702"/>
                </a:lnTo>
                <a:lnTo>
                  <a:pt x="495591" y="13960"/>
                </a:lnTo>
                <a:lnTo>
                  <a:pt x="851579" y="0"/>
                </a:lnTo>
                <a:lnTo>
                  <a:pt x="907420" y="62821"/>
                </a:lnTo>
                <a:lnTo>
                  <a:pt x="914400" y="188464"/>
                </a:lnTo>
                <a:lnTo>
                  <a:pt x="991182" y="244305"/>
                </a:lnTo>
                <a:lnTo>
                  <a:pt x="1633356" y="237325"/>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grpSp>
        <p:nvGrpSpPr>
          <p:cNvPr id="4" name="Group 56"/>
          <p:cNvGrpSpPr/>
          <p:nvPr/>
        </p:nvGrpSpPr>
        <p:grpSpPr>
          <a:xfrm>
            <a:off x="7494596" y="2547037"/>
            <a:ext cx="165808" cy="99743"/>
            <a:chOff x="3997371" y="2363638"/>
            <a:chExt cx="1255271" cy="741871"/>
          </a:xfrm>
        </p:grpSpPr>
        <p:sp>
          <p:nvSpPr>
            <p:cNvPr id="58" name="Rounded Rectangle 57"/>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76"/>
          <p:cNvGrpSpPr/>
          <p:nvPr/>
        </p:nvGrpSpPr>
        <p:grpSpPr>
          <a:xfrm>
            <a:off x="5959122" y="2547881"/>
            <a:ext cx="125601" cy="71367"/>
            <a:chOff x="2126698" y="3368411"/>
            <a:chExt cx="230914" cy="142736"/>
          </a:xfrm>
        </p:grpSpPr>
        <p:sp>
          <p:nvSpPr>
            <p:cNvPr id="78" name="Rounded Rectangle 77"/>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rot="10800000">
              <a:off x="2135414" y="3403263"/>
              <a:ext cx="101478" cy="91439"/>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80"/>
          <p:cNvGrpSpPr/>
          <p:nvPr/>
        </p:nvGrpSpPr>
        <p:grpSpPr>
          <a:xfrm>
            <a:off x="2769224" y="4348757"/>
            <a:ext cx="142755" cy="99743"/>
            <a:chOff x="3997371" y="2363638"/>
            <a:chExt cx="1255271" cy="741871"/>
          </a:xfrm>
        </p:grpSpPr>
        <p:sp>
          <p:nvSpPr>
            <p:cNvPr id="82" name="Rounded Rectangle 81"/>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ounded Rectangle 4"/>
          <p:cNvSpPr/>
          <p:nvPr/>
        </p:nvSpPr>
        <p:spPr>
          <a:xfrm>
            <a:off x="-19413" y="0"/>
            <a:ext cx="3945276" cy="647272"/>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lgn="ctr" defTabSz="889000">
              <a:lnSpc>
                <a:spcPct val="100000"/>
              </a:lnSpc>
              <a:spcBef>
                <a:spcPct val="0"/>
              </a:spcBef>
              <a:spcAft>
                <a:spcPct val="35000"/>
              </a:spcAft>
            </a:pPr>
            <a:r>
              <a:rPr lang="en-US" sz="3600" b="1" kern="12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X-25</a:t>
            </a:r>
          </a:p>
        </p:txBody>
      </p:sp>
      <p:grpSp>
        <p:nvGrpSpPr>
          <p:cNvPr id="44" name="Group 43"/>
          <p:cNvGrpSpPr/>
          <p:nvPr/>
        </p:nvGrpSpPr>
        <p:grpSpPr>
          <a:xfrm>
            <a:off x="75566" y="5684143"/>
            <a:ext cx="3115309" cy="1126236"/>
            <a:chOff x="2411797" y="1512205"/>
            <a:chExt cx="1640651" cy="1126236"/>
          </a:xfrm>
          <a:scene3d>
            <a:camera prst="orthographicFront"/>
            <a:lightRig rig="threePt" dir="t"/>
          </a:scene3d>
        </p:grpSpPr>
        <p:sp>
          <p:nvSpPr>
            <p:cNvPr id="46" name="Rounded Rectangle 45"/>
            <p:cNvSpPr/>
            <p:nvPr/>
          </p:nvSpPr>
          <p:spPr>
            <a:xfrm>
              <a:off x="2411797" y="1512205"/>
              <a:ext cx="1640651" cy="1126236"/>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US" dirty="0"/>
            </a:p>
          </p:txBody>
        </p:sp>
        <p:sp>
          <p:nvSpPr>
            <p:cNvPr id="48" name="Rounded Rectangle 4"/>
            <p:cNvSpPr/>
            <p:nvPr/>
          </p:nvSpPr>
          <p:spPr>
            <a:xfrm>
              <a:off x="2444783" y="1545191"/>
              <a:ext cx="1574679" cy="106026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a:lnSpc>
                  <a:spcPct val="90000"/>
                </a:lnSpc>
              </a:pPr>
              <a:r>
                <a:rPr lang="en-US" sz="1400" dirty="0"/>
                <a:t>Uses the virtual circuit </a:t>
              </a:r>
              <a:r>
                <a:rPr lang="en-US" sz="1400" dirty="0" smtClean="0"/>
                <a:t>approach</a:t>
              </a:r>
            </a:p>
            <a:p>
              <a:pPr>
                <a:lnSpc>
                  <a:spcPct val="90000"/>
                </a:lnSpc>
              </a:pPr>
              <a:endParaRPr lang="en-US" sz="1400" dirty="0" smtClean="0"/>
            </a:p>
            <a:p>
              <a:pPr>
                <a:lnSpc>
                  <a:spcPct val="90000"/>
                </a:lnSpc>
              </a:pPr>
              <a:r>
                <a:rPr lang="en-US" sz="1400" dirty="0"/>
                <a:t>A set of international protocols approved</a:t>
              </a:r>
            </a:p>
          </p:txBody>
        </p:sp>
      </p:grpSp>
      <p:grpSp>
        <p:nvGrpSpPr>
          <p:cNvPr id="49" name="Group 48"/>
          <p:cNvGrpSpPr/>
          <p:nvPr/>
        </p:nvGrpSpPr>
        <p:grpSpPr>
          <a:xfrm>
            <a:off x="4263009" y="5686035"/>
            <a:ext cx="3822665" cy="1133865"/>
            <a:chOff x="2422313" y="2762514"/>
            <a:chExt cx="1640651" cy="1123004"/>
          </a:xfrm>
          <a:scene3d>
            <a:camera prst="orthographicFront"/>
            <a:lightRig rig="threePt" dir="t"/>
          </a:scene3d>
        </p:grpSpPr>
        <p:sp>
          <p:nvSpPr>
            <p:cNvPr id="50" name="Rounded Rectangle 49"/>
            <p:cNvSpPr/>
            <p:nvPr/>
          </p:nvSpPr>
          <p:spPr>
            <a:xfrm>
              <a:off x="2422313" y="2762514"/>
              <a:ext cx="1640651" cy="1123004"/>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gn="ctr">
                <a:lnSpc>
                  <a:spcPct val="90000"/>
                </a:lnSpc>
              </a:pPr>
              <a:r>
                <a:rPr lang="en-US" sz="1600" dirty="0"/>
                <a:t>The redundant error checking is done at each node</a:t>
              </a:r>
            </a:p>
          </p:txBody>
        </p:sp>
        <p:sp>
          <p:nvSpPr>
            <p:cNvPr id="53" name="Rounded Rectangle 6"/>
            <p:cNvSpPr/>
            <p:nvPr/>
          </p:nvSpPr>
          <p:spPr>
            <a:xfrm>
              <a:off x="2455205" y="2795406"/>
              <a:ext cx="1574867" cy="10572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endParaRPr lang="en-US" sz="1200" kern="1200" dirty="0"/>
            </a:p>
          </p:txBody>
        </p:sp>
      </p:grpSp>
      <p:sp>
        <p:nvSpPr>
          <p:cNvPr id="64" name="Freeform 63"/>
          <p:cNvSpPr/>
          <p:nvPr/>
        </p:nvSpPr>
        <p:spPr>
          <a:xfrm>
            <a:off x="1146048" y="2353056"/>
            <a:ext cx="6461760" cy="2670048"/>
          </a:xfrm>
          <a:custGeom>
            <a:avLst/>
            <a:gdLst>
              <a:gd name="connsiteX0" fmla="*/ 0 w 6461760"/>
              <a:gd name="connsiteY0" fmla="*/ 2670048 h 2670048"/>
              <a:gd name="connsiteX1" fmla="*/ 694944 w 6461760"/>
              <a:gd name="connsiteY1" fmla="*/ 2657856 h 2670048"/>
              <a:gd name="connsiteX2" fmla="*/ 841248 w 6461760"/>
              <a:gd name="connsiteY2" fmla="*/ 2560320 h 2670048"/>
              <a:gd name="connsiteX3" fmla="*/ 816864 w 6461760"/>
              <a:gd name="connsiteY3" fmla="*/ 1987296 h 2670048"/>
              <a:gd name="connsiteX4" fmla="*/ 902208 w 6461760"/>
              <a:gd name="connsiteY4" fmla="*/ 1877568 h 2670048"/>
              <a:gd name="connsiteX5" fmla="*/ 1060704 w 6461760"/>
              <a:gd name="connsiteY5" fmla="*/ 1877568 h 2670048"/>
              <a:gd name="connsiteX6" fmla="*/ 1121664 w 6461760"/>
              <a:gd name="connsiteY6" fmla="*/ 1938528 h 2670048"/>
              <a:gd name="connsiteX7" fmla="*/ 1133856 w 6461760"/>
              <a:gd name="connsiteY7" fmla="*/ 2072640 h 2670048"/>
              <a:gd name="connsiteX8" fmla="*/ 1926336 w 6461760"/>
              <a:gd name="connsiteY8" fmla="*/ 2036064 h 2670048"/>
              <a:gd name="connsiteX9" fmla="*/ 2170176 w 6461760"/>
              <a:gd name="connsiteY9" fmla="*/ 2133600 h 2670048"/>
              <a:gd name="connsiteX10" fmla="*/ 4352544 w 6461760"/>
              <a:gd name="connsiteY10" fmla="*/ 1572768 h 2670048"/>
              <a:gd name="connsiteX11" fmla="*/ 3450336 w 6461760"/>
              <a:gd name="connsiteY11" fmla="*/ 1097280 h 2670048"/>
              <a:gd name="connsiteX12" fmla="*/ 4632960 w 6461760"/>
              <a:gd name="connsiteY12" fmla="*/ 231648 h 2670048"/>
              <a:gd name="connsiteX13" fmla="*/ 5254752 w 6461760"/>
              <a:gd name="connsiteY13" fmla="*/ 231648 h 2670048"/>
              <a:gd name="connsiteX14" fmla="*/ 5254752 w 6461760"/>
              <a:gd name="connsiteY14" fmla="*/ 85344 h 2670048"/>
              <a:gd name="connsiteX15" fmla="*/ 5340096 w 6461760"/>
              <a:gd name="connsiteY15" fmla="*/ 24384 h 2670048"/>
              <a:gd name="connsiteX16" fmla="*/ 5693664 w 6461760"/>
              <a:gd name="connsiteY16" fmla="*/ 0 h 2670048"/>
              <a:gd name="connsiteX17" fmla="*/ 5742432 w 6461760"/>
              <a:gd name="connsiteY17" fmla="*/ 60960 h 2670048"/>
              <a:gd name="connsiteX18" fmla="*/ 5754624 w 6461760"/>
              <a:gd name="connsiteY18" fmla="*/ 207264 h 2670048"/>
              <a:gd name="connsiteX19" fmla="*/ 5815584 w 6461760"/>
              <a:gd name="connsiteY19" fmla="*/ 268224 h 2670048"/>
              <a:gd name="connsiteX20" fmla="*/ 6461760 w 6461760"/>
              <a:gd name="connsiteY20" fmla="*/ 243840 h 267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760" h="2670048">
                <a:moveTo>
                  <a:pt x="0" y="2670048"/>
                </a:moveTo>
                <a:lnTo>
                  <a:pt x="694944" y="2657856"/>
                </a:lnTo>
                <a:lnTo>
                  <a:pt x="841248" y="2560320"/>
                </a:lnTo>
                <a:lnTo>
                  <a:pt x="816864" y="1987296"/>
                </a:lnTo>
                <a:lnTo>
                  <a:pt x="902208" y="1877568"/>
                </a:lnTo>
                <a:lnTo>
                  <a:pt x="1060704" y="1877568"/>
                </a:lnTo>
                <a:lnTo>
                  <a:pt x="1121664" y="1938528"/>
                </a:lnTo>
                <a:lnTo>
                  <a:pt x="1133856" y="2072640"/>
                </a:lnTo>
                <a:lnTo>
                  <a:pt x="1926336" y="2036064"/>
                </a:lnTo>
                <a:lnTo>
                  <a:pt x="2170176" y="2133600"/>
                </a:lnTo>
                <a:lnTo>
                  <a:pt x="4352544" y="1572768"/>
                </a:lnTo>
                <a:lnTo>
                  <a:pt x="3450336" y="1097280"/>
                </a:lnTo>
                <a:lnTo>
                  <a:pt x="4632960" y="231648"/>
                </a:lnTo>
                <a:lnTo>
                  <a:pt x="5254752" y="231648"/>
                </a:lnTo>
                <a:lnTo>
                  <a:pt x="5254752" y="85344"/>
                </a:lnTo>
                <a:lnTo>
                  <a:pt x="5340096" y="24384"/>
                </a:lnTo>
                <a:lnTo>
                  <a:pt x="5693664" y="0"/>
                </a:lnTo>
                <a:lnTo>
                  <a:pt x="5742432" y="60960"/>
                </a:lnTo>
                <a:lnTo>
                  <a:pt x="5754624" y="207264"/>
                </a:lnTo>
                <a:lnTo>
                  <a:pt x="5815584" y="268224"/>
                </a:lnTo>
                <a:lnTo>
                  <a:pt x="6461760" y="243840"/>
                </a:lnTo>
              </a:path>
            </a:pathLst>
          </a:cu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a:off x="984123" y="4809106"/>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3</a:t>
            </a:r>
            <a:endParaRPr lang="en-US" sz="2800" dirty="0">
              <a:solidFill>
                <a:schemeClr val="lt1">
                  <a:alpha val="60000"/>
                </a:schemeClr>
              </a:solidFill>
              <a:latin typeface="Stencil" pitchFamily="82" charset="0"/>
            </a:endParaRPr>
          </a:p>
        </p:txBody>
      </p:sp>
      <p:sp>
        <p:nvSpPr>
          <p:cNvPr id="76" name="Rectangle 75"/>
          <p:cNvSpPr/>
          <p:nvPr/>
        </p:nvSpPr>
        <p:spPr>
          <a:xfrm>
            <a:off x="983829" y="4808572"/>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2</a:t>
            </a:r>
            <a:endParaRPr lang="en-US" sz="2800" dirty="0">
              <a:solidFill>
                <a:schemeClr val="lt1">
                  <a:alpha val="60000"/>
                </a:schemeClr>
              </a:solidFill>
              <a:latin typeface="Stencil" pitchFamily="82" charset="0"/>
            </a:endParaRPr>
          </a:p>
        </p:txBody>
      </p:sp>
      <p:sp>
        <p:nvSpPr>
          <p:cNvPr id="77" name="Rectangle 76"/>
          <p:cNvSpPr/>
          <p:nvPr/>
        </p:nvSpPr>
        <p:spPr>
          <a:xfrm>
            <a:off x="983829" y="4808572"/>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1</a:t>
            </a:r>
            <a:endParaRPr lang="en-US" sz="2800" dirty="0">
              <a:solidFill>
                <a:schemeClr val="lt1">
                  <a:alpha val="60000"/>
                </a:schemeClr>
              </a:solidFill>
              <a:latin typeface="Stencil" pitchFamily="82" charset="0"/>
            </a:endParaRPr>
          </a:p>
        </p:txBody>
      </p:sp>
      <p:grpSp>
        <p:nvGrpSpPr>
          <p:cNvPr id="12" name="Group 11"/>
          <p:cNvGrpSpPr/>
          <p:nvPr/>
        </p:nvGrpSpPr>
        <p:grpSpPr>
          <a:xfrm>
            <a:off x="2923047" y="3876554"/>
            <a:ext cx="421651" cy="228351"/>
            <a:chOff x="914910" y="1500601"/>
            <a:chExt cx="987912" cy="596661"/>
          </a:xfrm>
        </p:grpSpPr>
        <p:sp>
          <p:nvSpPr>
            <p:cNvPr id="11" name="Diagonal Stripe 10"/>
            <p:cNvSpPr/>
            <p:nvPr/>
          </p:nvSpPr>
          <p:spPr>
            <a:xfrm>
              <a:off x="1275311" y="1500601"/>
              <a:ext cx="627511" cy="593190"/>
            </a:xfrm>
            <a:prstGeom prst="diagStripe">
              <a:avLst>
                <a:gd name="adj" fmla="val 70462"/>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sp>
          <p:nvSpPr>
            <p:cNvPr id="81" name="Diagonal Stripe 80"/>
            <p:cNvSpPr/>
            <p:nvPr/>
          </p:nvSpPr>
          <p:spPr>
            <a:xfrm rot="5400000">
              <a:off x="935919" y="1750712"/>
              <a:ext cx="325541" cy="367559"/>
            </a:xfrm>
            <a:prstGeom prst="diagStripe">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grpSp>
      <p:grpSp>
        <p:nvGrpSpPr>
          <p:cNvPr id="85" name="Group 84"/>
          <p:cNvGrpSpPr/>
          <p:nvPr/>
        </p:nvGrpSpPr>
        <p:grpSpPr>
          <a:xfrm>
            <a:off x="4380566" y="2990572"/>
            <a:ext cx="421651" cy="228351"/>
            <a:chOff x="914910" y="1500601"/>
            <a:chExt cx="987912" cy="596661"/>
          </a:xfrm>
        </p:grpSpPr>
        <p:sp>
          <p:nvSpPr>
            <p:cNvPr id="86" name="Diagonal Stripe 85"/>
            <p:cNvSpPr/>
            <p:nvPr/>
          </p:nvSpPr>
          <p:spPr>
            <a:xfrm>
              <a:off x="1275311" y="1500601"/>
              <a:ext cx="627511" cy="593190"/>
            </a:xfrm>
            <a:prstGeom prst="diagStripe">
              <a:avLst>
                <a:gd name="adj" fmla="val 70462"/>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sp>
          <p:nvSpPr>
            <p:cNvPr id="87" name="Diagonal Stripe 86"/>
            <p:cNvSpPr/>
            <p:nvPr/>
          </p:nvSpPr>
          <p:spPr>
            <a:xfrm rot="5400000">
              <a:off x="935919" y="1750712"/>
              <a:ext cx="325541" cy="367559"/>
            </a:xfrm>
            <a:prstGeom prst="diagStripe">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grpSp>
      <p:grpSp>
        <p:nvGrpSpPr>
          <p:cNvPr id="88" name="Group 87"/>
          <p:cNvGrpSpPr/>
          <p:nvPr/>
        </p:nvGrpSpPr>
        <p:grpSpPr>
          <a:xfrm>
            <a:off x="5345911" y="3422682"/>
            <a:ext cx="421651" cy="228351"/>
            <a:chOff x="914910" y="1500601"/>
            <a:chExt cx="987912" cy="596661"/>
          </a:xfrm>
        </p:grpSpPr>
        <p:sp>
          <p:nvSpPr>
            <p:cNvPr id="89" name="Diagonal Stripe 88"/>
            <p:cNvSpPr/>
            <p:nvPr/>
          </p:nvSpPr>
          <p:spPr>
            <a:xfrm>
              <a:off x="1275311" y="1500601"/>
              <a:ext cx="627511" cy="593190"/>
            </a:xfrm>
            <a:prstGeom prst="diagStripe">
              <a:avLst>
                <a:gd name="adj" fmla="val 70462"/>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sp>
          <p:nvSpPr>
            <p:cNvPr id="90" name="Diagonal Stripe 89"/>
            <p:cNvSpPr/>
            <p:nvPr/>
          </p:nvSpPr>
          <p:spPr>
            <a:xfrm rot="5400000">
              <a:off x="935919" y="1750712"/>
              <a:ext cx="325541" cy="367559"/>
            </a:xfrm>
            <a:prstGeom prst="diagStripe">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grpSp>
      <p:grpSp>
        <p:nvGrpSpPr>
          <p:cNvPr id="91" name="Group 90"/>
          <p:cNvGrpSpPr/>
          <p:nvPr/>
        </p:nvGrpSpPr>
        <p:grpSpPr>
          <a:xfrm>
            <a:off x="5648881" y="2097126"/>
            <a:ext cx="421651" cy="228351"/>
            <a:chOff x="914910" y="1500601"/>
            <a:chExt cx="987912" cy="596661"/>
          </a:xfrm>
        </p:grpSpPr>
        <p:sp>
          <p:nvSpPr>
            <p:cNvPr id="92" name="Diagonal Stripe 91"/>
            <p:cNvSpPr/>
            <p:nvPr/>
          </p:nvSpPr>
          <p:spPr>
            <a:xfrm>
              <a:off x="1275311" y="1500601"/>
              <a:ext cx="627511" cy="593190"/>
            </a:xfrm>
            <a:prstGeom prst="diagStripe">
              <a:avLst>
                <a:gd name="adj" fmla="val 70462"/>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sp>
          <p:nvSpPr>
            <p:cNvPr id="93" name="Diagonal Stripe 92"/>
            <p:cNvSpPr/>
            <p:nvPr/>
          </p:nvSpPr>
          <p:spPr>
            <a:xfrm rot="5400000">
              <a:off x="935919" y="1750712"/>
              <a:ext cx="325541" cy="367559"/>
            </a:xfrm>
            <a:prstGeom prst="diagStripe">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circle(in)">
                                      <p:cBhvr>
                                        <p:cTn id="11" dur="20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0" presetClass="path" presetSubtype="0" fill="hold" grpId="1" nodeType="withEffect">
                                  <p:stCondLst>
                                    <p:cond delay="0"/>
                                  </p:stCondLst>
                                  <p:childTnLst>
                                    <p:animMotion origin="layout" path="M -3.61111E-6 -1.14709E-6 L 0.07969 -0.00185 L 0.09115 -0.01665 L 0.09184 -0.09806 L 0.09723 -0.11239 L 0.11789 -0.11424 L 0.12171 -0.10523 L 0.12552 -0.08788 L 0.21077 -0.09089 L 0.23611 -0.0784 L 0.47622 -0.16189 L 0.37865 -0.22757 L 0.50677 -0.35731 L 0.575 -0.35453 L 0.575 -0.37396 L 0.58039 -0.38506 L 0.61927 -0.38598 L 0.62691 -0.37997 L 0.62934 -0.3617 L 0.63542 -0.35153 L 0.69184 -0.35222 " pathEditMode="relative" rAng="0" ptsTypes="AAAAAAAAAAAAAAAAAAAAA">
                                      <p:cBhvr>
                                        <p:cTn id="20" dur="8000" fill="hold"/>
                                        <p:tgtEl>
                                          <p:spTgt spid="77"/>
                                        </p:tgtEl>
                                        <p:attrNameLst>
                                          <p:attrName>ppt_x</p:attrName>
                                          <p:attrName>ppt_y</p:attrName>
                                        </p:attrNameLst>
                                      </p:cBhvr>
                                      <p:rCtr x="34583" y="-19311"/>
                                    </p:animMotion>
                                  </p:childTnLst>
                                  <p:subTnLst>
                                    <p:set>
                                      <p:cBhvr override="childStyle">
                                        <p:cTn dur="1" fill="hold" display="0" masterRel="sameClick" afterEffect="1">
                                          <p:stCondLst>
                                            <p:cond evt="end" delay="0">
                                              <p:tn val="19"/>
                                            </p:cond>
                                          </p:stCondLst>
                                        </p:cTn>
                                        <p:tgtEl>
                                          <p:spTgt spid="77"/>
                                        </p:tgtEl>
                                        <p:attrNameLst>
                                          <p:attrName>style.visibility</p:attrName>
                                        </p:attrNameLst>
                                      </p:cBhvr>
                                      <p:to>
                                        <p:strVal val="hidden"/>
                                      </p:to>
                                    </p:set>
                                  </p:subTnLst>
                                </p:cTn>
                              </p:par>
                              <p:par>
                                <p:cTn id="21" presetID="1" presetClass="entr" presetSubtype="0" fill="hold" grpId="0" nodeType="withEffect">
                                  <p:stCondLst>
                                    <p:cond delay="200"/>
                                  </p:stCondLst>
                                  <p:childTnLst>
                                    <p:set>
                                      <p:cBhvr>
                                        <p:cTn id="22" dur="1" fill="hold">
                                          <p:stCondLst>
                                            <p:cond delay="0"/>
                                          </p:stCondLst>
                                        </p:cTn>
                                        <p:tgtEl>
                                          <p:spTgt spid="76"/>
                                        </p:tgtEl>
                                        <p:attrNameLst>
                                          <p:attrName>style.visibility</p:attrName>
                                        </p:attrNameLst>
                                      </p:cBhvr>
                                      <p:to>
                                        <p:strVal val="visible"/>
                                      </p:to>
                                    </p:set>
                                  </p:childTnLst>
                                </p:cTn>
                              </p:par>
                              <p:par>
                                <p:cTn id="23" presetID="0" presetClass="path" presetSubtype="0" fill="hold" grpId="1" nodeType="withEffect">
                                  <p:stCondLst>
                                    <p:cond delay="200"/>
                                  </p:stCondLst>
                                  <p:childTnLst>
                                    <p:animMotion origin="layout" path="M -3.61111E-6 -1.14709E-6 L 0.07969 -0.00185 L 0.09115 -0.01665 L 0.09184 -0.09806 L 0.09723 -0.11239 L 0.11789 -0.11424 L 0.12171 -0.10523 L 0.12552 -0.08788 L 0.21077 -0.09089 L 0.23611 -0.0784 L 0.47622 -0.16189 L 0.37865 -0.22757 L 0.50677 -0.35731 L 0.575 -0.35453 L 0.575 -0.37396 L 0.58039 -0.38506 L 0.61927 -0.38598 L 0.62691 -0.37997 L 0.62934 -0.3617 L 0.63542 -0.35153 L 0.69184 -0.35222 " pathEditMode="relative" rAng="0" ptsTypes="AAAAAAAAAAAAAAAAAAAAA">
                                      <p:cBhvr>
                                        <p:cTn id="24" dur="8000" fill="hold"/>
                                        <p:tgtEl>
                                          <p:spTgt spid="76"/>
                                        </p:tgtEl>
                                        <p:attrNameLst>
                                          <p:attrName>ppt_x</p:attrName>
                                          <p:attrName>ppt_y</p:attrName>
                                        </p:attrNameLst>
                                      </p:cBhvr>
                                      <p:rCtr x="34583" y="-19311"/>
                                    </p:animMotion>
                                  </p:childTnLst>
                                  <p:subTnLst>
                                    <p:set>
                                      <p:cBhvr override="childStyle">
                                        <p:cTn dur="1" fill="hold" display="0" masterRel="sameClick" afterEffect="1">
                                          <p:stCondLst>
                                            <p:cond evt="end" delay="0">
                                              <p:tn val="23"/>
                                            </p:cond>
                                          </p:stCondLst>
                                        </p:cTn>
                                        <p:tgtEl>
                                          <p:spTgt spid="76"/>
                                        </p:tgtEl>
                                        <p:attrNameLst>
                                          <p:attrName>style.visibility</p:attrName>
                                        </p:attrNameLst>
                                      </p:cBhvr>
                                      <p:to>
                                        <p:strVal val="hidden"/>
                                      </p:to>
                                    </p:set>
                                  </p:subTnLst>
                                </p:cTn>
                              </p:par>
                              <p:par>
                                <p:cTn id="25" presetID="1" presetClass="entr" presetSubtype="0" fill="hold" grpId="0" nodeType="withEffect">
                                  <p:stCondLst>
                                    <p:cond delay="300"/>
                                  </p:stCondLst>
                                  <p:childTnLst>
                                    <p:set>
                                      <p:cBhvr>
                                        <p:cTn id="26" dur="1" fill="hold">
                                          <p:stCondLst>
                                            <p:cond delay="0"/>
                                          </p:stCondLst>
                                        </p:cTn>
                                        <p:tgtEl>
                                          <p:spTgt spid="75"/>
                                        </p:tgtEl>
                                        <p:attrNameLst>
                                          <p:attrName>style.visibility</p:attrName>
                                        </p:attrNameLst>
                                      </p:cBhvr>
                                      <p:to>
                                        <p:strVal val="visible"/>
                                      </p:to>
                                    </p:set>
                                  </p:childTnLst>
                                </p:cTn>
                              </p:par>
                              <p:par>
                                <p:cTn id="27" presetID="0" presetClass="path" presetSubtype="0" fill="hold" grpId="1" nodeType="withEffect">
                                  <p:stCondLst>
                                    <p:cond delay="400"/>
                                  </p:stCondLst>
                                  <p:childTnLst>
                                    <p:animMotion origin="layout" path="M -3.61111E-6 -1.14709E-6 L 0.07969 -0.00185 L 0.09115 -0.01665 L 0.09184 -0.09806 L 0.09723 -0.11239 L 0.11789 -0.11424 L 0.12171 -0.10523 L 0.12552 -0.08788 L 0.21077 -0.09089 L 0.23611 -0.0784 L 0.47622 -0.16189 L 0.37865 -0.22757 L 0.50677 -0.35731 L 0.575 -0.35453 L 0.575 -0.37396 L 0.58039 -0.38506 L 0.61927 -0.38598 L 0.62691 -0.37997 L 0.62934 -0.3617 L 0.63542 -0.35153 L 0.69184 -0.35222 " pathEditMode="relative" rAng="0" ptsTypes="AAAAAAAAAAAAAAAAAAAAA">
                                      <p:cBhvr>
                                        <p:cTn id="28" dur="8000" fill="hold"/>
                                        <p:tgtEl>
                                          <p:spTgt spid="75"/>
                                        </p:tgtEl>
                                        <p:attrNameLst>
                                          <p:attrName>ppt_x</p:attrName>
                                          <p:attrName>ppt_y</p:attrName>
                                        </p:attrNameLst>
                                      </p:cBhvr>
                                      <p:rCtr x="34583" y="-19311"/>
                                    </p:animMotion>
                                  </p:childTnLst>
                                  <p:subTnLst>
                                    <p:set>
                                      <p:cBhvr override="childStyle">
                                        <p:cTn dur="1" fill="hold" display="0" masterRel="sameClick" afterEffect="1">
                                          <p:stCondLst>
                                            <p:cond evt="end" delay="0">
                                              <p:tn val="27"/>
                                            </p:cond>
                                          </p:stCondLst>
                                        </p:cTn>
                                        <p:tgtEl>
                                          <p:spTgt spid="75"/>
                                        </p:tgtEl>
                                        <p:attrNameLst>
                                          <p:attrName>style.visibility</p:attrName>
                                        </p:attrNameLst>
                                      </p:cBhvr>
                                      <p:to>
                                        <p:strVal val="hidden"/>
                                      </p:to>
                                    </p:set>
                                  </p:subTnLst>
                                </p:cTn>
                              </p:par>
                              <p:par>
                                <p:cTn id="29" presetID="53" presetClass="entr" presetSubtype="16" fill="hold" nodeType="withEffect">
                                  <p:stCondLst>
                                    <p:cond delay="22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53" presetClass="entr" presetSubtype="16" fill="hold" nodeType="withEffect">
                                  <p:stCondLst>
                                    <p:cond delay="3900"/>
                                  </p:stCondLst>
                                  <p:childTnLst>
                                    <p:set>
                                      <p:cBhvr>
                                        <p:cTn id="35" dur="1" fill="hold">
                                          <p:stCondLst>
                                            <p:cond delay="0"/>
                                          </p:stCondLst>
                                        </p:cTn>
                                        <p:tgtEl>
                                          <p:spTgt spid="88"/>
                                        </p:tgtEl>
                                        <p:attrNameLst>
                                          <p:attrName>style.visibility</p:attrName>
                                        </p:attrNameLst>
                                      </p:cBhvr>
                                      <p:to>
                                        <p:strVal val="visible"/>
                                      </p:to>
                                    </p:set>
                                    <p:anim calcmode="lin" valueType="num">
                                      <p:cBhvr>
                                        <p:cTn id="36" dur="500" fill="hold"/>
                                        <p:tgtEl>
                                          <p:spTgt spid="88"/>
                                        </p:tgtEl>
                                        <p:attrNameLst>
                                          <p:attrName>ppt_w</p:attrName>
                                        </p:attrNameLst>
                                      </p:cBhvr>
                                      <p:tavLst>
                                        <p:tav tm="0">
                                          <p:val>
                                            <p:fltVal val="0"/>
                                          </p:val>
                                        </p:tav>
                                        <p:tav tm="100000">
                                          <p:val>
                                            <p:strVal val="#ppt_w"/>
                                          </p:val>
                                        </p:tav>
                                      </p:tavLst>
                                    </p:anim>
                                    <p:anim calcmode="lin" valueType="num">
                                      <p:cBhvr>
                                        <p:cTn id="37" dur="500" fill="hold"/>
                                        <p:tgtEl>
                                          <p:spTgt spid="88"/>
                                        </p:tgtEl>
                                        <p:attrNameLst>
                                          <p:attrName>ppt_h</p:attrName>
                                        </p:attrNameLst>
                                      </p:cBhvr>
                                      <p:tavLst>
                                        <p:tav tm="0">
                                          <p:val>
                                            <p:fltVal val="0"/>
                                          </p:val>
                                        </p:tav>
                                        <p:tav tm="100000">
                                          <p:val>
                                            <p:strVal val="#ppt_h"/>
                                          </p:val>
                                        </p:tav>
                                      </p:tavLst>
                                    </p:anim>
                                    <p:animEffect transition="in" filter="fade">
                                      <p:cBhvr>
                                        <p:cTn id="38" dur="500"/>
                                        <p:tgtEl>
                                          <p:spTgt spid="88"/>
                                        </p:tgtEl>
                                      </p:cBhvr>
                                    </p:animEffect>
                                  </p:childTnLst>
                                </p:cTn>
                              </p:par>
                              <p:par>
                                <p:cTn id="39" presetID="53" presetClass="entr" presetSubtype="16" fill="hold" nodeType="withEffect">
                                  <p:stCondLst>
                                    <p:cond delay="5200"/>
                                  </p:stCondLst>
                                  <p:childTnLst>
                                    <p:set>
                                      <p:cBhvr>
                                        <p:cTn id="40" dur="1" fill="hold">
                                          <p:stCondLst>
                                            <p:cond delay="0"/>
                                          </p:stCondLst>
                                        </p:cTn>
                                        <p:tgtEl>
                                          <p:spTgt spid="85"/>
                                        </p:tgtEl>
                                        <p:attrNameLst>
                                          <p:attrName>style.visibility</p:attrName>
                                        </p:attrNameLst>
                                      </p:cBhvr>
                                      <p:to>
                                        <p:strVal val="visible"/>
                                      </p:to>
                                    </p:set>
                                    <p:anim calcmode="lin" valueType="num">
                                      <p:cBhvr>
                                        <p:cTn id="41" dur="500" fill="hold"/>
                                        <p:tgtEl>
                                          <p:spTgt spid="85"/>
                                        </p:tgtEl>
                                        <p:attrNameLst>
                                          <p:attrName>ppt_w</p:attrName>
                                        </p:attrNameLst>
                                      </p:cBhvr>
                                      <p:tavLst>
                                        <p:tav tm="0">
                                          <p:val>
                                            <p:fltVal val="0"/>
                                          </p:val>
                                        </p:tav>
                                        <p:tav tm="100000">
                                          <p:val>
                                            <p:strVal val="#ppt_w"/>
                                          </p:val>
                                        </p:tav>
                                      </p:tavLst>
                                    </p:anim>
                                    <p:anim calcmode="lin" valueType="num">
                                      <p:cBhvr>
                                        <p:cTn id="42" dur="500" fill="hold"/>
                                        <p:tgtEl>
                                          <p:spTgt spid="85"/>
                                        </p:tgtEl>
                                        <p:attrNameLst>
                                          <p:attrName>ppt_h</p:attrName>
                                        </p:attrNameLst>
                                      </p:cBhvr>
                                      <p:tavLst>
                                        <p:tav tm="0">
                                          <p:val>
                                            <p:fltVal val="0"/>
                                          </p:val>
                                        </p:tav>
                                        <p:tav tm="100000">
                                          <p:val>
                                            <p:strVal val="#ppt_h"/>
                                          </p:val>
                                        </p:tav>
                                      </p:tavLst>
                                    </p:anim>
                                    <p:animEffect transition="in" filter="fade">
                                      <p:cBhvr>
                                        <p:cTn id="43" dur="500"/>
                                        <p:tgtEl>
                                          <p:spTgt spid="85"/>
                                        </p:tgtEl>
                                      </p:cBhvr>
                                    </p:animEffect>
                                  </p:childTnLst>
                                </p:cTn>
                              </p:par>
                              <p:par>
                                <p:cTn id="44" presetID="53" presetClass="entr" presetSubtype="16" fill="hold" nodeType="withEffect">
                                  <p:stCondLst>
                                    <p:cond delay="6800"/>
                                  </p:stCondLst>
                                  <p:childTnLst>
                                    <p:set>
                                      <p:cBhvr>
                                        <p:cTn id="45" dur="1" fill="hold">
                                          <p:stCondLst>
                                            <p:cond delay="0"/>
                                          </p:stCondLst>
                                        </p:cTn>
                                        <p:tgtEl>
                                          <p:spTgt spid="91"/>
                                        </p:tgtEl>
                                        <p:attrNameLst>
                                          <p:attrName>style.visibility</p:attrName>
                                        </p:attrNameLst>
                                      </p:cBhvr>
                                      <p:to>
                                        <p:strVal val="visible"/>
                                      </p:to>
                                    </p:set>
                                    <p:anim calcmode="lin" valueType="num">
                                      <p:cBhvr>
                                        <p:cTn id="46" dur="500" fill="hold"/>
                                        <p:tgtEl>
                                          <p:spTgt spid="91"/>
                                        </p:tgtEl>
                                        <p:attrNameLst>
                                          <p:attrName>ppt_w</p:attrName>
                                        </p:attrNameLst>
                                      </p:cBhvr>
                                      <p:tavLst>
                                        <p:tav tm="0">
                                          <p:val>
                                            <p:fltVal val="0"/>
                                          </p:val>
                                        </p:tav>
                                        <p:tav tm="100000">
                                          <p:val>
                                            <p:strVal val="#ppt_w"/>
                                          </p:val>
                                        </p:tav>
                                      </p:tavLst>
                                    </p:anim>
                                    <p:anim calcmode="lin" valueType="num">
                                      <p:cBhvr>
                                        <p:cTn id="47" dur="500" fill="hold"/>
                                        <p:tgtEl>
                                          <p:spTgt spid="91"/>
                                        </p:tgtEl>
                                        <p:attrNameLst>
                                          <p:attrName>ppt_h</p:attrName>
                                        </p:attrNameLst>
                                      </p:cBhvr>
                                      <p:tavLst>
                                        <p:tav tm="0">
                                          <p:val>
                                            <p:fltVal val="0"/>
                                          </p:val>
                                        </p:tav>
                                        <p:tav tm="100000">
                                          <p:val>
                                            <p:strVal val="#ppt_h"/>
                                          </p:val>
                                        </p:tav>
                                      </p:tavLst>
                                    </p:anim>
                                    <p:animEffect transition="in" filter="fade">
                                      <p:cBhvr>
                                        <p:cTn id="4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5" grpId="0" animBg="1"/>
      <p:bldP spid="75" grpId="1" animBg="1"/>
      <p:bldP spid="76" grpId="0" animBg="1"/>
      <p:bldP spid="76" grpId="1" animBg="1"/>
      <p:bldP spid="77" grpId="0" animBg="1"/>
      <p:bldP spid="7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pic>
        <p:nvPicPr>
          <p:cNvPr id="1027" name="Picture 3" descr="F:\docss\Downloads\desktasdfop-pc.png"/>
          <p:cNvPicPr>
            <a:picLocks noChangeAspect="1" noChangeArrowheads="1"/>
          </p:cNvPicPr>
          <p:nvPr/>
        </p:nvPicPr>
        <p:blipFill>
          <a:blip r:embed="rId2"/>
          <a:srcRect/>
          <a:stretch>
            <a:fillRect/>
          </a:stretch>
        </p:blipFill>
        <p:spPr bwMode="auto">
          <a:xfrm>
            <a:off x="0" y="4447551"/>
            <a:ext cx="1145754" cy="946442"/>
          </a:xfrm>
          <a:prstGeom prst="rect">
            <a:avLst/>
          </a:prstGeom>
          <a:noFill/>
        </p:spPr>
      </p:pic>
      <p:sp>
        <p:nvSpPr>
          <p:cNvPr id="26" name="Cloud 25"/>
          <p:cNvSpPr/>
          <p:nvPr/>
        </p:nvSpPr>
        <p:spPr>
          <a:xfrm>
            <a:off x="1181526" y="1202077"/>
            <a:ext cx="6123275" cy="4294598"/>
          </a:xfrm>
          <a:prstGeom prst="cloud">
            <a:avLst/>
          </a:prstGeom>
          <a:solidFill>
            <a:schemeClr val="accent4">
              <a:lumMod val="50000"/>
            </a:schemeClr>
          </a:solidFill>
          <a:ln w="38100">
            <a:solidFill>
              <a:schemeClr val="accent4">
                <a:lumMod val="50000"/>
              </a:schemeClr>
            </a:solidFill>
          </a:ln>
          <a:effectLst>
            <a:outerShdw blurRad="50800" dist="38100" dir="2700000" algn="tl" rotWithShape="0">
              <a:prstClr val="black">
                <a:alpha val="40000"/>
              </a:prstClr>
            </a:outerShdw>
          </a:effectLst>
          <a:scene3d>
            <a:camera prst="isometricTopUp"/>
            <a:lightRig rig="threePt" dir="t"/>
          </a:scene3d>
          <a:sp3d extrusionH="63500" prstMaterial="clear">
            <a:bevelT w="381000" h="3810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p:cNvCxnSpPr/>
          <p:nvPr/>
        </p:nvCxnSpPr>
        <p:spPr>
          <a:xfrm flipV="1">
            <a:off x="3283918" y="3554858"/>
            <a:ext cx="1092873" cy="807330"/>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693545" y="2691829"/>
            <a:ext cx="916145" cy="680614"/>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785866" y="2451388"/>
            <a:ext cx="1834098" cy="65781"/>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5209000" y="3143891"/>
            <a:ext cx="852755" cy="195211"/>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84785" y="3548332"/>
            <a:ext cx="557777" cy="304477"/>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2614386" y="3169513"/>
            <a:ext cx="1387334" cy="431966"/>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16200000" flipH="1">
            <a:off x="3756626" y="2595646"/>
            <a:ext cx="698384" cy="644687"/>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3280623" y="3986373"/>
            <a:ext cx="2010568" cy="515518"/>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pic>
        <p:nvPicPr>
          <p:cNvPr id="29" name="Picture 2" descr="F:\docss\Downloads\desktoasdp-pc.png"/>
          <p:cNvPicPr>
            <a:picLocks noChangeAspect="1" noChangeArrowheads="1"/>
          </p:cNvPicPr>
          <p:nvPr/>
        </p:nvPicPr>
        <p:blipFill>
          <a:blip r:embed="rId3"/>
          <a:srcRect/>
          <a:stretch>
            <a:fillRect/>
          </a:stretch>
        </p:blipFill>
        <p:spPr bwMode="auto">
          <a:xfrm>
            <a:off x="7576087" y="2215357"/>
            <a:ext cx="1019174" cy="841882"/>
          </a:xfrm>
          <a:prstGeom prst="rect">
            <a:avLst/>
          </a:prstGeom>
          <a:noFill/>
        </p:spPr>
      </p:pic>
      <p:pic>
        <p:nvPicPr>
          <p:cNvPr id="1028" name="Picture 4" descr="F:\docss\Downloads\Nodes2.png"/>
          <p:cNvPicPr>
            <a:picLocks noChangeAspect="1" noChangeArrowheads="1"/>
          </p:cNvPicPr>
          <p:nvPr/>
        </p:nvPicPr>
        <p:blipFill>
          <a:blip r:embed="rId4"/>
          <a:srcRect/>
          <a:stretch>
            <a:fillRect/>
          </a:stretch>
        </p:blipFill>
        <p:spPr bwMode="auto">
          <a:xfrm>
            <a:off x="2791265" y="385829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0" name="Picture 4" descr="F:\docss\Downloads\Nodes2.png"/>
          <p:cNvPicPr>
            <a:picLocks noChangeAspect="1" noChangeArrowheads="1"/>
          </p:cNvPicPr>
          <p:nvPr/>
        </p:nvPicPr>
        <p:blipFill>
          <a:blip r:embed="rId4"/>
          <a:srcRect/>
          <a:stretch>
            <a:fillRect/>
          </a:stretch>
        </p:blipFill>
        <p:spPr bwMode="auto">
          <a:xfrm>
            <a:off x="3269097" y="1936307"/>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1" name="Picture 4" descr="F:\docss\Downloads\Nodes2.png"/>
          <p:cNvPicPr>
            <a:picLocks noChangeAspect="1" noChangeArrowheads="1"/>
          </p:cNvPicPr>
          <p:nvPr/>
        </p:nvPicPr>
        <p:blipFill>
          <a:blip r:embed="rId4"/>
          <a:srcRect/>
          <a:stretch>
            <a:fillRect/>
          </a:stretch>
        </p:blipFill>
        <p:spPr bwMode="auto">
          <a:xfrm>
            <a:off x="5144708" y="336703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2" name="Picture 4" descr="F:\docss\Downloads\Nodes2.png"/>
          <p:cNvPicPr>
            <a:picLocks noChangeAspect="1" noChangeArrowheads="1"/>
          </p:cNvPicPr>
          <p:nvPr/>
        </p:nvPicPr>
        <p:blipFill>
          <a:blip r:embed="rId4"/>
          <a:srcRect/>
          <a:stretch>
            <a:fillRect/>
          </a:stretch>
        </p:blipFill>
        <p:spPr bwMode="auto">
          <a:xfrm>
            <a:off x="4263009" y="292910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33" name="Picture 4" descr="F:\docss\Downloads\Nodes2.png"/>
          <p:cNvPicPr>
            <a:picLocks noChangeAspect="1" noChangeArrowheads="1"/>
          </p:cNvPicPr>
          <p:nvPr/>
        </p:nvPicPr>
        <p:blipFill>
          <a:blip r:embed="rId4"/>
          <a:srcRect/>
          <a:stretch>
            <a:fillRect/>
          </a:stretch>
        </p:blipFill>
        <p:spPr bwMode="auto">
          <a:xfrm>
            <a:off x="5472161" y="2077606"/>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sp>
        <p:nvSpPr>
          <p:cNvPr id="52" name="Freeform 51"/>
          <p:cNvSpPr/>
          <p:nvPr/>
        </p:nvSpPr>
        <p:spPr>
          <a:xfrm>
            <a:off x="1075808" y="4230129"/>
            <a:ext cx="1718764" cy="781777"/>
          </a:xfrm>
          <a:custGeom>
            <a:avLst/>
            <a:gdLst>
              <a:gd name="connsiteX0" fmla="*/ 1996323 w 1996323"/>
              <a:gd name="connsiteY0" fmla="*/ 160543 h 781777"/>
              <a:gd name="connsiteX1" fmla="*/ 1409990 w 1996323"/>
              <a:gd name="connsiteY1" fmla="*/ 188464 h 781777"/>
              <a:gd name="connsiteX2" fmla="*/ 1403010 w 1996323"/>
              <a:gd name="connsiteY2" fmla="*/ 90742 h 781777"/>
              <a:gd name="connsiteX3" fmla="*/ 1333209 w 1996323"/>
              <a:gd name="connsiteY3" fmla="*/ 0 h 781777"/>
              <a:gd name="connsiteX4" fmla="*/ 1116824 w 1996323"/>
              <a:gd name="connsiteY4" fmla="*/ 0 h 781777"/>
              <a:gd name="connsiteX5" fmla="*/ 1047022 w 1996323"/>
              <a:gd name="connsiteY5" fmla="*/ 97722 h 781777"/>
              <a:gd name="connsiteX6" fmla="*/ 1047022 w 1996323"/>
              <a:gd name="connsiteY6" fmla="*/ 656134 h 781777"/>
              <a:gd name="connsiteX7" fmla="*/ 956280 w 1996323"/>
              <a:gd name="connsiteY7" fmla="*/ 774797 h 781777"/>
              <a:gd name="connsiteX8" fmla="*/ 0 w 1996323"/>
              <a:gd name="connsiteY8" fmla="*/ 781777 h 7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6323" h="781777">
                <a:moveTo>
                  <a:pt x="1996323" y="160543"/>
                </a:moveTo>
                <a:lnTo>
                  <a:pt x="1409990" y="188464"/>
                </a:lnTo>
                <a:lnTo>
                  <a:pt x="1403010" y="90742"/>
                </a:lnTo>
                <a:lnTo>
                  <a:pt x="1333209" y="0"/>
                </a:lnTo>
                <a:lnTo>
                  <a:pt x="1116824" y="0"/>
                </a:lnTo>
                <a:lnTo>
                  <a:pt x="1047022" y="97722"/>
                </a:lnTo>
                <a:lnTo>
                  <a:pt x="1047022" y="656134"/>
                </a:lnTo>
                <a:lnTo>
                  <a:pt x="956280" y="774797"/>
                </a:lnTo>
                <a:lnTo>
                  <a:pt x="0" y="781777"/>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54" name="Freeform 53"/>
          <p:cNvSpPr/>
          <p:nvPr/>
        </p:nvSpPr>
        <p:spPr>
          <a:xfrm>
            <a:off x="5976343" y="2353331"/>
            <a:ext cx="1633356" cy="244305"/>
          </a:xfrm>
          <a:custGeom>
            <a:avLst/>
            <a:gdLst>
              <a:gd name="connsiteX0" fmla="*/ 0 w 1633356"/>
              <a:gd name="connsiteY0" fmla="*/ 223365 h 244305"/>
              <a:gd name="connsiteX1" fmla="*/ 425790 w 1633356"/>
              <a:gd name="connsiteY1" fmla="*/ 230345 h 244305"/>
              <a:gd name="connsiteX2" fmla="*/ 432770 w 1633356"/>
              <a:gd name="connsiteY2" fmla="*/ 104702 h 244305"/>
              <a:gd name="connsiteX3" fmla="*/ 495591 w 1633356"/>
              <a:gd name="connsiteY3" fmla="*/ 13960 h 244305"/>
              <a:gd name="connsiteX4" fmla="*/ 851579 w 1633356"/>
              <a:gd name="connsiteY4" fmla="*/ 0 h 244305"/>
              <a:gd name="connsiteX5" fmla="*/ 907420 w 1633356"/>
              <a:gd name="connsiteY5" fmla="*/ 62821 h 244305"/>
              <a:gd name="connsiteX6" fmla="*/ 914400 w 1633356"/>
              <a:gd name="connsiteY6" fmla="*/ 188464 h 244305"/>
              <a:gd name="connsiteX7" fmla="*/ 991182 w 1633356"/>
              <a:gd name="connsiteY7" fmla="*/ 244305 h 244305"/>
              <a:gd name="connsiteX8" fmla="*/ 1633356 w 1633356"/>
              <a:gd name="connsiteY8" fmla="*/ 237325 h 24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3356" h="244305">
                <a:moveTo>
                  <a:pt x="0" y="223365"/>
                </a:moveTo>
                <a:lnTo>
                  <a:pt x="425790" y="230345"/>
                </a:lnTo>
                <a:lnTo>
                  <a:pt x="432770" y="104702"/>
                </a:lnTo>
                <a:lnTo>
                  <a:pt x="495591" y="13960"/>
                </a:lnTo>
                <a:lnTo>
                  <a:pt x="851579" y="0"/>
                </a:lnTo>
                <a:lnTo>
                  <a:pt x="907420" y="62821"/>
                </a:lnTo>
                <a:lnTo>
                  <a:pt x="914400" y="188464"/>
                </a:lnTo>
                <a:lnTo>
                  <a:pt x="991182" y="244305"/>
                </a:lnTo>
                <a:lnTo>
                  <a:pt x="1633356" y="237325"/>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grpSp>
        <p:nvGrpSpPr>
          <p:cNvPr id="4" name="Group 56"/>
          <p:cNvGrpSpPr/>
          <p:nvPr/>
        </p:nvGrpSpPr>
        <p:grpSpPr>
          <a:xfrm>
            <a:off x="7494596" y="2547037"/>
            <a:ext cx="165808" cy="99743"/>
            <a:chOff x="3997371" y="2363638"/>
            <a:chExt cx="1255271" cy="741871"/>
          </a:xfrm>
        </p:grpSpPr>
        <p:sp>
          <p:nvSpPr>
            <p:cNvPr id="58" name="Rounded Rectangle 57"/>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 name="Group 68"/>
          <p:cNvGrpSpPr/>
          <p:nvPr/>
        </p:nvGrpSpPr>
        <p:grpSpPr>
          <a:xfrm>
            <a:off x="1072422" y="4962325"/>
            <a:ext cx="121373" cy="97311"/>
            <a:chOff x="2125777" y="3368411"/>
            <a:chExt cx="231835" cy="142736"/>
          </a:xfrm>
        </p:grpSpPr>
        <p:sp>
          <p:nvSpPr>
            <p:cNvPr id="70" name="Rounded Rectangle 69"/>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76"/>
          <p:cNvGrpSpPr/>
          <p:nvPr/>
        </p:nvGrpSpPr>
        <p:grpSpPr>
          <a:xfrm>
            <a:off x="5959122" y="2547881"/>
            <a:ext cx="125601" cy="71367"/>
            <a:chOff x="2126698" y="3368411"/>
            <a:chExt cx="230914" cy="142736"/>
          </a:xfrm>
        </p:grpSpPr>
        <p:sp>
          <p:nvSpPr>
            <p:cNvPr id="78" name="Rounded Rectangle 77"/>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rot="10800000">
              <a:off x="2135414" y="3403263"/>
              <a:ext cx="101478" cy="91439"/>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80"/>
          <p:cNvGrpSpPr/>
          <p:nvPr/>
        </p:nvGrpSpPr>
        <p:grpSpPr>
          <a:xfrm>
            <a:off x="2769224" y="4348757"/>
            <a:ext cx="142755" cy="99743"/>
            <a:chOff x="3997371" y="2363638"/>
            <a:chExt cx="1255271" cy="741871"/>
          </a:xfrm>
        </p:grpSpPr>
        <p:sp>
          <p:nvSpPr>
            <p:cNvPr id="82" name="Rounded Rectangle 81"/>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ounded Rectangle 4"/>
          <p:cNvSpPr/>
          <p:nvPr/>
        </p:nvSpPr>
        <p:spPr>
          <a:xfrm>
            <a:off x="0" y="123290"/>
            <a:ext cx="3945276" cy="647272"/>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lgn="ctr" defTabSz="889000">
              <a:lnSpc>
                <a:spcPct val="100000"/>
              </a:lnSpc>
              <a:spcBef>
                <a:spcPct val="0"/>
              </a:spcBef>
              <a:spcAft>
                <a:spcPct val="35000"/>
              </a:spcAft>
            </a:pPr>
            <a:r>
              <a:rPr lang="en-US" sz="3600" b="1" kern="12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Frame relay</a:t>
            </a:r>
          </a:p>
        </p:txBody>
      </p:sp>
      <p:grpSp>
        <p:nvGrpSpPr>
          <p:cNvPr id="44" name="Group 43"/>
          <p:cNvGrpSpPr/>
          <p:nvPr/>
        </p:nvGrpSpPr>
        <p:grpSpPr>
          <a:xfrm>
            <a:off x="75567" y="5684143"/>
            <a:ext cx="1724658" cy="1126236"/>
            <a:chOff x="2411797" y="1512205"/>
            <a:chExt cx="1640651" cy="1126236"/>
          </a:xfrm>
          <a:scene3d>
            <a:camera prst="orthographicFront"/>
            <a:lightRig rig="threePt" dir="t"/>
          </a:scene3d>
        </p:grpSpPr>
        <p:sp>
          <p:nvSpPr>
            <p:cNvPr id="46" name="Rounded Rectangle 45"/>
            <p:cNvSpPr/>
            <p:nvPr/>
          </p:nvSpPr>
          <p:spPr>
            <a:xfrm>
              <a:off x="2411797" y="1512205"/>
              <a:ext cx="1640651" cy="1126236"/>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pPr algn="ctr"/>
              <a:endParaRPr lang="en-US" dirty="0"/>
            </a:p>
          </p:txBody>
        </p:sp>
        <p:sp>
          <p:nvSpPr>
            <p:cNvPr id="48" name="Rounded Rectangle 4"/>
            <p:cNvSpPr/>
            <p:nvPr/>
          </p:nvSpPr>
          <p:spPr>
            <a:xfrm>
              <a:off x="2444783" y="1545191"/>
              <a:ext cx="1574679" cy="106026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algn="ctr">
                <a:lnSpc>
                  <a:spcPct val="90000"/>
                </a:lnSpc>
              </a:pPr>
              <a:r>
                <a:rPr lang="en-US" sz="1400" i="1" dirty="0">
                  <a:latin typeface="Arial" pitchFamily="34" charset="0"/>
                  <a:cs typeface="Arial" pitchFamily="34" charset="0"/>
                </a:rPr>
                <a:t>Frame Relay is based on </a:t>
              </a:r>
              <a:r>
                <a:rPr lang="en-US" sz="1400" i="1" dirty="0" smtClean="0">
                  <a:latin typeface="Arial" pitchFamily="34" charset="0"/>
                  <a:cs typeface="Arial" pitchFamily="34" charset="0"/>
                </a:rPr>
                <a:t>the </a:t>
              </a:r>
              <a:r>
                <a:rPr lang="en-US" sz="1400" i="1" dirty="0">
                  <a:latin typeface="Arial" pitchFamily="34" charset="0"/>
                  <a:cs typeface="Arial" pitchFamily="34" charset="0"/>
                </a:rPr>
                <a:t>old X.25 packet-switching technology</a:t>
              </a:r>
              <a:endParaRPr lang="en-US" sz="1400" dirty="0"/>
            </a:p>
          </p:txBody>
        </p:sp>
      </p:grpSp>
      <p:grpSp>
        <p:nvGrpSpPr>
          <p:cNvPr id="65" name="Group 64"/>
          <p:cNvGrpSpPr/>
          <p:nvPr/>
        </p:nvGrpSpPr>
        <p:grpSpPr>
          <a:xfrm>
            <a:off x="1628446" y="5666353"/>
            <a:ext cx="2201908" cy="1144296"/>
            <a:chOff x="4593617" y="2533372"/>
            <a:chExt cx="1640651" cy="931477"/>
          </a:xfrm>
          <a:scene3d>
            <a:camera prst="orthographicFront"/>
            <a:lightRig rig="threePt" dir="t"/>
          </a:scene3d>
        </p:grpSpPr>
        <p:sp>
          <p:nvSpPr>
            <p:cNvPr id="75" name="Rounded Rectangle 74"/>
            <p:cNvSpPr/>
            <p:nvPr/>
          </p:nvSpPr>
          <p:spPr>
            <a:xfrm>
              <a:off x="4593617" y="2533372"/>
              <a:ext cx="1640651" cy="931477"/>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6" name="Rounded Rectangle 6"/>
            <p:cNvSpPr/>
            <p:nvPr/>
          </p:nvSpPr>
          <p:spPr>
            <a:xfrm>
              <a:off x="4620899" y="2552900"/>
              <a:ext cx="1586087" cy="87691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1100" b="1" kern="1200" dirty="0" smtClean="0">
                  <a:latin typeface="Arial" pitchFamily="34" charset="0"/>
                  <a:cs typeface="Arial" pitchFamily="34" charset="0"/>
                </a:rPr>
                <a:t>Frame Relay puts data in a variable-size unit called a </a:t>
              </a:r>
              <a:r>
                <a:rPr lang="en-US" sz="1100" b="1" kern="1200" dirty="0" smtClean="0">
                  <a:latin typeface="Arial" pitchFamily="34" charset="0"/>
                  <a:cs typeface="Arial" pitchFamily="34" charset="0"/>
                </a:rPr>
                <a:t>frame</a:t>
              </a:r>
              <a:endParaRPr lang="en-US" sz="1100" b="1" kern="1200" dirty="0"/>
            </a:p>
          </p:txBody>
        </p:sp>
      </p:grpSp>
      <p:grpSp>
        <p:nvGrpSpPr>
          <p:cNvPr id="49" name="Group 48"/>
          <p:cNvGrpSpPr/>
          <p:nvPr/>
        </p:nvGrpSpPr>
        <p:grpSpPr>
          <a:xfrm>
            <a:off x="3524036" y="5698303"/>
            <a:ext cx="2085653" cy="1133865"/>
            <a:chOff x="2422313" y="2762514"/>
            <a:chExt cx="1640651" cy="1123004"/>
          </a:xfrm>
          <a:scene3d>
            <a:camera prst="orthographicFront"/>
            <a:lightRig rig="threePt" dir="t"/>
          </a:scene3d>
        </p:grpSpPr>
        <p:sp>
          <p:nvSpPr>
            <p:cNvPr id="50" name="Rounded Rectangle 49"/>
            <p:cNvSpPr/>
            <p:nvPr/>
          </p:nvSpPr>
          <p:spPr>
            <a:xfrm>
              <a:off x="2422313" y="2762514"/>
              <a:ext cx="1640651" cy="1123004"/>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chor="ctr"/>
            <a:lstStyle/>
            <a:p>
              <a:pPr>
                <a:lnSpc>
                  <a:spcPct val="90000"/>
                </a:lnSpc>
              </a:pPr>
              <a:r>
                <a:rPr lang="en-US" sz="1400" dirty="0"/>
                <a:t>Link-to-link reliability is not provided – if a frame is corrupted, it is silently discarded</a:t>
              </a:r>
            </a:p>
          </p:txBody>
        </p:sp>
        <p:sp>
          <p:nvSpPr>
            <p:cNvPr id="53" name="Rounded Rectangle 6"/>
            <p:cNvSpPr/>
            <p:nvPr/>
          </p:nvSpPr>
          <p:spPr>
            <a:xfrm>
              <a:off x="2455205" y="2795406"/>
              <a:ext cx="1574867" cy="10572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endParaRPr lang="en-US" sz="1100" kern="1200" dirty="0"/>
            </a:p>
          </p:txBody>
        </p:sp>
      </p:grpSp>
      <p:grpSp>
        <p:nvGrpSpPr>
          <p:cNvPr id="64" name="Group 63"/>
          <p:cNvGrpSpPr/>
          <p:nvPr/>
        </p:nvGrpSpPr>
        <p:grpSpPr>
          <a:xfrm>
            <a:off x="5138796" y="5684139"/>
            <a:ext cx="2166005" cy="1120556"/>
            <a:chOff x="4603543" y="1361659"/>
            <a:chExt cx="1640651" cy="931477"/>
          </a:xfrm>
          <a:scene3d>
            <a:camera prst="orthographicFront"/>
            <a:lightRig rig="threePt" dir="t"/>
          </a:scene3d>
        </p:grpSpPr>
        <p:sp>
          <p:nvSpPr>
            <p:cNvPr id="77" name="Rounded Rectangle 76"/>
            <p:cNvSpPr/>
            <p:nvPr/>
          </p:nvSpPr>
          <p:spPr>
            <a:xfrm>
              <a:off x="4603543" y="1361659"/>
              <a:ext cx="1640651" cy="931477"/>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81" name="Rounded Rectangle 4"/>
            <p:cNvSpPr/>
            <p:nvPr/>
          </p:nvSpPr>
          <p:spPr>
            <a:xfrm>
              <a:off x="4630825" y="1388941"/>
              <a:ext cx="1586087" cy="87691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1400" kern="1200" dirty="0" smtClean="0"/>
                <a:t>Frame relay was developed to take advantage of high data rates and low error rates of packet-switching.</a:t>
              </a:r>
              <a:endParaRPr lang="en-US" sz="1400" kern="1200" dirty="0"/>
            </a:p>
          </p:txBody>
        </p:sp>
      </p:grpSp>
      <p:grpSp>
        <p:nvGrpSpPr>
          <p:cNvPr id="67" name="Group 66"/>
          <p:cNvGrpSpPr/>
          <p:nvPr/>
        </p:nvGrpSpPr>
        <p:grpSpPr>
          <a:xfrm>
            <a:off x="7082664" y="5684139"/>
            <a:ext cx="2040489" cy="1135761"/>
            <a:chOff x="4600049" y="4637515"/>
            <a:chExt cx="1640651" cy="931477"/>
          </a:xfrm>
          <a:scene3d>
            <a:camera prst="orthographicFront"/>
            <a:lightRig rig="threePt" dir="t"/>
          </a:scene3d>
        </p:grpSpPr>
        <p:sp>
          <p:nvSpPr>
            <p:cNvPr id="68" name="Rounded Rectangle 67"/>
            <p:cNvSpPr/>
            <p:nvPr/>
          </p:nvSpPr>
          <p:spPr>
            <a:xfrm>
              <a:off x="4600049" y="4637515"/>
              <a:ext cx="1640651" cy="931477"/>
            </a:xfrm>
            <a:prstGeom prst="roundRect">
              <a:avLst>
                <a:gd name="adj" fmla="val 10000"/>
              </a:avLst>
            </a:prstGeom>
            <a:solidFill>
              <a:schemeClr val="bg2">
                <a:lumMod val="75000"/>
                <a:alpha val="7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9" name="Rounded Rectangle 10"/>
            <p:cNvSpPr/>
            <p:nvPr/>
          </p:nvSpPr>
          <p:spPr>
            <a:xfrm>
              <a:off x="4627331" y="4664797"/>
              <a:ext cx="1586087" cy="87691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2860" tIns="17145" rIns="22860" bIns="17145" numCol="1" spcCol="1270" anchor="ctr" anchorCtr="0">
              <a:noAutofit/>
            </a:bodyPr>
            <a:lstStyle/>
            <a:p>
              <a:pPr lvl="0" algn="ctr" defTabSz="400050">
                <a:lnSpc>
                  <a:spcPct val="90000"/>
                </a:lnSpc>
                <a:spcBef>
                  <a:spcPct val="0"/>
                </a:spcBef>
                <a:spcAft>
                  <a:spcPct val="35000"/>
                </a:spcAft>
              </a:pPr>
              <a:r>
                <a:rPr lang="en-US" sz="1200" i="1" kern="1200" dirty="0" smtClean="0">
                  <a:latin typeface="Arial" pitchFamily="34" charset="0"/>
                  <a:cs typeface="Arial" pitchFamily="34" charset="0"/>
                </a:rPr>
                <a:t>Unlike X.25 frame relay is a fast packet technology, which means that the protocol does not attempt to correct errors</a:t>
              </a:r>
              <a:endParaRPr lang="en-US" sz="1200" kern="1200" dirty="0"/>
            </a:p>
          </p:txBody>
        </p:sp>
      </p:grpSp>
      <p:sp>
        <p:nvSpPr>
          <p:cNvPr id="85" name="Freeform 84"/>
          <p:cNvSpPr/>
          <p:nvPr/>
        </p:nvSpPr>
        <p:spPr>
          <a:xfrm>
            <a:off x="1146048" y="2353056"/>
            <a:ext cx="6461760" cy="2670048"/>
          </a:xfrm>
          <a:custGeom>
            <a:avLst/>
            <a:gdLst>
              <a:gd name="connsiteX0" fmla="*/ 0 w 6461760"/>
              <a:gd name="connsiteY0" fmla="*/ 2670048 h 2670048"/>
              <a:gd name="connsiteX1" fmla="*/ 694944 w 6461760"/>
              <a:gd name="connsiteY1" fmla="*/ 2657856 h 2670048"/>
              <a:gd name="connsiteX2" fmla="*/ 841248 w 6461760"/>
              <a:gd name="connsiteY2" fmla="*/ 2560320 h 2670048"/>
              <a:gd name="connsiteX3" fmla="*/ 816864 w 6461760"/>
              <a:gd name="connsiteY3" fmla="*/ 1987296 h 2670048"/>
              <a:gd name="connsiteX4" fmla="*/ 902208 w 6461760"/>
              <a:gd name="connsiteY4" fmla="*/ 1877568 h 2670048"/>
              <a:gd name="connsiteX5" fmla="*/ 1060704 w 6461760"/>
              <a:gd name="connsiteY5" fmla="*/ 1877568 h 2670048"/>
              <a:gd name="connsiteX6" fmla="*/ 1121664 w 6461760"/>
              <a:gd name="connsiteY6" fmla="*/ 1938528 h 2670048"/>
              <a:gd name="connsiteX7" fmla="*/ 1133856 w 6461760"/>
              <a:gd name="connsiteY7" fmla="*/ 2072640 h 2670048"/>
              <a:gd name="connsiteX8" fmla="*/ 1926336 w 6461760"/>
              <a:gd name="connsiteY8" fmla="*/ 2036064 h 2670048"/>
              <a:gd name="connsiteX9" fmla="*/ 2170176 w 6461760"/>
              <a:gd name="connsiteY9" fmla="*/ 2133600 h 2670048"/>
              <a:gd name="connsiteX10" fmla="*/ 4352544 w 6461760"/>
              <a:gd name="connsiteY10" fmla="*/ 1572768 h 2670048"/>
              <a:gd name="connsiteX11" fmla="*/ 3450336 w 6461760"/>
              <a:gd name="connsiteY11" fmla="*/ 1097280 h 2670048"/>
              <a:gd name="connsiteX12" fmla="*/ 4632960 w 6461760"/>
              <a:gd name="connsiteY12" fmla="*/ 231648 h 2670048"/>
              <a:gd name="connsiteX13" fmla="*/ 5254752 w 6461760"/>
              <a:gd name="connsiteY13" fmla="*/ 231648 h 2670048"/>
              <a:gd name="connsiteX14" fmla="*/ 5254752 w 6461760"/>
              <a:gd name="connsiteY14" fmla="*/ 85344 h 2670048"/>
              <a:gd name="connsiteX15" fmla="*/ 5340096 w 6461760"/>
              <a:gd name="connsiteY15" fmla="*/ 24384 h 2670048"/>
              <a:gd name="connsiteX16" fmla="*/ 5693664 w 6461760"/>
              <a:gd name="connsiteY16" fmla="*/ 0 h 2670048"/>
              <a:gd name="connsiteX17" fmla="*/ 5742432 w 6461760"/>
              <a:gd name="connsiteY17" fmla="*/ 60960 h 2670048"/>
              <a:gd name="connsiteX18" fmla="*/ 5754624 w 6461760"/>
              <a:gd name="connsiteY18" fmla="*/ 207264 h 2670048"/>
              <a:gd name="connsiteX19" fmla="*/ 5815584 w 6461760"/>
              <a:gd name="connsiteY19" fmla="*/ 268224 h 2670048"/>
              <a:gd name="connsiteX20" fmla="*/ 6461760 w 6461760"/>
              <a:gd name="connsiteY20" fmla="*/ 243840 h 267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760" h="2670048">
                <a:moveTo>
                  <a:pt x="0" y="2670048"/>
                </a:moveTo>
                <a:lnTo>
                  <a:pt x="694944" y="2657856"/>
                </a:lnTo>
                <a:lnTo>
                  <a:pt x="841248" y="2560320"/>
                </a:lnTo>
                <a:lnTo>
                  <a:pt x="816864" y="1987296"/>
                </a:lnTo>
                <a:lnTo>
                  <a:pt x="902208" y="1877568"/>
                </a:lnTo>
                <a:lnTo>
                  <a:pt x="1060704" y="1877568"/>
                </a:lnTo>
                <a:lnTo>
                  <a:pt x="1121664" y="1938528"/>
                </a:lnTo>
                <a:lnTo>
                  <a:pt x="1133856" y="2072640"/>
                </a:lnTo>
                <a:lnTo>
                  <a:pt x="1926336" y="2036064"/>
                </a:lnTo>
                <a:lnTo>
                  <a:pt x="2170176" y="2133600"/>
                </a:lnTo>
                <a:lnTo>
                  <a:pt x="4352544" y="1572768"/>
                </a:lnTo>
                <a:lnTo>
                  <a:pt x="3450336" y="1097280"/>
                </a:lnTo>
                <a:lnTo>
                  <a:pt x="4632960" y="231648"/>
                </a:lnTo>
                <a:lnTo>
                  <a:pt x="5254752" y="231648"/>
                </a:lnTo>
                <a:lnTo>
                  <a:pt x="5254752" y="85344"/>
                </a:lnTo>
                <a:lnTo>
                  <a:pt x="5340096" y="24384"/>
                </a:lnTo>
                <a:lnTo>
                  <a:pt x="5693664" y="0"/>
                </a:lnTo>
                <a:lnTo>
                  <a:pt x="5742432" y="60960"/>
                </a:lnTo>
                <a:lnTo>
                  <a:pt x="5754624" y="207264"/>
                </a:lnTo>
                <a:lnTo>
                  <a:pt x="5815584" y="268224"/>
                </a:lnTo>
                <a:lnTo>
                  <a:pt x="6461760" y="243840"/>
                </a:lnTo>
              </a:path>
            </a:pathLst>
          </a:cu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p:cNvSpPr/>
          <p:nvPr/>
        </p:nvSpPr>
        <p:spPr>
          <a:xfrm>
            <a:off x="1075793" y="4805210"/>
            <a:ext cx="622929"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F</a:t>
            </a:r>
            <a:r>
              <a:rPr lang="en-US" sz="2000" dirty="0" smtClean="0">
                <a:solidFill>
                  <a:schemeClr val="lt1">
                    <a:alpha val="60000"/>
                  </a:schemeClr>
                </a:solidFill>
                <a:latin typeface="Stencil" pitchFamily="82" charset="0"/>
              </a:rPr>
              <a:t>1</a:t>
            </a:r>
            <a:endParaRPr lang="en-US" sz="2800" dirty="0">
              <a:solidFill>
                <a:schemeClr val="lt1">
                  <a:alpha val="60000"/>
                </a:schemeClr>
              </a:solidFill>
              <a:latin typeface="Stencil" pitchFamily="82" charset="0"/>
            </a:endParaRPr>
          </a:p>
        </p:txBody>
      </p:sp>
      <p:sp>
        <p:nvSpPr>
          <p:cNvPr id="90" name="Rectangle 89"/>
          <p:cNvSpPr/>
          <p:nvPr/>
        </p:nvSpPr>
        <p:spPr>
          <a:xfrm>
            <a:off x="1066817" y="4810860"/>
            <a:ext cx="622929"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F</a:t>
            </a:r>
            <a:r>
              <a:rPr lang="en-US" dirty="0" smtClean="0">
                <a:solidFill>
                  <a:schemeClr val="lt1">
                    <a:alpha val="60000"/>
                  </a:schemeClr>
                </a:solidFill>
                <a:latin typeface="Stencil" pitchFamily="82" charset="0"/>
              </a:rPr>
              <a:t>2</a:t>
            </a:r>
            <a:endParaRPr lang="en-US" sz="2800" dirty="0">
              <a:solidFill>
                <a:schemeClr val="lt1">
                  <a:alpha val="60000"/>
                </a:schemeClr>
              </a:solidFill>
              <a:latin typeface="Stencil" pitchFamily="82" charset="0"/>
            </a:endParaRPr>
          </a:p>
        </p:txBody>
      </p:sp>
      <p:grpSp>
        <p:nvGrpSpPr>
          <p:cNvPr id="21" name="Group 20"/>
          <p:cNvGrpSpPr/>
          <p:nvPr/>
        </p:nvGrpSpPr>
        <p:grpSpPr>
          <a:xfrm>
            <a:off x="-118842" y="1612039"/>
            <a:ext cx="4213927" cy="2682688"/>
            <a:chOff x="126988" y="1637032"/>
            <a:chExt cx="4189594" cy="2682688"/>
          </a:xfrm>
        </p:grpSpPr>
        <p:sp>
          <p:nvSpPr>
            <p:cNvPr id="12" name="Oval Callout 11"/>
            <p:cNvSpPr/>
            <p:nvPr/>
          </p:nvSpPr>
          <p:spPr>
            <a:xfrm>
              <a:off x="126988" y="1637032"/>
              <a:ext cx="4189594" cy="2682688"/>
            </a:xfrm>
            <a:prstGeom prst="wedgeEllipse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6" name="Rectangle 85"/>
            <p:cNvSpPr/>
            <p:nvPr/>
          </p:nvSpPr>
          <p:spPr>
            <a:xfrm>
              <a:off x="1765550" y="2998591"/>
              <a:ext cx="43272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4</a:t>
              </a:r>
              <a:endParaRPr lang="en-US" sz="2800" dirty="0">
                <a:solidFill>
                  <a:schemeClr val="lt1">
                    <a:alpha val="60000"/>
                  </a:schemeClr>
                </a:solidFill>
                <a:latin typeface="Stencil" pitchFamily="82" charset="0"/>
              </a:endParaRPr>
            </a:p>
          </p:txBody>
        </p:sp>
        <p:sp>
          <p:nvSpPr>
            <p:cNvPr id="87" name="Rectangle 86"/>
            <p:cNvSpPr/>
            <p:nvPr/>
          </p:nvSpPr>
          <p:spPr>
            <a:xfrm>
              <a:off x="2159396" y="2978376"/>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3</a:t>
              </a:r>
            </a:p>
          </p:txBody>
        </p:sp>
        <p:sp>
          <p:nvSpPr>
            <p:cNvPr id="91" name="Rectangle 90"/>
            <p:cNvSpPr/>
            <p:nvPr/>
          </p:nvSpPr>
          <p:spPr>
            <a:xfrm>
              <a:off x="2402009" y="2957300"/>
              <a:ext cx="441699"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2</a:t>
              </a:r>
              <a:endParaRPr lang="en-US" sz="2800" dirty="0">
                <a:solidFill>
                  <a:schemeClr val="lt1">
                    <a:alpha val="60000"/>
                  </a:schemeClr>
                </a:solidFill>
                <a:latin typeface="Stencil" pitchFamily="82" charset="0"/>
              </a:endParaRPr>
            </a:p>
          </p:txBody>
        </p:sp>
        <p:sp>
          <p:nvSpPr>
            <p:cNvPr id="92" name="Rectangle 91"/>
            <p:cNvSpPr/>
            <p:nvPr/>
          </p:nvSpPr>
          <p:spPr>
            <a:xfrm>
              <a:off x="2793135" y="2931351"/>
              <a:ext cx="323850"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smtClean="0">
                  <a:solidFill>
                    <a:schemeClr val="lt1">
                      <a:alpha val="60000"/>
                    </a:schemeClr>
                  </a:solidFill>
                  <a:latin typeface="Stencil" pitchFamily="82" charset="0"/>
                </a:rPr>
                <a:t>1</a:t>
              </a:r>
              <a:endParaRPr lang="en-US" sz="2800" dirty="0">
                <a:solidFill>
                  <a:schemeClr val="lt1">
                    <a:alpha val="60000"/>
                  </a:schemeClr>
                </a:solidFill>
                <a:latin typeface="Stencil" pitchFamily="82" charset="0"/>
              </a:endParaRPr>
            </a:p>
          </p:txBody>
        </p:sp>
        <p:cxnSp>
          <p:nvCxnSpPr>
            <p:cNvPr id="14" name="Straight Connector 13"/>
            <p:cNvCxnSpPr/>
            <p:nvPr/>
          </p:nvCxnSpPr>
          <p:spPr>
            <a:xfrm flipH="1">
              <a:off x="1311088" y="3426633"/>
              <a:ext cx="2050677" cy="10108"/>
            </a:xfrm>
            <a:prstGeom prst="line">
              <a:avLst/>
            </a:prstGeom>
            <a:ln w="12700">
              <a:solidFill>
                <a:schemeClr val="bg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622858" y="2794947"/>
              <a:ext cx="0" cy="885451"/>
            </a:xfrm>
            <a:prstGeom prst="line">
              <a:avLst/>
            </a:prstGeom>
            <a:ln w="12700">
              <a:solidFill>
                <a:schemeClr val="bg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007246" y="2782423"/>
              <a:ext cx="0" cy="885451"/>
            </a:xfrm>
            <a:prstGeom prst="line">
              <a:avLst/>
            </a:prstGeom>
            <a:ln w="12700">
              <a:solidFill>
                <a:schemeClr val="bg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192117" y="2802629"/>
              <a:ext cx="0" cy="885451"/>
            </a:xfrm>
            <a:prstGeom prst="line">
              <a:avLst/>
            </a:prstGeom>
            <a:ln w="12700">
              <a:solidFill>
                <a:schemeClr val="bg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443993" y="2798770"/>
              <a:ext cx="0" cy="885451"/>
            </a:xfrm>
            <a:prstGeom prst="line">
              <a:avLst/>
            </a:prstGeom>
            <a:ln w="12700">
              <a:solidFill>
                <a:schemeClr val="bg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605407" y="3533874"/>
              <a:ext cx="586710" cy="215444"/>
            </a:xfrm>
            <a:prstGeom prst="rect">
              <a:avLst/>
            </a:prstGeom>
            <a:noFill/>
          </p:spPr>
          <p:txBody>
            <a:bodyPr wrap="square" rtlCol="0">
              <a:spAutoFit/>
            </a:bodyPr>
            <a:lstStyle/>
            <a:p>
              <a:pPr algn="ctr"/>
              <a:r>
                <a:rPr lang="en-US" sz="800" b="1" dirty="0" smtClean="0">
                  <a:solidFill>
                    <a:srgbClr val="FF0000"/>
                  </a:solidFill>
                </a:rPr>
                <a:t>Frame 1</a:t>
              </a:r>
              <a:endParaRPr lang="en-US" sz="800" b="1" dirty="0">
                <a:solidFill>
                  <a:srgbClr val="FF0000"/>
                </a:solidFill>
              </a:endParaRPr>
            </a:p>
          </p:txBody>
        </p:sp>
        <p:sp>
          <p:nvSpPr>
            <p:cNvPr id="96" name="TextBox 95"/>
            <p:cNvSpPr txBox="1"/>
            <p:nvPr/>
          </p:nvSpPr>
          <p:spPr>
            <a:xfrm>
              <a:off x="2020694" y="3501201"/>
              <a:ext cx="586710" cy="215444"/>
            </a:xfrm>
            <a:prstGeom prst="rect">
              <a:avLst/>
            </a:prstGeom>
            <a:noFill/>
          </p:spPr>
          <p:txBody>
            <a:bodyPr wrap="square" rtlCol="0">
              <a:spAutoFit/>
            </a:bodyPr>
            <a:lstStyle/>
            <a:p>
              <a:pPr algn="ctr"/>
              <a:r>
                <a:rPr lang="en-US" sz="800" b="1" dirty="0" smtClean="0">
                  <a:solidFill>
                    <a:srgbClr val="FF0000"/>
                  </a:solidFill>
                </a:rPr>
                <a:t>Frame 2</a:t>
              </a:r>
              <a:endParaRPr lang="en-US" sz="800" b="1" dirty="0">
                <a:solidFill>
                  <a:srgbClr val="FF0000"/>
                </a:solidFill>
              </a:endParaRPr>
            </a:p>
          </p:txBody>
        </p:sp>
        <p:sp>
          <p:nvSpPr>
            <p:cNvPr id="97" name="TextBox 96"/>
            <p:cNvSpPr txBox="1"/>
            <p:nvPr/>
          </p:nvSpPr>
          <p:spPr>
            <a:xfrm>
              <a:off x="1417869" y="3501201"/>
              <a:ext cx="586710" cy="215444"/>
            </a:xfrm>
            <a:prstGeom prst="rect">
              <a:avLst/>
            </a:prstGeom>
            <a:noFill/>
          </p:spPr>
          <p:txBody>
            <a:bodyPr wrap="square" rtlCol="0">
              <a:spAutoFit/>
            </a:bodyPr>
            <a:lstStyle/>
            <a:p>
              <a:pPr algn="ctr"/>
              <a:r>
                <a:rPr lang="en-US" sz="800" b="1" dirty="0" smtClean="0">
                  <a:solidFill>
                    <a:srgbClr val="FF0000"/>
                  </a:solidFill>
                </a:rPr>
                <a:t>Frame 3</a:t>
              </a:r>
              <a:endParaRPr lang="en-US" sz="800" b="1" dirty="0">
                <a:solidFill>
                  <a:srgbClr val="FF0000"/>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circle(in)">
                                      <p:cBhvr>
                                        <p:cTn id="11" dur="2000"/>
                                        <p:tgtEl>
                                          <p:spTgt spid="8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10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0" presetID="1" presetClass="entr" presetSubtype="0" fill="hold" grpId="0" nodeType="withEffect">
                                  <p:stCondLst>
                                    <p:cond delay="0"/>
                                  </p:stCondLst>
                                  <p:childTnLst>
                                    <p:set>
                                      <p:cBhvr>
                                        <p:cTn id="21" dur="1" fill="hold">
                                          <p:stCondLst>
                                            <p:cond delay="0"/>
                                          </p:stCondLst>
                                        </p:cTn>
                                        <p:tgtEl>
                                          <p:spTgt spid="8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fill="hold" grpId="1" nodeType="clickEffect">
                                  <p:stCondLst>
                                    <p:cond delay="0"/>
                                  </p:stCondLst>
                                  <p:childTnLst>
                                    <p:animMotion origin="layout" path="M -0.02848 1.11111E-6 L 0.05121 -0.00185 L 0.06267 -0.01667 L 0.06336 -0.09815 L 0.06875 -0.1125 L 0.08941 -0.11435 L 0.09323 -0.10533 L 0.09704 -0.08796 L 0.18229 -0.09097 L 0.20764 -0.07847 L 0.44774 -0.16181 L 0.35017 -0.22755 L 0.47829 -0.35741 L 0.54652 -0.35463 L 0.54652 -0.37408 L 0.55191 -0.38495 L 0.59079 -0.38588 L 0.59843 -0.37986 L 0.60086 -0.36181 L 0.60694 -0.35162 L 0.66336 -0.35232 " pathEditMode="relative" rAng="0" ptsTypes="AAAAAAAAAAAAAAAAAAAAA">
                                      <p:cBhvr>
                                        <p:cTn id="25" dur="8000" fill="hold"/>
                                        <p:tgtEl>
                                          <p:spTgt spid="88"/>
                                        </p:tgtEl>
                                        <p:attrNameLst>
                                          <p:attrName>ppt_x</p:attrName>
                                          <p:attrName>ppt_y</p:attrName>
                                        </p:attrNameLst>
                                      </p:cBhvr>
                                      <p:rCtr x="34583" y="-19306"/>
                                    </p:animMotion>
                                  </p:childTnLst>
                                  <p:subTnLst>
                                    <p:set>
                                      <p:cBhvr override="childStyle">
                                        <p:cTn dur="1" fill="hold" display="0" masterRel="sameClick" afterEffect="1">
                                          <p:stCondLst>
                                            <p:cond evt="end" delay="0">
                                              <p:tn val="24"/>
                                            </p:cond>
                                          </p:stCondLst>
                                        </p:cTn>
                                        <p:tgtEl>
                                          <p:spTgt spid="88"/>
                                        </p:tgtEl>
                                        <p:attrNameLst>
                                          <p:attrName>style.visibility</p:attrName>
                                        </p:attrNameLst>
                                      </p:cBhvr>
                                      <p:to>
                                        <p:strVal val="hidden"/>
                                      </p:to>
                                    </p:set>
                                  </p:subTnLst>
                                </p:cTn>
                              </p:par>
                              <p:par>
                                <p:cTn id="26" presetID="1" presetClass="entr" presetSubtype="0" fill="hold" grpId="0" nodeType="withEffect">
                                  <p:stCondLst>
                                    <p:cond delay="300"/>
                                  </p:stCondLst>
                                  <p:childTnLst>
                                    <p:set>
                                      <p:cBhvr>
                                        <p:cTn id="27" dur="1" fill="hold">
                                          <p:stCondLst>
                                            <p:cond delay="0"/>
                                          </p:stCondLst>
                                        </p:cTn>
                                        <p:tgtEl>
                                          <p:spTgt spid="90"/>
                                        </p:tgtEl>
                                        <p:attrNameLst>
                                          <p:attrName>style.visibility</p:attrName>
                                        </p:attrNameLst>
                                      </p:cBhvr>
                                      <p:to>
                                        <p:strVal val="visible"/>
                                      </p:to>
                                    </p:set>
                                  </p:childTnLst>
                                </p:cTn>
                              </p:par>
                              <p:par>
                                <p:cTn id="28" presetID="0" presetClass="path" presetSubtype="0" fill="hold" grpId="1" nodeType="withEffect">
                                  <p:stCondLst>
                                    <p:cond delay="300"/>
                                  </p:stCondLst>
                                  <p:childTnLst>
                                    <p:animMotion origin="layout" path="M -0.02848 1.11111E-6 L 0.05121 -0.00185 L 0.06267 -0.01667 L 0.06336 -0.09815 L 0.06875 -0.1125 L 0.08941 -0.11435 L 0.09323 -0.10533 L 0.09704 -0.08796 L 0.18229 -0.09097 L 0.20764 -0.07847 L 0.44774 -0.16181 L 0.35017 -0.22755 L 0.47829 -0.35741 L 0.54652 -0.35463 L 0.54652 -0.37408 L 0.55191 -0.38495 L 0.59079 -0.38588 L 0.59843 -0.37986 L 0.60086 -0.36181 L 0.60694 -0.35162 L 0.66336 -0.35232 " pathEditMode="relative" rAng="0" ptsTypes="AAAAAAAAAAAAAAAAAAAAA">
                                      <p:cBhvr>
                                        <p:cTn id="29" dur="8000" fill="hold"/>
                                        <p:tgtEl>
                                          <p:spTgt spid="90"/>
                                        </p:tgtEl>
                                        <p:attrNameLst>
                                          <p:attrName>ppt_x</p:attrName>
                                          <p:attrName>ppt_y</p:attrName>
                                        </p:attrNameLst>
                                      </p:cBhvr>
                                      <p:rCtr x="34583" y="-19306"/>
                                    </p:animMotion>
                                  </p:childTnLst>
                                  <p:subTnLst>
                                    <p:set>
                                      <p:cBhvr override="childStyle">
                                        <p:cTn dur="1" fill="hold" display="0" masterRel="sameClick" afterEffect="1">
                                          <p:stCondLst>
                                            <p:cond evt="end" delay="0">
                                              <p:tn val="28"/>
                                            </p:cond>
                                          </p:stCondLst>
                                        </p:cTn>
                                        <p:tgtEl>
                                          <p:spTgt spid="90"/>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8" grpId="0" animBg="1"/>
      <p:bldP spid="88" grpId="1" animBg="1"/>
      <p:bldP spid="90" grpId="0" animBg="1"/>
      <p:bldP spid="9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loud 122"/>
          <p:cNvSpPr/>
          <p:nvPr/>
        </p:nvSpPr>
        <p:spPr>
          <a:xfrm>
            <a:off x="1181526" y="1202077"/>
            <a:ext cx="6123275" cy="4294598"/>
          </a:xfrm>
          <a:prstGeom prst="cloud">
            <a:avLst/>
          </a:prstGeom>
          <a:solidFill>
            <a:schemeClr val="accent4">
              <a:lumMod val="50000"/>
            </a:schemeClr>
          </a:solidFill>
          <a:ln w="38100">
            <a:solidFill>
              <a:schemeClr val="accent4">
                <a:lumMod val="50000"/>
              </a:schemeClr>
            </a:solidFill>
          </a:ln>
          <a:effectLst>
            <a:outerShdw blurRad="50800" dist="38100" dir="2700000" algn="tl" rotWithShape="0">
              <a:prstClr val="black">
                <a:alpha val="40000"/>
              </a:prstClr>
            </a:outerShdw>
          </a:effectLst>
          <a:scene3d>
            <a:camera prst="isometricTopUp"/>
            <a:lightRig rig="threePt" dir="t"/>
          </a:scene3d>
          <a:sp3d extrusionH="63500" prstMaterial="clear">
            <a:bevelT w="381000" h="3810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44" name="Rounded Rectangle 4"/>
          <p:cNvSpPr/>
          <p:nvPr/>
        </p:nvSpPr>
        <p:spPr>
          <a:xfrm>
            <a:off x="3719244" y="214045"/>
            <a:ext cx="5506947" cy="647272"/>
          </a:xfrm>
          <a:prstGeom prst="rect">
            <a:avLst/>
          </a:prstGeom>
          <a:scene3d>
            <a:camera prst="orthographicFront"/>
            <a:lightRig rig="threePt" dir="t"/>
          </a:scene3d>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p>
            <a:pPr lvl="0" algn="ctr" defTabSz="889000">
              <a:lnSpc>
                <a:spcPct val="100000"/>
              </a:lnSpc>
              <a:spcBef>
                <a:spcPct val="0"/>
              </a:spcBef>
              <a:spcAft>
                <a:spcPct val="35000"/>
              </a:spcAft>
            </a:pPr>
            <a:r>
              <a:rPr lang="en-US" sz="3600" b="1" kern="12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atm</a:t>
            </a:r>
            <a:endParaRPr lang="en-US" sz="3600" b="1" kern="120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grpSp>
        <p:nvGrpSpPr>
          <p:cNvPr id="42" name="Group 41"/>
          <p:cNvGrpSpPr/>
          <p:nvPr/>
        </p:nvGrpSpPr>
        <p:grpSpPr>
          <a:xfrm>
            <a:off x="75566" y="5684143"/>
            <a:ext cx="2309245" cy="1126236"/>
            <a:chOff x="2411797" y="1512205"/>
            <a:chExt cx="1640651" cy="1126236"/>
          </a:xfrm>
          <a:scene3d>
            <a:camera prst="orthographicFront"/>
            <a:lightRig rig="threePt" dir="t"/>
          </a:scene3d>
        </p:grpSpPr>
        <p:sp>
          <p:nvSpPr>
            <p:cNvPr id="46" name="Rounded Rectangle 45"/>
            <p:cNvSpPr/>
            <p:nvPr/>
          </p:nvSpPr>
          <p:spPr>
            <a:xfrm>
              <a:off x="2411797" y="1512205"/>
              <a:ext cx="1640651" cy="1126236"/>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txBody>
            <a:bodyPr/>
            <a:lstStyle/>
            <a:p>
              <a:endParaRPr lang="en-US" sz="2800" dirty="0"/>
            </a:p>
          </p:txBody>
        </p:sp>
        <p:sp>
          <p:nvSpPr>
            <p:cNvPr id="48" name="Rounded Rectangle 4"/>
            <p:cNvSpPr/>
            <p:nvPr/>
          </p:nvSpPr>
          <p:spPr>
            <a:xfrm>
              <a:off x="2444783" y="1545191"/>
              <a:ext cx="1574679" cy="106026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a:lnSpc>
                  <a:spcPct val="90000"/>
                </a:lnSpc>
              </a:pPr>
              <a:r>
                <a:rPr lang="en-US" sz="2000" dirty="0"/>
                <a:t>Improves on performance of Frame Relay</a:t>
              </a:r>
            </a:p>
          </p:txBody>
        </p:sp>
      </p:grpSp>
      <p:grpSp>
        <p:nvGrpSpPr>
          <p:cNvPr id="49" name="Group 48"/>
          <p:cNvGrpSpPr/>
          <p:nvPr/>
        </p:nvGrpSpPr>
        <p:grpSpPr>
          <a:xfrm>
            <a:off x="2227237" y="5684143"/>
            <a:ext cx="2184119" cy="1133865"/>
            <a:chOff x="2422313" y="2762514"/>
            <a:chExt cx="1640651" cy="1123004"/>
          </a:xfrm>
          <a:scene3d>
            <a:camera prst="orthographicFront"/>
            <a:lightRig rig="threePt" dir="t"/>
          </a:scene3d>
        </p:grpSpPr>
        <p:sp>
          <p:nvSpPr>
            <p:cNvPr id="50" name="Rounded Rectangle 49"/>
            <p:cNvSpPr/>
            <p:nvPr/>
          </p:nvSpPr>
          <p:spPr>
            <a:xfrm>
              <a:off x="2422313" y="2762514"/>
              <a:ext cx="1640651" cy="1123004"/>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nSpc>
                  <a:spcPct val="90000"/>
                </a:lnSpc>
              </a:pPr>
              <a:r>
                <a:rPr lang="en-US" sz="2400" dirty="0"/>
                <a:t>Based upon 53-byte cells of fixed size</a:t>
              </a:r>
            </a:p>
          </p:txBody>
        </p:sp>
        <p:sp>
          <p:nvSpPr>
            <p:cNvPr id="53" name="Rounded Rectangle 6"/>
            <p:cNvSpPr/>
            <p:nvPr/>
          </p:nvSpPr>
          <p:spPr>
            <a:xfrm>
              <a:off x="2455205" y="2795406"/>
              <a:ext cx="1574867" cy="10572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endParaRPr lang="en-US" kern="1200" dirty="0"/>
            </a:p>
          </p:txBody>
        </p:sp>
      </p:grpSp>
      <p:grpSp>
        <p:nvGrpSpPr>
          <p:cNvPr id="55" name="Group 54"/>
          <p:cNvGrpSpPr/>
          <p:nvPr/>
        </p:nvGrpSpPr>
        <p:grpSpPr>
          <a:xfrm>
            <a:off x="4086231" y="5687911"/>
            <a:ext cx="2360520" cy="1130097"/>
            <a:chOff x="2439606" y="3950373"/>
            <a:chExt cx="1638814" cy="1476174"/>
          </a:xfrm>
          <a:scene3d>
            <a:camera prst="orthographicFront"/>
            <a:lightRig rig="threePt" dir="t"/>
          </a:scene3d>
        </p:grpSpPr>
        <p:sp>
          <p:nvSpPr>
            <p:cNvPr id="56" name="Rounded Rectangle 55"/>
            <p:cNvSpPr/>
            <p:nvPr/>
          </p:nvSpPr>
          <p:spPr>
            <a:xfrm>
              <a:off x="2439606" y="3950373"/>
              <a:ext cx="1638814" cy="1476174"/>
            </a:xfrm>
            <a:prstGeom prst="roundRect">
              <a:avLst>
                <a:gd name="adj" fmla="val 10000"/>
              </a:avLst>
            </a:prstGeom>
            <a:solidFill>
              <a:schemeClr val="accent1">
                <a:lumMod val="75000"/>
                <a:alpha val="46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7" name="Rounded Rectangle 8"/>
            <p:cNvSpPr/>
            <p:nvPr/>
          </p:nvSpPr>
          <p:spPr>
            <a:xfrm>
              <a:off x="2482842" y="3993609"/>
              <a:ext cx="1552342" cy="138970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a:lnSpc>
                  <a:spcPct val="90000"/>
                </a:lnSpc>
              </a:pPr>
              <a:r>
                <a:rPr lang="en-US" sz="2000" dirty="0"/>
                <a:t>Compatible with twisted-pair, coax, and fiber</a:t>
              </a:r>
            </a:p>
          </p:txBody>
        </p:sp>
      </p:grpSp>
      <p:pic>
        <p:nvPicPr>
          <p:cNvPr id="64" name="Picture 3" descr="F:\docss\Downloads\desktasdfop-pc.png"/>
          <p:cNvPicPr>
            <a:picLocks noChangeAspect="1" noChangeArrowheads="1"/>
          </p:cNvPicPr>
          <p:nvPr/>
        </p:nvPicPr>
        <p:blipFill>
          <a:blip r:embed="rId2"/>
          <a:srcRect/>
          <a:stretch>
            <a:fillRect/>
          </a:stretch>
        </p:blipFill>
        <p:spPr bwMode="auto">
          <a:xfrm>
            <a:off x="0" y="4447551"/>
            <a:ext cx="1145754" cy="946442"/>
          </a:xfrm>
          <a:prstGeom prst="rect">
            <a:avLst/>
          </a:prstGeom>
          <a:noFill/>
        </p:spPr>
      </p:pic>
      <p:cxnSp>
        <p:nvCxnSpPr>
          <p:cNvPr id="65" name="Straight Connector 64"/>
          <p:cNvCxnSpPr/>
          <p:nvPr/>
        </p:nvCxnSpPr>
        <p:spPr>
          <a:xfrm flipV="1">
            <a:off x="3283918" y="3554858"/>
            <a:ext cx="1092873" cy="807330"/>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693545" y="2691829"/>
            <a:ext cx="916145" cy="680614"/>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785866" y="2451388"/>
            <a:ext cx="1834098" cy="65781"/>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5209000" y="3143891"/>
            <a:ext cx="852755" cy="195211"/>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84785" y="3548332"/>
            <a:ext cx="557777" cy="304477"/>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2614386" y="3169513"/>
            <a:ext cx="1387334" cy="431966"/>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flipH="1">
            <a:off x="3756626" y="2595646"/>
            <a:ext cx="698384" cy="644687"/>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280623" y="3986373"/>
            <a:ext cx="2010568" cy="515518"/>
          </a:xfrm>
          <a:prstGeom prst="line">
            <a:avLst/>
          </a:prstGeom>
          <a:ln w="38100">
            <a:solidFill>
              <a:schemeClr val="bg1">
                <a:lumMod val="95000"/>
                <a:lumOff val="5000"/>
              </a:schemeClr>
            </a:solidFill>
          </a:ln>
          <a:scene3d>
            <a:camera prst="orthographicFront"/>
            <a:lightRig rig="threePt" dir="t"/>
          </a:scene3d>
          <a:sp3d prstMaterial="clear">
            <a:bevelT w="38100" h="38100" prst="coolSlant"/>
          </a:sp3d>
        </p:spPr>
        <p:style>
          <a:lnRef idx="1">
            <a:schemeClr val="accent1"/>
          </a:lnRef>
          <a:fillRef idx="0">
            <a:schemeClr val="accent1"/>
          </a:fillRef>
          <a:effectRef idx="0">
            <a:schemeClr val="accent1"/>
          </a:effectRef>
          <a:fontRef idx="minor">
            <a:schemeClr val="tx1"/>
          </a:fontRef>
        </p:style>
      </p:cxnSp>
      <p:pic>
        <p:nvPicPr>
          <p:cNvPr id="76" name="Picture 2" descr="F:\docss\Downloads\desktoasdp-pc.png"/>
          <p:cNvPicPr>
            <a:picLocks noChangeAspect="1" noChangeArrowheads="1"/>
          </p:cNvPicPr>
          <p:nvPr/>
        </p:nvPicPr>
        <p:blipFill>
          <a:blip r:embed="rId3"/>
          <a:srcRect/>
          <a:stretch>
            <a:fillRect/>
          </a:stretch>
        </p:blipFill>
        <p:spPr bwMode="auto">
          <a:xfrm>
            <a:off x="7576087" y="2215357"/>
            <a:ext cx="1019174" cy="841882"/>
          </a:xfrm>
          <a:prstGeom prst="rect">
            <a:avLst/>
          </a:prstGeom>
          <a:noFill/>
        </p:spPr>
      </p:pic>
      <p:pic>
        <p:nvPicPr>
          <p:cNvPr id="77" name="Picture 4" descr="F:\docss\Downloads\Nodes2.png"/>
          <p:cNvPicPr>
            <a:picLocks noChangeAspect="1" noChangeArrowheads="1"/>
          </p:cNvPicPr>
          <p:nvPr/>
        </p:nvPicPr>
        <p:blipFill>
          <a:blip r:embed="rId4"/>
          <a:srcRect/>
          <a:stretch>
            <a:fillRect/>
          </a:stretch>
        </p:blipFill>
        <p:spPr bwMode="auto">
          <a:xfrm>
            <a:off x="2791265" y="385829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81" name="Picture 4" descr="F:\docss\Downloads\Nodes2.png"/>
          <p:cNvPicPr>
            <a:picLocks noChangeAspect="1" noChangeArrowheads="1"/>
          </p:cNvPicPr>
          <p:nvPr/>
        </p:nvPicPr>
        <p:blipFill>
          <a:blip r:embed="rId4"/>
          <a:srcRect/>
          <a:stretch>
            <a:fillRect/>
          </a:stretch>
        </p:blipFill>
        <p:spPr bwMode="auto">
          <a:xfrm>
            <a:off x="3269097" y="1936307"/>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85" name="Picture 4" descr="F:\docss\Downloads\Nodes2.png"/>
          <p:cNvPicPr>
            <a:picLocks noChangeAspect="1" noChangeArrowheads="1"/>
          </p:cNvPicPr>
          <p:nvPr/>
        </p:nvPicPr>
        <p:blipFill>
          <a:blip r:embed="rId4"/>
          <a:srcRect/>
          <a:stretch>
            <a:fillRect/>
          </a:stretch>
        </p:blipFill>
        <p:spPr bwMode="auto">
          <a:xfrm>
            <a:off x="5144708" y="336703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86" name="Picture 4" descr="F:\docss\Downloads\Nodes2.png"/>
          <p:cNvPicPr>
            <a:picLocks noChangeAspect="1" noChangeArrowheads="1"/>
          </p:cNvPicPr>
          <p:nvPr/>
        </p:nvPicPr>
        <p:blipFill>
          <a:blip r:embed="rId4"/>
          <a:srcRect/>
          <a:stretch>
            <a:fillRect/>
          </a:stretch>
        </p:blipFill>
        <p:spPr bwMode="auto">
          <a:xfrm>
            <a:off x="4263009" y="2929105"/>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pic>
        <p:nvPicPr>
          <p:cNvPr id="87" name="Picture 4" descr="F:\docss\Downloads\Nodes2.png"/>
          <p:cNvPicPr>
            <a:picLocks noChangeAspect="1" noChangeArrowheads="1"/>
          </p:cNvPicPr>
          <p:nvPr/>
        </p:nvPicPr>
        <p:blipFill>
          <a:blip r:embed="rId4"/>
          <a:srcRect/>
          <a:stretch>
            <a:fillRect/>
          </a:stretch>
        </p:blipFill>
        <p:spPr bwMode="auto">
          <a:xfrm>
            <a:off x="5472161" y="2077606"/>
            <a:ext cx="656766" cy="9152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635000" h="127000" prst="coolSlant"/>
            <a:contourClr>
              <a:srgbClr val="969696"/>
            </a:contourClr>
          </a:sp3d>
        </p:spPr>
      </p:pic>
      <p:sp>
        <p:nvSpPr>
          <p:cNvPr id="88" name="Freeform 87"/>
          <p:cNvSpPr/>
          <p:nvPr/>
        </p:nvSpPr>
        <p:spPr>
          <a:xfrm>
            <a:off x="1075808" y="4230129"/>
            <a:ext cx="1718764" cy="781777"/>
          </a:xfrm>
          <a:custGeom>
            <a:avLst/>
            <a:gdLst>
              <a:gd name="connsiteX0" fmla="*/ 1996323 w 1996323"/>
              <a:gd name="connsiteY0" fmla="*/ 160543 h 781777"/>
              <a:gd name="connsiteX1" fmla="*/ 1409990 w 1996323"/>
              <a:gd name="connsiteY1" fmla="*/ 188464 h 781777"/>
              <a:gd name="connsiteX2" fmla="*/ 1403010 w 1996323"/>
              <a:gd name="connsiteY2" fmla="*/ 90742 h 781777"/>
              <a:gd name="connsiteX3" fmla="*/ 1333209 w 1996323"/>
              <a:gd name="connsiteY3" fmla="*/ 0 h 781777"/>
              <a:gd name="connsiteX4" fmla="*/ 1116824 w 1996323"/>
              <a:gd name="connsiteY4" fmla="*/ 0 h 781777"/>
              <a:gd name="connsiteX5" fmla="*/ 1047022 w 1996323"/>
              <a:gd name="connsiteY5" fmla="*/ 97722 h 781777"/>
              <a:gd name="connsiteX6" fmla="*/ 1047022 w 1996323"/>
              <a:gd name="connsiteY6" fmla="*/ 656134 h 781777"/>
              <a:gd name="connsiteX7" fmla="*/ 956280 w 1996323"/>
              <a:gd name="connsiteY7" fmla="*/ 774797 h 781777"/>
              <a:gd name="connsiteX8" fmla="*/ 0 w 1996323"/>
              <a:gd name="connsiteY8" fmla="*/ 781777 h 7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6323" h="781777">
                <a:moveTo>
                  <a:pt x="1996323" y="160543"/>
                </a:moveTo>
                <a:lnTo>
                  <a:pt x="1409990" y="188464"/>
                </a:lnTo>
                <a:lnTo>
                  <a:pt x="1403010" y="90742"/>
                </a:lnTo>
                <a:lnTo>
                  <a:pt x="1333209" y="0"/>
                </a:lnTo>
                <a:lnTo>
                  <a:pt x="1116824" y="0"/>
                </a:lnTo>
                <a:lnTo>
                  <a:pt x="1047022" y="97722"/>
                </a:lnTo>
                <a:lnTo>
                  <a:pt x="1047022" y="656134"/>
                </a:lnTo>
                <a:lnTo>
                  <a:pt x="956280" y="774797"/>
                </a:lnTo>
                <a:lnTo>
                  <a:pt x="0" y="781777"/>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sp>
        <p:nvSpPr>
          <p:cNvPr id="89" name="Freeform 88"/>
          <p:cNvSpPr/>
          <p:nvPr/>
        </p:nvSpPr>
        <p:spPr>
          <a:xfrm>
            <a:off x="5976343" y="2353331"/>
            <a:ext cx="1633356" cy="244305"/>
          </a:xfrm>
          <a:custGeom>
            <a:avLst/>
            <a:gdLst>
              <a:gd name="connsiteX0" fmla="*/ 0 w 1633356"/>
              <a:gd name="connsiteY0" fmla="*/ 223365 h 244305"/>
              <a:gd name="connsiteX1" fmla="*/ 425790 w 1633356"/>
              <a:gd name="connsiteY1" fmla="*/ 230345 h 244305"/>
              <a:gd name="connsiteX2" fmla="*/ 432770 w 1633356"/>
              <a:gd name="connsiteY2" fmla="*/ 104702 h 244305"/>
              <a:gd name="connsiteX3" fmla="*/ 495591 w 1633356"/>
              <a:gd name="connsiteY3" fmla="*/ 13960 h 244305"/>
              <a:gd name="connsiteX4" fmla="*/ 851579 w 1633356"/>
              <a:gd name="connsiteY4" fmla="*/ 0 h 244305"/>
              <a:gd name="connsiteX5" fmla="*/ 907420 w 1633356"/>
              <a:gd name="connsiteY5" fmla="*/ 62821 h 244305"/>
              <a:gd name="connsiteX6" fmla="*/ 914400 w 1633356"/>
              <a:gd name="connsiteY6" fmla="*/ 188464 h 244305"/>
              <a:gd name="connsiteX7" fmla="*/ 991182 w 1633356"/>
              <a:gd name="connsiteY7" fmla="*/ 244305 h 244305"/>
              <a:gd name="connsiteX8" fmla="*/ 1633356 w 1633356"/>
              <a:gd name="connsiteY8" fmla="*/ 237325 h 24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3356" h="244305">
                <a:moveTo>
                  <a:pt x="0" y="223365"/>
                </a:moveTo>
                <a:lnTo>
                  <a:pt x="425790" y="230345"/>
                </a:lnTo>
                <a:lnTo>
                  <a:pt x="432770" y="104702"/>
                </a:lnTo>
                <a:lnTo>
                  <a:pt x="495591" y="13960"/>
                </a:lnTo>
                <a:lnTo>
                  <a:pt x="851579" y="0"/>
                </a:lnTo>
                <a:lnTo>
                  <a:pt x="907420" y="62821"/>
                </a:lnTo>
                <a:lnTo>
                  <a:pt x="914400" y="188464"/>
                </a:lnTo>
                <a:lnTo>
                  <a:pt x="991182" y="244305"/>
                </a:lnTo>
                <a:lnTo>
                  <a:pt x="1633356" y="237325"/>
                </a:lnTo>
              </a:path>
            </a:pathLst>
          </a:custGeom>
          <a:ln>
            <a:solidFill>
              <a:srgbClr val="FFC000"/>
            </a:solidFill>
          </a:ln>
          <a:scene3d>
            <a:camera prst="orthographicFront"/>
            <a:lightRig rig="threePt" dir="t"/>
          </a:scene3d>
          <a:sp3d prstMaterial="clear">
            <a:bevelT w="38100" h="38100" prst="coolSlant"/>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grpSp>
        <p:nvGrpSpPr>
          <p:cNvPr id="90" name="Group 56"/>
          <p:cNvGrpSpPr/>
          <p:nvPr/>
        </p:nvGrpSpPr>
        <p:grpSpPr>
          <a:xfrm>
            <a:off x="7494596" y="2547037"/>
            <a:ext cx="165808" cy="99743"/>
            <a:chOff x="3997371" y="2363638"/>
            <a:chExt cx="1255271" cy="741871"/>
          </a:xfrm>
        </p:grpSpPr>
        <p:sp>
          <p:nvSpPr>
            <p:cNvPr id="91" name="Rounded Rectangle 90"/>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4" name="Group 68"/>
          <p:cNvGrpSpPr/>
          <p:nvPr/>
        </p:nvGrpSpPr>
        <p:grpSpPr>
          <a:xfrm>
            <a:off x="1072422" y="4962325"/>
            <a:ext cx="121373" cy="97311"/>
            <a:chOff x="2125777" y="3368411"/>
            <a:chExt cx="231835" cy="142736"/>
          </a:xfrm>
        </p:grpSpPr>
        <p:sp>
          <p:nvSpPr>
            <p:cNvPr id="95" name="Rounded Rectangle 94"/>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76"/>
          <p:cNvGrpSpPr/>
          <p:nvPr/>
        </p:nvGrpSpPr>
        <p:grpSpPr>
          <a:xfrm>
            <a:off x="5959122" y="2547881"/>
            <a:ext cx="125601" cy="71367"/>
            <a:chOff x="2126698" y="3368411"/>
            <a:chExt cx="230914" cy="142736"/>
          </a:xfrm>
        </p:grpSpPr>
        <p:sp>
          <p:nvSpPr>
            <p:cNvPr id="99" name="Rounded Rectangle 98"/>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p:cNvSpPr/>
            <p:nvPr/>
          </p:nvSpPr>
          <p:spPr>
            <a:xfrm rot="10800000">
              <a:off x="2135414" y="3403263"/>
              <a:ext cx="101478" cy="91439"/>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127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2" name="Group 80"/>
          <p:cNvGrpSpPr/>
          <p:nvPr/>
        </p:nvGrpSpPr>
        <p:grpSpPr>
          <a:xfrm>
            <a:off x="2769224" y="4348757"/>
            <a:ext cx="142755" cy="99743"/>
            <a:chOff x="3997371" y="2363638"/>
            <a:chExt cx="1255271" cy="741871"/>
          </a:xfrm>
        </p:grpSpPr>
        <p:sp>
          <p:nvSpPr>
            <p:cNvPr id="103" name="Rounded Rectangle 102"/>
            <p:cNvSpPr/>
            <p:nvPr/>
          </p:nvSpPr>
          <p:spPr>
            <a:xfrm>
              <a:off x="4278702" y="2363638"/>
              <a:ext cx="940279" cy="741871"/>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p:cNvSpPr/>
            <p:nvPr/>
          </p:nvSpPr>
          <p:spPr>
            <a:xfrm>
              <a:off x="4591283" y="2568347"/>
              <a:ext cx="661359" cy="385313"/>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a:off x="3997371" y="2564454"/>
              <a:ext cx="276045" cy="368061"/>
            </a:xfrm>
            <a:prstGeom prst="rect">
              <a:avLst/>
            </a:prstGeom>
            <a:solidFill>
              <a:srgbClr val="FFCC00"/>
            </a:solidFill>
            <a:ln>
              <a:noFill/>
            </a:ln>
            <a:scene3d>
              <a:camera prst="obliqueTop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6" name="Freeform 105"/>
          <p:cNvSpPr/>
          <p:nvPr/>
        </p:nvSpPr>
        <p:spPr>
          <a:xfrm>
            <a:off x="1146048" y="2353056"/>
            <a:ext cx="6461760" cy="2670048"/>
          </a:xfrm>
          <a:custGeom>
            <a:avLst/>
            <a:gdLst>
              <a:gd name="connsiteX0" fmla="*/ 0 w 6461760"/>
              <a:gd name="connsiteY0" fmla="*/ 2670048 h 2670048"/>
              <a:gd name="connsiteX1" fmla="*/ 694944 w 6461760"/>
              <a:gd name="connsiteY1" fmla="*/ 2657856 h 2670048"/>
              <a:gd name="connsiteX2" fmla="*/ 841248 w 6461760"/>
              <a:gd name="connsiteY2" fmla="*/ 2560320 h 2670048"/>
              <a:gd name="connsiteX3" fmla="*/ 816864 w 6461760"/>
              <a:gd name="connsiteY3" fmla="*/ 1987296 h 2670048"/>
              <a:gd name="connsiteX4" fmla="*/ 902208 w 6461760"/>
              <a:gd name="connsiteY4" fmla="*/ 1877568 h 2670048"/>
              <a:gd name="connsiteX5" fmla="*/ 1060704 w 6461760"/>
              <a:gd name="connsiteY5" fmla="*/ 1877568 h 2670048"/>
              <a:gd name="connsiteX6" fmla="*/ 1121664 w 6461760"/>
              <a:gd name="connsiteY6" fmla="*/ 1938528 h 2670048"/>
              <a:gd name="connsiteX7" fmla="*/ 1133856 w 6461760"/>
              <a:gd name="connsiteY7" fmla="*/ 2072640 h 2670048"/>
              <a:gd name="connsiteX8" fmla="*/ 1926336 w 6461760"/>
              <a:gd name="connsiteY8" fmla="*/ 2036064 h 2670048"/>
              <a:gd name="connsiteX9" fmla="*/ 2170176 w 6461760"/>
              <a:gd name="connsiteY9" fmla="*/ 2133600 h 2670048"/>
              <a:gd name="connsiteX10" fmla="*/ 4352544 w 6461760"/>
              <a:gd name="connsiteY10" fmla="*/ 1572768 h 2670048"/>
              <a:gd name="connsiteX11" fmla="*/ 3450336 w 6461760"/>
              <a:gd name="connsiteY11" fmla="*/ 1097280 h 2670048"/>
              <a:gd name="connsiteX12" fmla="*/ 4632960 w 6461760"/>
              <a:gd name="connsiteY12" fmla="*/ 231648 h 2670048"/>
              <a:gd name="connsiteX13" fmla="*/ 5254752 w 6461760"/>
              <a:gd name="connsiteY13" fmla="*/ 231648 h 2670048"/>
              <a:gd name="connsiteX14" fmla="*/ 5254752 w 6461760"/>
              <a:gd name="connsiteY14" fmla="*/ 85344 h 2670048"/>
              <a:gd name="connsiteX15" fmla="*/ 5340096 w 6461760"/>
              <a:gd name="connsiteY15" fmla="*/ 24384 h 2670048"/>
              <a:gd name="connsiteX16" fmla="*/ 5693664 w 6461760"/>
              <a:gd name="connsiteY16" fmla="*/ 0 h 2670048"/>
              <a:gd name="connsiteX17" fmla="*/ 5742432 w 6461760"/>
              <a:gd name="connsiteY17" fmla="*/ 60960 h 2670048"/>
              <a:gd name="connsiteX18" fmla="*/ 5754624 w 6461760"/>
              <a:gd name="connsiteY18" fmla="*/ 207264 h 2670048"/>
              <a:gd name="connsiteX19" fmla="*/ 5815584 w 6461760"/>
              <a:gd name="connsiteY19" fmla="*/ 268224 h 2670048"/>
              <a:gd name="connsiteX20" fmla="*/ 6461760 w 6461760"/>
              <a:gd name="connsiteY20" fmla="*/ 243840 h 267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760" h="2670048">
                <a:moveTo>
                  <a:pt x="0" y="2670048"/>
                </a:moveTo>
                <a:lnTo>
                  <a:pt x="694944" y="2657856"/>
                </a:lnTo>
                <a:lnTo>
                  <a:pt x="841248" y="2560320"/>
                </a:lnTo>
                <a:lnTo>
                  <a:pt x="816864" y="1987296"/>
                </a:lnTo>
                <a:lnTo>
                  <a:pt x="902208" y="1877568"/>
                </a:lnTo>
                <a:lnTo>
                  <a:pt x="1060704" y="1877568"/>
                </a:lnTo>
                <a:lnTo>
                  <a:pt x="1121664" y="1938528"/>
                </a:lnTo>
                <a:lnTo>
                  <a:pt x="1133856" y="2072640"/>
                </a:lnTo>
                <a:lnTo>
                  <a:pt x="1926336" y="2036064"/>
                </a:lnTo>
                <a:lnTo>
                  <a:pt x="2170176" y="2133600"/>
                </a:lnTo>
                <a:lnTo>
                  <a:pt x="4352544" y="1572768"/>
                </a:lnTo>
                <a:lnTo>
                  <a:pt x="3450336" y="1097280"/>
                </a:lnTo>
                <a:lnTo>
                  <a:pt x="4632960" y="231648"/>
                </a:lnTo>
                <a:lnTo>
                  <a:pt x="5254752" y="231648"/>
                </a:lnTo>
                <a:lnTo>
                  <a:pt x="5254752" y="85344"/>
                </a:lnTo>
                <a:lnTo>
                  <a:pt x="5340096" y="24384"/>
                </a:lnTo>
                <a:lnTo>
                  <a:pt x="5693664" y="0"/>
                </a:lnTo>
                <a:lnTo>
                  <a:pt x="5742432" y="60960"/>
                </a:lnTo>
                <a:lnTo>
                  <a:pt x="5754624" y="207264"/>
                </a:lnTo>
                <a:lnTo>
                  <a:pt x="5815584" y="268224"/>
                </a:lnTo>
                <a:lnTo>
                  <a:pt x="6461760" y="243840"/>
                </a:lnTo>
              </a:path>
            </a:pathLst>
          </a:custGeom>
          <a:noFill/>
          <a:ln w="3810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p:cNvSpPr/>
          <p:nvPr/>
        </p:nvSpPr>
        <p:spPr>
          <a:xfrm>
            <a:off x="1075793" y="4805210"/>
            <a:ext cx="622929"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000" dirty="0" smtClean="0">
                <a:solidFill>
                  <a:schemeClr val="lt1">
                    <a:alpha val="60000"/>
                  </a:schemeClr>
                </a:solidFill>
                <a:latin typeface="Stencil" pitchFamily="82" charset="0"/>
              </a:rPr>
              <a:t>C1</a:t>
            </a:r>
            <a:endParaRPr lang="en-US" sz="2800" dirty="0">
              <a:solidFill>
                <a:schemeClr val="lt1">
                  <a:alpha val="60000"/>
                </a:schemeClr>
              </a:solidFill>
              <a:latin typeface="Stencil" pitchFamily="82" charset="0"/>
            </a:endParaRPr>
          </a:p>
        </p:txBody>
      </p:sp>
      <p:sp>
        <p:nvSpPr>
          <p:cNvPr id="108" name="Rectangle 107"/>
          <p:cNvSpPr/>
          <p:nvPr/>
        </p:nvSpPr>
        <p:spPr>
          <a:xfrm>
            <a:off x="1066817" y="4810860"/>
            <a:ext cx="622929" cy="438150"/>
          </a:xfrm>
          <a:prstGeom prst="rect">
            <a:avLst/>
          </a:prstGeom>
          <a:scene3d>
            <a:camera prst="isometricOffAxis1Right"/>
            <a:lightRig rig="soft" dir="tl"/>
          </a:scene3d>
          <a:sp3d extrusionH="82550" prstMaterial="clear"/>
        </p:spPr>
        <p:style>
          <a:lnRef idx="0">
            <a:schemeClr val="accent3"/>
          </a:lnRef>
          <a:fillRef idx="3">
            <a:schemeClr val="accent3"/>
          </a:fillRef>
          <a:effectRef idx="3">
            <a:schemeClr val="accent3"/>
          </a:effectRef>
          <a:fontRef idx="minor">
            <a:schemeClr val="lt1"/>
          </a:fontRef>
        </p:style>
        <p:txBody>
          <a:bodyPr rtlCol="0" anchor="ctr">
            <a:sp3d extrusionH="57150" prstMaterial="powder">
              <a:bevelT w="0" h="0"/>
            </a:sp3d>
          </a:bodyPr>
          <a:lstStyle/>
          <a:p>
            <a:pPr algn="ctr"/>
            <a:r>
              <a:rPr lang="en-US" sz="2800" dirty="0">
                <a:solidFill>
                  <a:schemeClr val="lt1">
                    <a:alpha val="60000"/>
                  </a:schemeClr>
                </a:solidFill>
                <a:latin typeface="Stencil" pitchFamily="82" charset="0"/>
              </a:rPr>
              <a:t>C</a:t>
            </a:r>
            <a:r>
              <a:rPr lang="en-US" dirty="0" smtClean="0">
                <a:solidFill>
                  <a:schemeClr val="lt1">
                    <a:alpha val="60000"/>
                  </a:schemeClr>
                </a:solidFill>
                <a:latin typeface="Stencil" pitchFamily="82" charset="0"/>
              </a:rPr>
              <a:t>2</a:t>
            </a:r>
            <a:endParaRPr lang="en-US" sz="2800" dirty="0">
              <a:solidFill>
                <a:schemeClr val="lt1">
                  <a:alpha val="60000"/>
                </a:schemeClr>
              </a:solidFill>
              <a:latin typeface="Stencil" pitchFamily="82" charset="0"/>
            </a:endParaRPr>
          </a:p>
        </p:txBody>
      </p:sp>
      <p:sp>
        <p:nvSpPr>
          <p:cNvPr id="110" name="Oval Callout 109"/>
          <p:cNvSpPr/>
          <p:nvPr/>
        </p:nvSpPr>
        <p:spPr>
          <a:xfrm>
            <a:off x="282733" y="2146755"/>
            <a:ext cx="2724782" cy="1848671"/>
          </a:xfrm>
          <a:prstGeom prst="wedgeEllipseCallout">
            <a:avLst>
              <a:gd name="adj1" fmla="val -18830"/>
              <a:gd name="adj2" fmla="val 87600"/>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A Cell of fixed size of 53 byte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par>
                          <p:cTn id="13" fill="hold">
                            <p:stCondLst>
                              <p:cond delay="500"/>
                            </p:stCondLst>
                            <p:childTnLst>
                              <p:par>
                                <p:cTn id="14" presetID="6" presetClass="entr" presetSubtype="16" fill="hold" grpId="0"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circle(in)">
                                      <p:cBhvr>
                                        <p:cTn id="16" dur="2000"/>
                                        <p:tgtEl>
                                          <p:spTgt spid="10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par>
                          <p:cTn id="19" fill="hold">
                            <p:stCondLst>
                              <p:cond delay="2500"/>
                            </p:stCondLst>
                            <p:childTnLst>
                              <p:par>
                                <p:cTn id="20" presetID="10" presetClass="entr" presetSubtype="0" fill="hold" grpId="0" nodeType="after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subTnLst>
                                    <p:set>
                                      <p:cBhvr override="childStyle">
                                        <p:cTn dur="1" fill="hold" display="0" masterRel="nextClick" afterEffect="1"/>
                                        <p:tgtEl>
                                          <p:spTgt spid="1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0" presetClass="path" presetSubtype="0" fill="hold" grpId="1" nodeType="clickEffect">
                                  <p:stCondLst>
                                    <p:cond delay="0"/>
                                  </p:stCondLst>
                                  <p:childTnLst>
                                    <p:animMotion origin="layout" path="M -0.02848 1.11111E-6 L 0.05121 -0.00185 L 0.06267 -0.01667 L 0.06336 -0.09815 L 0.06875 -0.1125 L 0.08941 -0.11435 L 0.09323 -0.10533 L 0.09704 -0.08796 L 0.18229 -0.09097 L 0.20764 -0.07847 L 0.44774 -0.16181 L 0.35017 -0.22755 L 0.47829 -0.35741 L 0.54652 -0.35463 L 0.54652 -0.37408 L 0.55191 -0.38495 L 0.59079 -0.38588 L 0.59843 -0.37986 L 0.60086 -0.36181 L 0.60694 -0.35162 L 0.66336 -0.35232 " pathEditMode="relative" rAng="0" ptsTypes="AAAAAAAAAAAAAAAAAAAAA">
                                      <p:cBhvr>
                                        <p:cTn id="26" dur="8000" fill="hold"/>
                                        <p:tgtEl>
                                          <p:spTgt spid="107"/>
                                        </p:tgtEl>
                                        <p:attrNameLst>
                                          <p:attrName>ppt_x</p:attrName>
                                          <p:attrName>ppt_y</p:attrName>
                                        </p:attrNameLst>
                                      </p:cBhvr>
                                      <p:rCtr x="34583" y="-19306"/>
                                    </p:animMotion>
                                  </p:childTnLst>
                                  <p:subTnLst>
                                    <p:set>
                                      <p:cBhvr override="childStyle">
                                        <p:cTn dur="1" fill="hold" display="0" masterRel="sameClick" afterEffect="1">
                                          <p:stCondLst>
                                            <p:cond evt="end" delay="0">
                                              <p:tn val="25"/>
                                            </p:cond>
                                          </p:stCondLst>
                                        </p:cTn>
                                        <p:tgtEl>
                                          <p:spTgt spid="107"/>
                                        </p:tgtEl>
                                        <p:attrNameLst>
                                          <p:attrName>style.visibility</p:attrName>
                                        </p:attrNameLst>
                                      </p:cBhvr>
                                      <p:to>
                                        <p:strVal val="hidden"/>
                                      </p:to>
                                    </p:set>
                                  </p:subTnLst>
                                </p:cTn>
                              </p:par>
                              <p:par>
                                <p:cTn id="27" presetID="1" presetClass="entr" presetSubtype="0" fill="hold" grpId="0" nodeType="withEffect">
                                  <p:stCondLst>
                                    <p:cond delay="300"/>
                                  </p:stCondLst>
                                  <p:childTnLst>
                                    <p:set>
                                      <p:cBhvr>
                                        <p:cTn id="28" dur="1" fill="hold">
                                          <p:stCondLst>
                                            <p:cond delay="0"/>
                                          </p:stCondLst>
                                        </p:cTn>
                                        <p:tgtEl>
                                          <p:spTgt spid="108"/>
                                        </p:tgtEl>
                                        <p:attrNameLst>
                                          <p:attrName>style.visibility</p:attrName>
                                        </p:attrNameLst>
                                      </p:cBhvr>
                                      <p:to>
                                        <p:strVal val="visible"/>
                                      </p:to>
                                    </p:set>
                                  </p:childTnLst>
                                </p:cTn>
                              </p:par>
                              <p:par>
                                <p:cTn id="29" presetID="0" presetClass="path" presetSubtype="0" fill="hold" grpId="1" nodeType="withEffect">
                                  <p:stCondLst>
                                    <p:cond delay="300"/>
                                  </p:stCondLst>
                                  <p:childTnLst>
                                    <p:animMotion origin="layout" path="M -0.02848 1.11111E-6 L 0.05121 -0.00185 L 0.06267 -0.01667 L 0.06336 -0.09815 L 0.06875 -0.1125 L 0.08941 -0.11435 L 0.09323 -0.10533 L 0.09704 -0.08796 L 0.18229 -0.09097 L 0.20764 -0.07847 L 0.44774 -0.16181 L 0.35017 -0.22755 L 0.47829 -0.35741 L 0.54652 -0.35463 L 0.54652 -0.37408 L 0.55191 -0.38495 L 0.59079 -0.38588 L 0.59843 -0.37986 L 0.60086 -0.36181 L 0.60694 -0.35162 L 0.66336 -0.35232 " pathEditMode="relative" rAng="0" ptsTypes="AAAAAAAAAAAAAAAAAAAAA">
                                      <p:cBhvr>
                                        <p:cTn id="30" dur="8000" fill="hold"/>
                                        <p:tgtEl>
                                          <p:spTgt spid="108"/>
                                        </p:tgtEl>
                                        <p:attrNameLst>
                                          <p:attrName>ppt_x</p:attrName>
                                          <p:attrName>ppt_y</p:attrName>
                                        </p:attrNameLst>
                                      </p:cBhvr>
                                      <p:rCtr x="34583" y="-19306"/>
                                    </p:animMotion>
                                  </p:childTnLst>
                                  <p:subTnLst>
                                    <p:set>
                                      <p:cBhvr override="childStyle">
                                        <p:cTn dur="1" fill="hold" display="0" masterRel="sameClick" afterEffect="1">
                                          <p:stCondLst>
                                            <p:cond evt="end" delay="0">
                                              <p:tn val="29"/>
                                            </p:cond>
                                          </p:stCondLst>
                                        </p:cTn>
                                        <p:tgtEl>
                                          <p:spTgt spid="10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7" grpId="1" animBg="1"/>
      <p:bldP spid="108" grpId="0" animBg="1"/>
      <p:bldP spid="108" grpId="1" animBg="1"/>
      <p:bldP spid="1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1714038" y="1902809"/>
            <a:ext cx="6002082"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Std" pitchFamily="82" charset="0"/>
                <a:cs typeface="Times New Roman" pitchFamily="18" charset="0"/>
              </a:rPr>
              <a:t>TOPOLOGIES</a:t>
            </a:r>
          </a:p>
        </p:txBody>
      </p:sp>
      <p:sp>
        <p:nvSpPr>
          <p:cNvPr id="13" name="Rectangle 12"/>
          <p:cNvSpPr/>
          <p:nvPr/>
        </p:nvSpPr>
        <p:spPr>
          <a:xfrm>
            <a:off x="1903863" y="5903625"/>
            <a:ext cx="4572000" cy="923330"/>
          </a:xfrm>
          <a:prstGeom prst="rect">
            <a:avLst/>
          </a:prstGeom>
        </p:spPr>
        <p:txBody>
          <a:bodyPr>
            <a:spAutoFit/>
          </a:bodyPr>
          <a:lstStyle/>
          <a:p>
            <a:pPr algn="ctr"/>
            <a:r>
              <a:rPr lang="en-US" dirty="0" smtClean="0">
                <a:latin typeface="Cooper Black" pitchFamily="18" charset="0"/>
              </a:rPr>
              <a:t>In computer networking, topology refers to the layout of connected device</a:t>
            </a:r>
            <a:endParaRPr lang="en-US" dirty="0">
              <a:latin typeface="Cooper Black"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1"/>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TRANSMISSION MEDIA</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sp>
        <p:nvSpPr>
          <p:cNvPr id="12" name="Rectangle 11"/>
          <p:cNvSpPr/>
          <p:nvPr/>
        </p:nvSpPr>
        <p:spPr>
          <a:xfrm>
            <a:off x="434050" y="1480798"/>
            <a:ext cx="7922871" cy="646331"/>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buFont typeface="Wingdings" pitchFamily="2" charset="2"/>
              <a:buChar char="q"/>
            </a:pPr>
            <a:r>
              <a:rPr lang="en-US" b="1" dirty="0" smtClean="0">
                <a:ln w="50800"/>
                <a:solidFill>
                  <a:schemeClr val="bg1">
                    <a:shade val="50000"/>
                  </a:schemeClr>
                </a:solidFill>
                <a:latin typeface="Arial" pitchFamily="34" charset="0"/>
                <a:cs typeface="Arial" pitchFamily="34" charset="0"/>
              </a:rPr>
              <a:t>    Mode of communication, through which signal is carried from one 	system to another </a:t>
            </a:r>
          </a:p>
        </p:txBody>
      </p:sp>
      <p:sp>
        <p:nvSpPr>
          <p:cNvPr id="14" name="TextBox 13"/>
          <p:cNvSpPr txBox="1"/>
          <p:nvPr/>
        </p:nvSpPr>
        <p:spPr>
          <a:xfrm>
            <a:off x="381964" y="2314927"/>
            <a:ext cx="8160152" cy="1668405"/>
          </a:xfrm>
          <a:prstGeom prst="rect">
            <a:avLst/>
          </a:prstGeom>
          <a:noFill/>
        </p:spPr>
        <p:txBody>
          <a:bodyPr wrap="square" rtlCol="0">
            <a:spAutoFit/>
            <a:scene3d>
              <a:camera prst="orthographicFront"/>
              <a:lightRig rig="balanced" dir="t">
                <a:rot lat="0" lon="0" rev="2100000"/>
              </a:lightRig>
            </a:scene3d>
            <a:sp3d extrusionH="57150" prstMaterial="metal">
              <a:bevelT w="38100" h="25400"/>
              <a:contourClr>
                <a:schemeClr val="bg2"/>
              </a:contourClr>
            </a:sp3d>
          </a:bodyPr>
          <a:lstStyle/>
          <a:p>
            <a:pPr>
              <a:lnSpc>
                <a:spcPct val="200000"/>
              </a:lnSpc>
              <a:buFont typeface="Wingdings" pitchFamily="2" charset="2"/>
              <a:buChar char="q"/>
            </a:pPr>
            <a:r>
              <a:rPr lang="en-US" b="1" dirty="0" smtClean="0">
                <a:ln w="50800"/>
                <a:solidFill>
                  <a:schemeClr val="bg1">
                    <a:shade val="50000"/>
                  </a:schemeClr>
                </a:solidFill>
              </a:rPr>
              <a:t>     Two Major Classes</a:t>
            </a:r>
          </a:p>
          <a:p>
            <a:pPr lvl="1">
              <a:lnSpc>
                <a:spcPct val="200000"/>
              </a:lnSpc>
              <a:buFont typeface="Arial" pitchFamily="34" charset="0"/>
              <a:buChar char="•"/>
            </a:pPr>
            <a:r>
              <a:rPr lang="en-US" b="1" dirty="0" smtClean="0">
                <a:ln w="50800"/>
                <a:solidFill>
                  <a:schemeClr val="bg1">
                    <a:shade val="50000"/>
                  </a:schemeClr>
                </a:solidFill>
              </a:rPr>
              <a:t>  Guided Media</a:t>
            </a:r>
          </a:p>
          <a:p>
            <a:pPr lvl="1">
              <a:lnSpc>
                <a:spcPct val="200000"/>
              </a:lnSpc>
              <a:buFont typeface="Arial" pitchFamily="34" charset="0"/>
              <a:buChar char="•"/>
            </a:pPr>
            <a:r>
              <a:rPr lang="en-US" b="1" dirty="0" smtClean="0">
                <a:ln w="50800"/>
                <a:solidFill>
                  <a:schemeClr val="bg1">
                    <a:shade val="50000"/>
                  </a:schemeClr>
                </a:solidFill>
              </a:rPr>
              <a:t>  Unguided media</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4"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830997"/>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Topologies types</a:t>
            </a:r>
          </a:p>
        </p:txBody>
      </p:sp>
      <p:sp>
        <p:nvSpPr>
          <p:cNvPr id="2" name="Rectangle 1"/>
          <p:cNvSpPr>
            <a:spLocks noChangeArrowheads="1"/>
          </p:cNvSpPr>
          <p:nvPr/>
        </p:nvSpPr>
        <p:spPr bwMode="auto">
          <a:xfrm>
            <a:off x="232012" y="1201002"/>
            <a:ext cx="9144000"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7200" algn="l"/>
              </a:tabLst>
            </a:pPr>
            <a:r>
              <a:rPr kumimoji="0" lang="en-US" b="1" i="0" u="none" strike="noStrike" cap="none" normalizeH="0" baseline="0" dirty="0" smtClean="0">
                <a:ln>
                  <a:noFill/>
                </a:ln>
                <a:solidFill>
                  <a:schemeClr val="bg1"/>
                </a:solidFill>
                <a:effectLst/>
                <a:latin typeface="Times New Roman" pitchFamily="18" charset="0"/>
                <a:ea typeface="Times New Roman" pitchFamily="18" charset="0"/>
                <a:cs typeface="Times New Roman" pitchFamily="18" charset="0"/>
              </a:rPr>
              <a:t>Network topologies are categorized into the following basic types:</a:t>
            </a:r>
          </a:p>
          <a:p>
            <a:pPr marL="0" marR="0" lvl="0" indent="0" algn="l" defTabSz="914400" rtl="0" eaLnBrk="1" fontAlgn="base" latinLnBrk="0" hangingPunct="1">
              <a:lnSpc>
                <a:spcPct val="100000"/>
              </a:lnSpc>
              <a:spcBef>
                <a:spcPct val="0"/>
              </a:spcBef>
              <a:spcAft>
                <a:spcPct val="0"/>
              </a:spcAft>
              <a:buClrTx/>
              <a:buSzTx/>
              <a:buFontTx/>
              <a:buNone/>
              <a:tabLst>
                <a:tab pos="457200" algn="l"/>
              </a:tabLst>
            </a:pPr>
            <a:endParaRPr lang="en-US" b="1" dirty="0" smtClean="0">
              <a:solidFill>
                <a:schemeClr val="bg1"/>
              </a:solidFill>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tab pos="457200" algn="l"/>
              </a:tabLst>
            </a:pPr>
            <a:r>
              <a:rPr kumimoji="0" lang="en-US" b="1" i="0" u="none" strike="noStrike" cap="none" normalizeH="0" baseline="0" dirty="0" smtClean="0">
                <a:ln>
                  <a:noFill/>
                </a:ln>
                <a:solidFill>
                  <a:schemeClr val="bg1"/>
                </a:solidFill>
                <a:effectLst/>
                <a:latin typeface="Times New Roman" pitchFamily="18" charset="0"/>
                <a:cs typeface="Times New Roman" pitchFamily="18" charset="0"/>
              </a:rPr>
              <a:t>Bus</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tab pos="457200" algn="l"/>
              </a:tabLst>
            </a:pPr>
            <a:endParaRPr lang="en-US" b="1" dirty="0" smtClean="0">
              <a:solidFill>
                <a:schemeClr val="bg1"/>
              </a:solidFill>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tab pos="457200" algn="l"/>
              </a:tabLst>
            </a:pPr>
            <a:r>
              <a:rPr kumimoji="0" lang="en-US" b="1" i="0" u="none" strike="noStrike" cap="none" normalizeH="0" baseline="0" dirty="0" smtClean="0">
                <a:ln>
                  <a:noFill/>
                </a:ln>
                <a:solidFill>
                  <a:schemeClr val="bg1"/>
                </a:solidFill>
                <a:effectLst/>
                <a:latin typeface="Times New Roman" pitchFamily="18" charset="0"/>
                <a:cs typeface="Times New Roman" pitchFamily="18" charset="0"/>
              </a:rPr>
              <a:t>Ring</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tab pos="457200" algn="l"/>
              </a:tabLst>
            </a:pPr>
            <a:endParaRPr lang="en-US" b="1" dirty="0" smtClean="0">
              <a:solidFill>
                <a:schemeClr val="bg1"/>
              </a:solidFill>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tab pos="457200" algn="l"/>
              </a:tabLst>
            </a:pPr>
            <a:r>
              <a:rPr kumimoji="0" lang="en-US" b="1" i="0" u="none" strike="noStrike" cap="none" normalizeH="0" baseline="0" dirty="0" smtClean="0">
                <a:ln>
                  <a:noFill/>
                </a:ln>
                <a:solidFill>
                  <a:schemeClr val="bg1"/>
                </a:solidFill>
                <a:effectLst/>
                <a:latin typeface="Times New Roman" pitchFamily="18" charset="0"/>
                <a:cs typeface="Times New Roman" pitchFamily="18" charset="0"/>
              </a:rPr>
              <a:t>Star</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tab pos="457200" algn="l"/>
              </a:tabLst>
            </a:pPr>
            <a:endParaRPr lang="en-US" b="1" dirty="0" smtClean="0">
              <a:solidFill>
                <a:schemeClr val="bg1"/>
              </a:solidFill>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tab pos="457200" algn="l"/>
              </a:tabLst>
            </a:pPr>
            <a:r>
              <a:rPr kumimoji="0" lang="en-US" b="1" i="0" u="none" strike="noStrike" cap="none" normalizeH="0" baseline="0" dirty="0" smtClean="0">
                <a:ln>
                  <a:noFill/>
                </a:ln>
                <a:solidFill>
                  <a:schemeClr val="bg1"/>
                </a:solidFill>
                <a:effectLst/>
                <a:latin typeface="Times New Roman" pitchFamily="18" charset="0"/>
                <a:cs typeface="Times New Roman" pitchFamily="18" charset="0"/>
              </a:rPr>
              <a:t>Tree</a:t>
            </a:r>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tab pos="457200" algn="l"/>
              </a:tabLst>
            </a:pPr>
            <a:endParaRPr lang="en-US" b="1" dirty="0" smtClean="0">
              <a:solidFill>
                <a:schemeClr val="bg1"/>
              </a:solidFill>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tab pos="457200" algn="l"/>
              </a:tabLst>
            </a:pPr>
            <a:r>
              <a:rPr kumimoji="0" lang="en-US" b="1" i="0" u="none" strike="noStrike" cap="none" normalizeH="0" baseline="0" dirty="0" smtClean="0">
                <a:ln>
                  <a:noFill/>
                </a:ln>
                <a:solidFill>
                  <a:schemeClr val="bg1"/>
                </a:solidFill>
                <a:effectLst/>
                <a:latin typeface="Times New Roman" pitchFamily="18" charset="0"/>
                <a:cs typeface="Times New Roman" pitchFamily="18" charset="0"/>
              </a:rPr>
              <a:t>Mesh</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438150" y="1409697"/>
            <a:ext cx="8096250" cy="2247905"/>
            <a:chOff x="438150" y="1409697"/>
            <a:chExt cx="8096250" cy="2247905"/>
          </a:xfrm>
        </p:grpSpPr>
        <p:cxnSp>
          <p:nvCxnSpPr>
            <p:cNvPr id="38" name="Straight Connector 37"/>
            <p:cNvCxnSpPr/>
            <p:nvPr/>
          </p:nvCxnSpPr>
          <p:spPr>
            <a:xfrm rot="16200000" flipH="1">
              <a:off x="3133725" y="3095624"/>
              <a:ext cx="1104905" cy="19051"/>
            </a:xfrm>
            <a:prstGeom prst="line">
              <a:avLst/>
            </a:prstGeom>
            <a:ln w="88900" cmpd="sng">
              <a:solidFill>
                <a:schemeClr val="accent3">
                  <a:lumMod val="75000"/>
                </a:schemeClr>
              </a:solidFill>
              <a:headEnd type="none"/>
              <a:tailEnd type="none"/>
            </a:ln>
            <a:effectLst>
              <a:outerShdw blurRad="101600" dist="50800" dir="5400000" algn="ctr" rotWithShape="0">
                <a:srgbClr val="000000">
                  <a:alpha val="54000"/>
                </a:srgbClr>
              </a:outerShdw>
            </a:effectLst>
            <a:scene3d>
              <a:camera prst="orthographicFront"/>
              <a:lightRig rig="threePt" dir="t"/>
            </a:scene3d>
            <a:sp3d>
              <a:bevelT h="38100"/>
            </a:sp3d>
          </p:spPr>
          <p:style>
            <a:lnRef idx="3">
              <a:schemeClr val="accent3"/>
            </a:lnRef>
            <a:fillRef idx="0">
              <a:schemeClr val="accent3"/>
            </a:fillRef>
            <a:effectRef idx="2">
              <a:schemeClr val="accent3"/>
            </a:effectRef>
            <a:fontRef idx="minor">
              <a:schemeClr val="tx1"/>
            </a:fontRef>
          </p:style>
        </p:cxnSp>
        <p:cxnSp>
          <p:nvCxnSpPr>
            <p:cNvPr id="45" name="Straight Connector 44"/>
            <p:cNvCxnSpPr/>
            <p:nvPr/>
          </p:nvCxnSpPr>
          <p:spPr>
            <a:xfrm rot="16200000" flipH="1">
              <a:off x="1819275" y="1952624"/>
              <a:ext cx="1104905" cy="19051"/>
            </a:xfrm>
            <a:prstGeom prst="line">
              <a:avLst/>
            </a:prstGeom>
            <a:ln w="88900" cmpd="sng">
              <a:solidFill>
                <a:schemeClr val="accent3">
                  <a:lumMod val="75000"/>
                </a:schemeClr>
              </a:solidFill>
              <a:headEnd type="none"/>
              <a:tailEnd type="none"/>
            </a:ln>
            <a:effectLst>
              <a:outerShdw blurRad="101600" dist="50800" dir="5400000" algn="ctr" rotWithShape="0">
                <a:srgbClr val="000000">
                  <a:alpha val="54000"/>
                </a:srgbClr>
              </a:outerShdw>
            </a:effectLst>
            <a:scene3d>
              <a:camera prst="orthographicFront"/>
              <a:lightRig rig="threePt" dir="t"/>
            </a:scene3d>
            <a:sp3d>
              <a:bevelT h="38100"/>
            </a:sp3d>
          </p:spPr>
          <p:style>
            <a:lnRef idx="3">
              <a:schemeClr val="accent3"/>
            </a:lnRef>
            <a:fillRef idx="0">
              <a:schemeClr val="accent3"/>
            </a:fillRef>
            <a:effectRef idx="2">
              <a:schemeClr val="accent3"/>
            </a:effectRef>
            <a:fontRef idx="minor">
              <a:schemeClr val="tx1"/>
            </a:fontRef>
          </p:style>
        </p:cxnSp>
        <p:cxnSp>
          <p:nvCxnSpPr>
            <p:cNvPr id="46" name="Straight Connector 45"/>
            <p:cNvCxnSpPr/>
            <p:nvPr/>
          </p:nvCxnSpPr>
          <p:spPr>
            <a:xfrm rot="16200000" flipH="1">
              <a:off x="5124450" y="1962149"/>
              <a:ext cx="1104905" cy="19051"/>
            </a:xfrm>
            <a:prstGeom prst="line">
              <a:avLst/>
            </a:prstGeom>
            <a:ln w="88900" cmpd="sng">
              <a:solidFill>
                <a:schemeClr val="accent3">
                  <a:lumMod val="75000"/>
                </a:schemeClr>
              </a:solidFill>
              <a:headEnd type="none"/>
              <a:tailEnd type="none"/>
            </a:ln>
            <a:effectLst>
              <a:outerShdw blurRad="101600" dist="50800" dir="5400000" algn="ctr" rotWithShape="0">
                <a:srgbClr val="000000">
                  <a:alpha val="54000"/>
                </a:srgbClr>
              </a:outerShdw>
            </a:effectLst>
            <a:scene3d>
              <a:camera prst="orthographicFront"/>
              <a:lightRig rig="threePt" dir="t"/>
            </a:scene3d>
            <a:sp3d>
              <a:bevelT h="38100"/>
            </a:sp3d>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a:xfrm rot="16200000" flipH="1">
              <a:off x="7086600" y="3076574"/>
              <a:ext cx="1104905" cy="19051"/>
            </a:xfrm>
            <a:prstGeom prst="line">
              <a:avLst/>
            </a:prstGeom>
            <a:ln w="88900" cmpd="sng">
              <a:solidFill>
                <a:schemeClr val="accent3">
                  <a:lumMod val="75000"/>
                </a:schemeClr>
              </a:solidFill>
              <a:headEnd type="none"/>
              <a:tailEnd type="none"/>
            </a:ln>
            <a:effectLst>
              <a:outerShdw blurRad="101600" dist="50800" dir="5400000" algn="ctr" rotWithShape="0">
                <a:srgbClr val="000000">
                  <a:alpha val="54000"/>
                </a:srgbClr>
              </a:outerShdw>
            </a:effectLst>
            <a:scene3d>
              <a:camera prst="orthographicFront"/>
              <a:lightRig rig="threePt" dir="t"/>
            </a:scene3d>
            <a:sp3d>
              <a:bevelT h="38100"/>
            </a:sp3d>
          </p:spPr>
          <p:style>
            <a:lnRef idx="3">
              <a:schemeClr val="accent3"/>
            </a:lnRef>
            <a:fillRef idx="0">
              <a:schemeClr val="accent3"/>
            </a:fillRef>
            <a:effectRef idx="2">
              <a:schemeClr val="accent3"/>
            </a:effectRef>
            <a:fontRef idx="minor">
              <a:schemeClr val="tx1"/>
            </a:fontRef>
          </p:style>
        </p:cxnSp>
        <p:cxnSp>
          <p:nvCxnSpPr>
            <p:cNvPr id="28" name="Straight Connector 27"/>
            <p:cNvCxnSpPr/>
            <p:nvPr/>
          </p:nvCxnSpPr>
          <p:spPr>
            <a:xfrm>
              <a:off x="438150" y="2533651"/>
              <a:ext cx="8096250" cy="19049"/>
            </a:xfrm>
            <a:prstGeom prst="line">
              <a:avLst/>
            </a:prstGeom>
            <a:ln w="88900" cmpd="sng">
              <a:solidFill>
                <a:schemeClr val="accent3">
                  <a:lumMod val="75000"/>
                </a:schemeClr>
              </a:solidFill>
              <a:headEnd type="oval"/>
              <a:tailEnd type="oval"/>
            </a:ln>
            <a:effectLst>
              <a:outerShdw blurRad="101600" dist="12700" dir="5400000" algn="ctr" rotWithShape="0">
                <a:srgbClr val="000000">
                  <a:alpha val="54000"/>
                </a:srgbClr>
              </a:outerShdw>
            </a:effectLst>
            <a:scene3d>
              <a:camera prst="orthographicFront"/>
              <a:lightRig rig="threePt" dir="t"/>
            </a:scene3d>
            <a:sp3d>
              <a:bevelT h="38100"/>
            </a:sp3d>
          </p:spPr>
          <p:style>
            <a:lnRef idx="3">
              <a:schemeClr val="accent3"/>
            </a:lnRef>
            <a:fillRef idx="0">
              <a:schemeClr val="accent3"/>
            </a:fillRef>
            <a:effectRef idx="2">
              <a:schemeClr val="accent3"/>
            </a:effectRef>
            <a:fontRef idx="minor">
              <a:schemeClr val="tx1"/>
            </a:fontRef>
          </p:style>
        </p:cxnSp>
      </p:grpSp>
      <p:grpSp>
        <p:nvGrpSpPr>
          <p:cNvPr id="59" name="Group 58"/>
          <p:cNvGrpSpPr/>
          <p:nvPr/>
        </p:nvGrpSpPr>
        <p:grpSpPr>
          <a:xfrm>
            <a:off x="1316039" y="482601"/>
            <a:ext cx="6803767" cy="4098925"/>
            <a:chOff x="1316039" y="482601"/>
            <a:chExt cx="6803767" cy="4098925"/>
          </a:xfrm>
        </p:grpSpPr>
        <p:pic>
          <p:nvPicPr>
            <p:cNvPr id="4098" name="Picture 2" descr="F:\docss\Downloads\desktoasdp-pc.png"/>
            <p:cNvPicPr>
              <a:picLocks noChangeAspect="1" noChangeArrowheads="1"/>
            </p:cNvPicPr>
            <p:nvPr/>
          </p:nvPicPr>
          <p:blipFill>
            <a:blip r:embed="rId2"/>
            <a:srcRect/>
            <a:stretch>
              <a:fillRect/>
            </a:stretch>
          </p:blipFill>
          <p:spPr bwMode="auto">
            <a:xfrm>
              <a:off x="1316039" y="482601"/>
              <a:ext cx="1422142" cy="1174750"/>
            </a:xfrm>
            <a:prstGeom prst="rect">
              <a:avLst/>
            </a:prstGeom>
            <a:noFill/>
          </p:spPr>
        </p:pic>
        <p:pic>
          <p:nvPicPr>
            <p:cNvPr id="35" name="Picture 2" descr="F:\docss\Downloads\desktoasdp-pc.png"/>
            <p:cNvPicPr>
              <a:picLocks noChangeAspect="1" noChangeArrowheads="1"/>
            </p:cNvPicPr>
            <p:nvPr/>
          </p:nvPicPr>
          <p:blipFill>
            <a:blip r:embed="rId2"/>
            <a:srcRect/>
            <a:stretch>
              <a:fillRect/>
            </a:stretch>
          </p:blipFill>
          <p:spPr bwMode="auto">
            <a:xfrm>
              <a:off x="4649789" y="492126"/>
              <a:ext cx="1422142" cy="1174750"/>
            </a:xfrm>
            <a:prstGeom prst="rect">
              <a:avLst/>
            </a:prstGeom>
            <a:noFill/>
          </p:spPr>
        </p:pic>
        <p:pic>
          <p:nvPicPr>
            <p:cNvPr id="36" name="Picture 2" descr="F:\docss\Downloads\desktoasdp-pc.png"/>
            <p:cNvPicPr>
              <a:picLocks noChangeAspect="1" noChangeArrowheads="1"/>
            </p:cNvPicPr>
            <p:nvPr/>
          </p:nvPicPr>
          <p:blipFill>
            <a:blip r:embed="rId2"/>
            <a:srcRect/>
            <a:stretch>
              <a:fillRect/>
            </a:stretch>
          </p:blipFill>
          <p:spPr bwMode="auto">
            <a:xfrm>
              <a:off x="2754314" y="3378201"/>
              <a:ext cx="1422142" cy="1174750"/>
            </a:xfrm>
            <a:prstGeom prst="rect">
              <a:avLst/>
            </a:prstGeom>
            <a:noFill/>
          </p:spPr>
        </p:pic>
        <p:pic>
          <p:nvPicPr>
            <p:cNvPr id="37" name="Picture 2" descr="F:\docss\Downloads\desktoasdp-pc.png"/>
            <p:cNvPicPr>
              <a:picLocks noChangeAspect="1" noChangeArrowheads="1"/>
            </p:cNvPicPr>
            <p:nvPr/>
          </p:nvPicPr>
          <p:blipFill>
            <a:blip r:embed="rId2"/>
            <a:srcRect/>
            <a:stretch>
              <a:fillRect/>
            </a:stretch>
          </p:blipFill>
          <p:spPr bwMode="auto">
            <a:xfrm>
              <a:off x="6697664" y="3406776"/>
              <a:ext cx="1422142" cy="1174750"/>
            </a:xfrm>
            <a:prstGeom prst="rect">
              <a:avLst/>
            </a:prstGeom>
            <a:noFill/>
          </p:spPr>
        </p:pic>
      </p:grpSp>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BUS -Topology</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sp>
        <p:nvSpPr>
          <p:cNvPr id="49" name="TextBox 48"/>
          <p:cNvSpPr txBox="1"/>
          <p:nvPr/>
        </p:nvSpPr>
        <p:spPr>
          <a:xfrm>
            <a:off x="2421509" y="620884"/>
            <a:ext cx="1724815" cy="307777"/>
          </a:xfrm>
          <a:prstGeom prst="rect">
            <a:avLst/>
          </a:prstGeom>
          <a:noFill/>
        </p:spPr>
        <p:txBody>
          <a:bodyPr wrap="square" rtlCol="0">
            <a:spAutoFit/>
          </a:bodyPr>
          <a:lstStyle/>
          <a:p>
            <a:r>
              <a:rPr lang="en-US" sz="1400" dirty="0" smtClean="0">
                <a:latin typeface="Cooper Black" pitchFamily="18" charset="0"/>
              </a:rPr>
              <a:t>Data for PC-4</a:t>
            </a:r>
            <a:endParaRPr lang="en-US" sz="1400" dirty="0">
              <a:latin typeface="Cooper Black" pitchFamily="18" charset="0"/>
            </a:endParaRPr>
          </a:p>
        </p:txBody>
      </p:sp>
      <p:sp>
        <p:nvSpPr>
          <p:cNvPr id="50" name="TextBox 49"/>
          <p:cNvSpPr txBox="1"/>
          <p:nvPr/>
        </p:nvSpPr>
        <p:spPr>
          <a:xfrm>
            <a:off x="7846978" y="3848911"/>
            <a:ext cx="1089498" cy="461665"/>
          </a:xfrm>
          <a:prstGeom prst="rect">
            <a:avLst/>
          </a:prstGeom>
          <a:noFill/>
        </p:spPr>
        <p:txBody>
          <a:bodyPr wrap="square" rtlCol="0">
            <a:spAutoFit/>
          </a:bodyPr>
          <a:lstStyle/>
          <a:p>
            <a:r>
              <a:rPr lang="en-US" sz="1200" dirty="0" smtClean="0">
                <a:latin typeface="Cooper Black" pitchFamily="18" charset="0"/>
              </a:rPr>
              <a:t>Data Received</a:t>
            </a:r>
            <a:endParaRPr lang="en-US" sz="1200" dirty="0">
              <a:latin typeface="Cooper Black" pitchFamily="18" charset="0"/>
            </a:endParaRPr>
          </a:p>
        </p:txBody>
      </p:sp>
      <p:pic>
        <p:nvPicPr>
          <p:cNvPr id="1026" name="Picture 2" descr="F:\docss\Downloads\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023" y="743563"/>
            <a:ext cx="439201" cy="33729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130407" y="5295477"/>
            <a:ext cx="2607774" cy="1430949"/>
            <a:chOff x="2411797" y="1512205"/>
            <a:chExt cx="1640651" cy="1126236"/>
          </a:xfrm>
          <a:effectLst/>
          <a:scene3d>
            <a:camera prst="orthographicFront"/>
            <a:lightRig rig="threePt" dir="t"/>
          </a:scene3d>
        </p:grpSpPr>
        <p:sp>
          <p:nvSpPr>
            <p:cNvPr id="34" name="Rounded Rectangle 33"/>
            <p:cNvSpPr/>
            <p:nvPr/>
          </p:nvSpPr>
          <p:spPr>
            <a:xfrm>
              <a:off x="2411797" y="1512205"/>
              <a:ext cx="1640651" cy="1126236"/>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39" name="Rounded Rectangle 4"/>
            <p:cNvSpPr/>
            <p:nvPr/>
          </p:nvSpPr>
          <p:spPr>
            <a:xfrm>
              <a:off x="2444783" y="1545191"/>
              <a:ext cx="1574679" cy="106026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algn="ctr" defTabSz="466725">
                <a:lnSpc>
                  <a:spcPct val="90000"/>
                </a:lnSpc>
                <a:spcAft>
                  <a:spcPct val="35000"/>
                </a:spcAft>
              </a:pPr>
              <a:r>
                <a:rPr lang="en-US" sz="1200" b="1" dirty="0">
                  <a:latin typeface="inherit"/>
                  <a:ea typeface="Times New Roman" pitchFamily="18" charset="0"/>
                  <a:cs typeface="Times New Roman" pitchFamily="18" charset="0"/>
                </a:rPr>
                <a:t>A single cable, is established as a shared communication medium on which devices are </a:t>
              </a:r>
              <a:r>
                <a:rPr lang="en-US" sz="1200" b="1" dirty="0" smtClean="0">
                  <a:latin typeface="inherit"/>
                  <a:ea typeface="Times New Roman" pitchFamily="18" charset="0"/>
                  <a:cs typeface="Times New Roman" pitchFamily="18" charset="0"/>
                </a:rPr>
                <a:t>attached</a:t>
              </a:r>
              <a:endParaRPr lang="en-US" sz="1200" b="1" dirty="0" smtClean="0">
                <a:latin typeface="inherit"/>
                <a:ea typeface="Times New Roman" pitchFamily="18" charset="0"/>
                <a:cs typeface="Times New Roman" pitchFamily="18" charset="0"/>
              </a:endParaRPr>
            </a:p>
            <a:p>
              <a:pPr marL="0" lvl="1" algn="ctr" defTabSz="466725">
                <a:lnSpc>
                  <a:spcPct val="90000"/>
                </a:lnSpc>
                <a:spcAft>
                  <a:spcPct val="35000"/>
                </a:spcAft>
              </a:pPr>
              <a:endParaRPr lang="en-US" sz="1100" b="1" dirty="0" smtClean="0">
                <a:latin typeface="Arial" pitchFamily="34" charset="0"/>
              </a:endParaRPr>
            </a:p>
            <a:p>
              <a:pPr marL="0" lvl="1" algn="ctr" defTabSz="466725">
                <a:lnSpc>
                  <a:spcPct val="90000"/>
                </a:lnSpc>
                <a:spcAft>
                  <a:spcPct val="35000"/>
                </a:spcAft>
              </a:pPr>
              <a:r>
                <a:rPr lang="en-US" sz="1100" b="1" dirty="0" smtClean="0">
                  <a:latin typeface="Arial" pitchFamily="34" charset="0"/>
                </a:rPr>
                <a:t>Terminators </a:t>
              </a:r>
              <a:r>
                <a:rPr lang="en-US" sz="1100" b="1" dirty="0">
                  <a:latin typeface="Arial" pitchFamily="34" charset="0"/>
                </a:rPr>
                <a:t>are attached on both </a:t>
              </a:r>
              <a:r>
                <a:rPr lang="en-US" sz="1100" b="1" dirty="0" smtClean="0">
                  <a:latin typeface="Arial" pitchFamily="34" charset="0"/>
                </a:rPr>
                <a:t>ends</a:t>
              </a:r>
              <a:endParaRPr lang="en-US" sz="1100" b="1" dirty="0">
                <a:latin typeface="Arial" pitchFamily="34" charset="0"/>
              </a:endParaRPr>
            </a:p>
          </p:txBody>
        </p:sp>
      </p:grpSp>
      <p:grpSp>
        <p:nvGrpSpPr>
          <p:cNvPr id="40" name="Group 39"/>
          <p:cNvGrpSpPr/>
          <p:nvPr/>
        </p:nvGrpSpPr>
        <p:grpSpPr>
          <a:xfrm>
            <a:off x="2505201" y="5276426"/>
            <a:ext cx="2481560" cy="1473610"/>
            <a:chOff x="2422313" y="2762514"/>
            <a:chExt cx="1640651" cy="1123004"/>
          </a:xfrm>
          <a:scene3d>
            <a:camera prst="orthographicFront"/>
            <a:lightRig rig="threePt" dir="t"/>
          </a:scene3d>
        </p:grpSpPr>
        <p:sp>
          <p:nvSpPr>
            <p:cNvPr id="41" name="Rounded Rectangle 40"/>
            <p:cNvSpPr/>
            <p:nvPr/>
          </p:nvSpPr>
          <p:spPr>
            <a:xfrm>
              <a:off x="2422313" y="2762514"/>
              <a:ext cx="1640651" cy="1123004"/>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Rounded Rectangle 6"/>
            <p:cNvSpPr/>
            <p:nvPr/>
          </p:nvSpPr>
          <p:spPr>
            <a:xfrm>
              <a:off x="2455205" y="2795406"/>
              <a:ext cx="1574867" cy="10572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Aft>
                  <a:spcPct val="35000"/>
                </a:spcAft>
              </a:pPr>
              <a:r>
                <a:rPr lang="en-US" sz="1200" b="1" dirty="0">
                  <a:latin typeface="inherit"/>
                  <a:ea typeface="Times New Roman" pitchFamily="18" charset="0"/>
                  <a:cs typeface="Times New Roman" pitchFamily="18" charset="0"/>
                </a:rPr>
                <a:t> A device wanting to communicate with another device on the network sends a broadcast message onto the wire that all 	other devices see, but only the intended recipient actually accepts and processes the message.</a:t>
              </a:r>
              <a:endParaRPr lang="en-US" sz="1200" b="1" kern="1200" dirty="0"/>
            </a:p>
          </p:txBody>
        </p:sp>
      </p:grpSp>
      <p:grpSp>
        <p:nvGrpSpPr>
          <p:cNvPr id="43" name="Group 42"/>
          <p:cNvGrpSpPr/>
          <p:nvPr/>
        </p:nvGrpSpPr>
        <p:grpSpPr>
          <a:xfrm>
            <a:off x="4781697" y="5276427"/>
            <a:ext cx="1581122" cy="1491634"/>
            <a:chOff x="2439606" y="3950373"/>
            <a:chExt cx="1638814" cy="1476174"/>
          </a:xfrm>
          <a:scene3d>
            <a:camera prst="orthographicFront"/>
            <a:lightRig rig="threePt" dir="t"/>
          </a:scene3d>
        </p:grpSpPr>
        <p:sp>
          <p:nvSpPr>
            <p:cNvPr id="44" name="Rounded Rectangle 43"/>
            <p:cNvSpPr/>
            <p:nvPr/>
          </p:nvSpPr>
          <p:spPr>
            <a:xfrm>
              <a:off x="2439606" y="3950373"/>
              <a:ext cx="1638814" cy="1476174"/>
            </a:xfrm>
            <a:prstGeom prst="roundRect">
              <a:avLst>
                <a:gd name="adj" fmla="val 10000"/>
              </a:avLst>
            </a:prstGeom>
            <a:solidFill>
              <a:schemeClr val="accent1">
                <a:lumMod val="75000"/>
                <a:alpha val="46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b="1" dirty="0"/>
            </a:p>
          </p:txBody>
        </p:sp>
        <p:sp>
          <p:nvSpPr>
            <p:cNvPr id="51" name="Rounded Rectangle 8"/>
            <p:cNvSpPr/>
            <p:nvPr/>
          </p:nvSpPr>
          <p:spPr>
            <a:xfrm>
              <a:off x="2482842" y="3993610"/>
              <a:ext cx="1595578" cy="1389702"/>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1" algn="ctr" defTabSz="914400"/>
              <a:r>
                <a:rPr lang="en-US" sz="1200" b="1" dirty="0">
                  <a:latin typeface="Arial" pitchFamily="34" charset="0"/>
                </a:rPr>
                <a:t>Suitable for broadcasting.</a:t>
              </a:r>
            </a:p>
            <a:p>
              <a:pPr lvl="1" algn="just" defTabSz="914400"/>
              <a:endParaRPr lang="en-US" sz="1200" b="1" dirty="0">
                <a:latin typeface="Arial" pitchFamily="34" charset="0"/>
              </a:endParaRPr>
            </a:p>
          </p:txBody>
        </p:sp>
      </p:grpSp>
      <p:grpSp>
        <p:nvGrpSpPr>
          <p:cNvPr id="52" name="Group 51"/>
          <p:cNvGrpSpPr/>
          <p:nvPr/>
        </p:nvGrpSpPr>
        <p:grpSpPr>
          <a:xfrm>
            <a:off x="6139856" y="5276426"/>
            <a:ext cx="2864545" cy="1503638"/>
            <a:chOff x="2422313" y="2762514"/>
            <a:chExt cx="1640651" cy="1123004"/>
          </a:xfrm>
          <a:solidFill>
            <a:schemeClr val="accent2">
              <a:lumMod val="75000"/>
              <a:alpha val="43000"/>
            </a:schemeClr>
          </a:solidFill>
          <a:scene3d>
            <a:camera prst="orthographicFront"/>
            <a:lightRig rig="threePt" dir="t"/>
          </a:scene3d>
        </p:grpSpPr>
        <p:sp>
          <p:nvSpPr>
            <p:cNvPr id="60" name="Rounded Rectangle 59"/>
            <p:cNvSpPr/>
            <p:nvPr/>
          </p:nvSpPr>
          <p:spPr>
            <a:xfrm>
              <a:off x="2422313" y="2762514"/>
              <a:ext cx="1640651" cy="1123004"/>
            </a:xfrm>
            <a:prstGeom prst="roundRect">
              <a:avLst>
                <a:gd name="adj" fmla="val 10000"/>
              </a:avLst>
            </a:prstGeom>
            <a:grp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1" name="Rounded Rectangle 6"/>
            <p:cNvSpPr/>
            <p:nvPr/>
          </p:nvSpPr>
          <p:spPr>
            <a:xfrm>
              <a:off x="2455205" y="2782088"/>
              <a:ext cx="1574867" cy="105722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1" algn="ctr" defTabSz="914400"/>
              <a:r>
                <a:rPr lang="en-US" sz="1200" b="1" dirty="0"/>
                <a:t>CSMA/CD (carrier sense multiple access/collision detection) And  CSMA/CA (carrier sense multiple access/collision 	avoidance), techniques are used to avoid collision of data.</a:t>
              </a:r>
            </a:p>
          </p:txBody>
        </p:sp>
      </p:grpSp>
      <p:grpSp>
        <p:nvGrpSpPr>
          <p:cNvPr id="62" name="Group 61"/>
          <p:cNvGrpSpPr/>
          <p:nvPr/>
        </p:nvGrpSpPr>
        <p:grpSpPr>
          <a:xfrm>
            <a:off x="2073480" y="1229637"/>
            <a:ext cx="596493" cy="571640"/>
            <a:chOff x="5009985" y="4216604"/>
            <a:chExt cx="596493" cy="571640"/>
          </a:xfrm>
          <a:effectLst>
            <a:outerShdw blurRad="292100" dist="63500" dir="5400000" algn="ctr" rotWithShape="0">
              <a:srgbClr val="000000"/>
            </a:outerShdw>
          </a:effectLst>
        </p:grpSpPr>
        <p:grpSp>
          <p:nvGrpSpPr>
            <p:cNvPr id="63" name="Group 36"/>
            <p:cNvGrpSpPr/>
            <p:nvPr/>
          </p:nvGrpSpPr>
          <p:grpSpPr>
            <a:xfrm>
              <a:off x="5256542" y="4455200"/>
              <a:ext cx="100889" cy="105377"/>
              <a:chOff x="5256542" y="4455200"/>
              <a:chExt cx="100889" cy="105377"/>
            </a:xfrm>
          </p:grpSpPr>
          <p:sp>
            <p:nvSpPr>
              <p:cNvPr id="65" name="Oval 64"/>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4"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grpSp>
        <p:nvGrpSpPr>
          <p:cNvPr id="67" name="Group 66"/>
          <p:cNvGrpSpPr/>
          <p:nvPr/>
        </p:nvGrpSpPr>
        <p:grpSpPr>
          <a:xfrm>
            <a:off x="2083006" y="2221907"/>
            <a:ext cx="596493" cy="571640"/>
            <a:chOff x="5009985" y="4216604"/>
            <a:chExt cx="596493" cy="571640"/>
          </a:xfrm>
          <a:effectLst>
            <a:outerShdw blurRad="292100" dist="63500" dir="5400000" algn="ctr" rotWithShape="0">
              <a:srgbClr val="000000"/>
            </a:outerShdw>
          </a:effectLst>
        </p:grpSpPr>
        <p:grpSp>
          <p:nvGrpSpPr>
            <p:cNvPr id="68" name="Group 36"/>
            <p:cNvGrpSpPr/>
            <p:nvPr/>
          </p:nvGrpSpPr>
          <p:grpSpPr>
            <a:xfrm>
              <a:off x="5256542" y="4455200"/>
              <a:ext cx="100889" cy="105377"/>
              <a:chOff x="5256542" y="4455200"/>
              <a:chExt cx="100889" cy="105377"/>
            </a:xfrm>
          </p:grpSpPr>
          <p:sp>
            <p:nvSpPr>
              <p:cNvPr id="70" name="Oval 69"/>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9"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grpSp>
        <p:nvGrpSpPr>
          <p:cNvPr id="72" name="Group 71"/>
          <p:cNvGrpSpPr/>
          <p:nvPr/>
        </p:nvGrpSpPr>
        <p:grpSpPr>
          <a:xfrm>
            <a:off x="3378404" y="2245713"/>
            <a:ext cx="596493" cy="571640"/>
            <a:chOff x="5009985" y="4216604"/>
            <a:chExt cx="596493" cy="571640"/>
          </a:xfrm>
          <a:effectLst>
            <a:outerShdw blurRad="292100" dist="63500" dir="5400000" algn="ctr" rotWithShape="0">
              <a:srgbClr val="000000"/>
            </a:outerShdw>
          </a:effectLst>
        </p:grpSpPr>
        <p:grpSp>
          <p:nvGrpSpPr>
            <p:cNvPr id="73" name="Group 36"/>
            <p:cNvGrpSpPr/>
            <p:nvPr/>
          </p:nvGrpSpPr>
          <p:grpSpPr>
            <a:xfrm>
              <a:off x="5256542" y="4455200"/>
              <a:ext cx="100889" cy="105377"/>
              <a:chOff x="5256542" y="4455200"/>
              <a:chExt cx="100889" cy="105377"/>
            </a:xfrm>
          </p:grpSpPr>
          <p:sp>
            <p:nvSpPr>
              <p:cNvPr id="75" name="Oval 74"/>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4"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grpSp>
        <p:nvGrpSpPr>
          <p:cNvPr id="87" name="Group 86"/>
          <p:cNvGrpSpPr/>
          <p:nvPr/>
        </p:nvGrpSpPr>
        <p:grpSpPr>
          <a:xfrm>
            <a:off x="5388181" y="2279140"/>
            <a:ext cx="596493" cy="571640"/>
            <a:chOff x="5009985" y="4216604"/>
            <a:chExt cx="596493" cy="571640"/>
          </a:xfrm>
          <a:effectLst>
            <a:outerShdw blurRad="292100" dist="63500" dir="5400000" algn="ctr" rotWithShape="0">
              <a:srgbClr val="000000"/>
            </a:outerShdw>
          </a:effectLst>
        </p:grpSpPr>
        <p:grpSp>
          <p:nvGrpSpPr>
            <p:cNvPr id="88" name="Group 36"/>
            <p:cNvGrpSpPr/>
            <p:nvPr/>
          </p:nvGrpSpPr>
          <p:grpSpPr>
            <a:xfrm>
              <a:off x="5256542" y="4455200"/>
              <a:ext cx="100889" cy="105377"/>
              <a:chOff x="5256542" y="4455200"/>
              <a:chExt cx="100889" cy="105377"/>
            </a:xfrm>
          </p:grpSpPr>
          <p:sp>
            <p:nvSpPr>
              <p:cNvPr id="90" name="Oval 89"/>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9"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grpSp>
        <p:nvGrpSpPr>
          <p:cNvPr id="92" name="Group 91"/>
          <p:cNvGrpSpPr/>
          <p:nvPr/>
        </p:nvGrpSpPr>
        <p:grpSpPr>
          <a:xfrm>
            <a:off x="7332373" y="2261484"/>
            <a:ext cx="596493" cy="571640"/>
            <a:chOff x="5009985" y="4216604"/>
            <a:chExt cx="596493" cy="571640"/>
          </a:xfrm>
          <a:effectLst>
            <a:outerShdw blurRad="292100" dist="63500" dir="5400000" algn="ctr" rotWithShape="0">
              <a:srgbClr val="000000"/>
            </a:outerShdw>
          </a:effectLst>
        </p:grpSpPr>
        <p:grpSp>
          <p:nvGrpSpPr>
            <p:cNvPr id="93" name="Group 36"/>
            <p:cNvGrpSpPr/>
            <p:nvPr/>
          </p:nvGrpSpPr>
          <p:grpSpPr>
            <a:xfrm>
              <a:off x="5256542" y="4455200"/>
              <a:ext cx="100889" cy="105377"/>
              <a:chOff x="5256542" y="4455200"/>
              <a:chExt cx="100889" cy="105377"/>
            </a:xfrm>
          </p:grpSpPr>
          <p:sp>
            <p:nvSpPr>
              <p:cNvPr id="95" name="Oval 94"/>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4"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pic>
        <p:nvPicPr>
          <p:cNvPr id="97" name="Picture 2" descr="F:\docss\Downloads\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537" y="3680261"/>
            <a:ext cx="439201" cy="33729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98" name="Picture 2" descr="F:\docss\Downloads\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184" y="3680260"/>
            <a:ext cx="439201" cy="33729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grpSp>
        <p:nvGrpSpPr>
          <p:cNvPr id="99" name="Group 98"/>
          <p:cNvGrpSpPr/>
          <p:nvPr/>
        </p:nvGrpSpPr>
        <p:grpSpPr>
          <a:xfrm>
            <a:off x="2063965" y="1235768"/>
            <a:ext cx="596493" cy="571640"/>
            <a:chOff x="5009985" y="4216604"/>
            <a:chExt cx="596493" cy="571640"/>
          </a:xfrm>
          <a:effectLst>
            <a:outerShdw blurRad="292100" dist="63500" dir="5400000" algn="ctr" rotWithShape="0">
              <a:srgbClr val="000000"/>
            </a:outerShdw>
          </a:effectLst>
        </p:grpSpPr>
        <p:grpSp>
          <p:nvGrpSpPr>
            <p:cNvPr id="100" name="Group 36"/>
            <p:cNvGrpSpPr/>
            <p:nvPr/>
          </p:nvGrpSpPr>
          <p:grpSpPr>
            <a:xfrm>
              <a:off x="5256542" y="4455200"/>
              <a:ext cx="100889" cy="105377"/>
              <a:chOff x="5256542" y="4455200"/>
              <a:chExt cx="100889" cy="105377"/>
            </a:xfrm>
          </p:grpSpPr>
          <p:sp>
            <p:nvSpPr>
              <p:cNvPr id="102" name="Oval 101"/>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1"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grpSp>
        <p:nvGrpSpPr>
          <p:cNvPr id="109" name="Group 108"/>
          <p:cNvGrpSpPr/>
          <p:nvPr/>
        </p:nvGrpSpPr>
        <p:grpSpPr>
          <a:xfrm>
            <a:off x="3387930" y="3277269"/>
            <a:ext cx="596493" cy="571640"/>
            <a:chOff x="5009985" y="4216604"/>
            <a:chExt cx="596493" cy="571640"/>
          </a:xfrm>
          <a:effectLst>
            <a:outerShdw blurRad="292100" dist="63500" dir="5400000" algn="ctr" rotWithShape="0">
              <a:srgbClr val="000000"/>
            </a:outerShdw>
          </a:effectLst>
        </p:grpSpPr>
        <p:grpSp>
          <p:nvGrpSpPr>
            <p:cNvPr id="110" name="Group 36"/>
            <p:cNvGrpSpPr/>
            <p:nvPr/>
          </p:nvGrpSpPr>
          <p:grpSpPr>
            <a:xfrm>
              <a:off x="5256542" y="4455200"/>
              <a:ext cx="100889" cy="105377"/>
              <a:chOff x="5256542" y="4455200"/>
              <a:chExt cx="100889" cy="105377"/>
            </a:xfrm>
          </p:grpSpPr>
          <p:sp>
            <p:nvSpPr>
              <p:cNvPr id="112" name="Oval 111"/>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1"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sp>
        <p:nvSpPr>
          <p:cNvPr id="4" name="Multiply 3"/>
          <p:cNvSpPr/>
          <p:nvPr/>
        </p:nvSpPr>
        <p:spPr>
          <a:xfrm>
            <a:off x="2754314" y="2279140"/>
            <a:ext cx="529602" cy="514407"/>
          </a:xfrm>
          <a:prstGeom prst="mathMultiply">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3" presetClass="entr" presetSubtype="16"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plus(in)">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childTnLst>
                                </p:cTn>
                              </p:par>
                            </p:childTnLst>
                          </p:cTn>
                        </p:par>
                        <p:par>
                          <p:cTn id="26" fill="hold">
                            <p:stCondLst>
                              <p:cond delay="500"/>
                            </p:stCondLst>
                            <p:childTnLst>
                              <p:par>
                                <p:cTn id="27" presetID="53" presetClass="exit" presetSubtype="32" fill="hold" nodeType="afterEffect">
                                  <p:stCondLst>
                                    <p:cond delay="200"/>
                                  </p:stCondLst>
                                  <p:childTnLst>
                                    <p:anim calcmode="lin" valueType="num">
                                      <p:cBhvr>
                                        <p:cTn id="28" dur="500"/>
                                        <p:tgtEl>
                                          <p:spTgt spid="1026"/>
                                        </p:tgtEl>
                                        <p:attrNameLst>
                                          <p:attrName>ppt_w</p:attrName>
                                        </p:attrNameLst>
                                      </p:cBhvr>
                                      <p:tavLst>
                                        <p:tav tm="0">
                                          <p:val>
                                            <p:strVal val="ppt_w"/>
                                          </p:val>
                                        </p:tav>
                                        <p:tav tm="100000">
                                          <p:val>
                                            <p:fltVal val="0"/>
                                          </p:val>
                                        </p:tav>
                                      </p:tavLst>
                                    </p:anim>
                                    <p:anim calcmode="lin" valueType="num">
                                      <p:cBhvr>
                                        <p:cTn id="29" dur="500"/>
                                        <p:tgtEl>
                                          <p:spTgt spid="1026"/>
                                        </p:tgtEl>
                                        <p:attrNameLst>
                                          <p:attrName>ppt_h</p:attrName>
                                        </p:attrNameLst>
                                      </p:cBhvr>
                                      <p:tavLst>
                                        <p:tav tm="0">
                                          <p:val>
                                            <p:strVal val="ppt_h"/>
                                          </p:val>
                                        </p:tav>
                                        <p:tav tm="100000">
                                          <p:val>
                                            <p:fltVal val="0"/>
                                          </p:val>
                                        </p:tav>
                                      </p:tavLst>
                                    </p:anim>
                                    <p:animEffect transition="out" filter="fade">
                                      <p:cBhvr>
                                        <p:cTn id="30" dur="500"/>
                                        <p:tgtEl>
                                          <p:spTgt spid="1026"/>
                                        </p:tgtEl>
                                      </p:cBhvr>
                                    </p:animEffect>
                                    <p:set>
                                      <p:cBhvr>
                                        <p:cTn id="31" dur="1" fill="hold">
                                          <p:stCondLst>
                                            <p:cond delay="499"/>
                                          </p:stCondLst>
                                        </p:cTn>
                                        <p:tgtEl>
                                          <p:spTgt spid="1026"/>
                                        </p:tgtEl>
                                        <p:attrNameLst>
                                          <p:attrName>style.visibility</p:attrName>
                                        </p:attrNameLst>
                                      </p:cBhvr>
                                      <p:to>
                                        <p:strVal val="hidden"/>
                                      </p:to>
                                    </p:set>
                                  </p:childTnLst>
                                </p:cTn>
                              </p:par>
                            </p:childTnLst>
                          </p:cTn>
                        </p:par>
                        <p:par>
                          <p:cTn id="32" fill="hold">
                            <p:stCondLst>
                              <p:cond delay="1200"/>
                            </p:stCondLst>
                            <p:childTnLst>
                              <p:par>
                                <p:cTn id="33" presetID="53" presetClass="entr" presetSubtype="16"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p:cTn id="35" dur="500" fill="hold"/>
                                        <p:tgtEl>
                                          <p:spTgt spid="62"/>
                                        </p:tgtEl>
                                        <p:attrNameLst>
                                          <p:attrName>ppt_w</p:attrName>
                                        </p:attrNameLst>
                                      </p:cBhvr>
                                      <p:tavLst>
                                        <p:tav tm="0">
                                          <p:val>
                                            <p:fltVal val="0"/>
                                          </p:val>
                                        </p:tav>
                                        <p:tav tm="100000">
                                          <p:val>
                                            <p:strVal val="#ppt_w"/>
                                          </p:val>
                                        </p:tav>
                                      </p:tavLst>
                                    </p:anim>
                                    <p:anim calcmode="lin" valueType="num">
                                      <p:cBhvr>
                                        <p:cTn id="36" dur="500" fill="hold"/>
                                        <p:tgtEl>
                                          <p:spTgt spid="62"/>
                                        </p:tgtEl>
                                        <p:attrNameLst>
                                          <p:attrName>ppt_h</p:attrName>
                                        </p:attrNameLst>
                                      </p:cBhvr>
                                      <p:tavLst>
                                        <p:tav tm="0">
                                          <p:val>
                                            <p:fltVal val="0"/>
                                          </p:val>
                                        </p:tav>
                                        <p:tav tm="100000">
                                          <p:val>
                                            <p:strVal val="#ppt_h"/>
                                          </p:val>
                                        </p:tav>
                                      </p:tavLst>
                                    </p:anim>
                                    <p:animEffect transition="in" filter="fade">
                                      <p:cBhvr>
                                        <p:cTn id="37" dur="500"/>
                                        <p:tgtEl>
                                          <p:spTgt spid="62"/>
                                        </p:tgtEl>
                                      </p:cBhvr>
                                    </p:animEffect>
                                  </p:childTnLst>
                                </p:cTn>
                              </p:par>
                              <p:par>
                                <p:cTn id="38" presetID="0" presetClass="path" presetSubtype="0" fill="hold" nodeType="withEffect">
                                  <p:stCondLst>
                                    <p:cond delay="200"/>
                                  </p:stCondLst>
                                  <p:childTnLst>
                                    <p:animMotion origin="layout" path="M -4.72222E-6 1.26735E-6 L -4.72222E-6 0.14709 L 0.67623 0.15125 " pathEditMode="relative" ptsTypes="AAA">
                                      <p:cBhvr>
                                        <p:cTn id="39" dur="5000" fill="hold"/>
                                        <p:tgtEl>
                                          <p:spTgt spid="62"/>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62"/>
                                        </p:tgtEl>
                                        <p:attrNameLst>
                                          <p:attrName>style.visibility</p:attrName>
                                        </p:attrNameLst>
                                      </p:cBhvr>
                                      <p:to>
                                        <p:strVal val="hidden"/>
                                      </p:to>
                                    </p:set>
                                  </p:subTnLst>
                                </p:cTn>
                              </p:par>
                              <p:par>
                                <p:cTn id="40" presetID="1" presetClass="entr" presetSubtype="0" fill="hold" nodeType="withEffect">
                                  <p:stCondLst>
                                    <p:cond delay="1000"/>
                                  </p:stCondLst>
                                  <p:childTnLst>
                                    <p:set>
                                      <p:cBhvr>
                                        <p:cTn id="41" dur="1" fill="hold">
                                          <p:stCondLst>
                                            <p:cond delay="0"/>
                                          </p:stCondLst>
                                        </p:cTn>
                                        <p:tgtEl>
                                          <p:spTgt spid="67"/>
                                        </p:tgtEl>
                                        <p:attrNameLst>
                                          <p:attrName>style.visibility</p:attrName>
                                        </p:attrNameLst>
                                      </p:cBhvr>
                                      <p:to>
                                        <p:strVal val="visible"/>
                                      </p:to>
                                    </p:set>
                                  </p:childTnLst>
                                </p:cTn>
                              </p:par>
                              <p:par>
                                <p:cTn id="42" presetID="0" presetClass="path" presetSubtype="0" fill="hold" nodeType="withEffect">
                                  <p:stCondLst>
                                    <p:cond delay="1000"/>
                                  </p:stCondLst>
                                  <p:childTnLst>
                                    <p:animMotion origin="layout" path="M -3.05556E-6 7.32655E-6 L -0.21181 0.00024 " pathEditMode="relative" ptsTypes="AA">
                                      <p:cBhvr>
                                        <p:cTn id="43" dur="2000" fill="hold"/>
                                        <p:tgtEl>
                                          <p:spTgt spid="67"/>
                                        </p:tgtEl>
                                        <p:attrNameLst>
                                          <p:attrName>ppt_x</p:attrName>
                                          <p:attrName>ppt_y</p:attrName>
                                        </p:attrNameLst>
                                      </p:cBhvr>
                                    </p:animMotion>
                                  </p:childTnLst>
                                  <p:subTnLst>
                                    <p:set>
                                      <p:cBhvr override="childStyle">
                                        <p:cTn dur="1" fill="hold" display="0" masterRel="sameClick" afterEffect="1">
                                          <p:stCondLst>
                                            <p:cond evt="end" delay="0">
                                              <p:tn val="42"/>
                                            </p:cond>
                                          </p:stCondLst>
                                        </p:cTn>
                                        <p:tgtEl>
                                          <p:spTgt spid="67"/>
                                        </p:tgtEl>
                                        <p:attrNameLst>
                                          <p:attrName>style.visibility</p:attrName>
                                        </p:attrNameLst>
                                      </p:cBhvr>
                                      <p:to>
                                        <p:strVal val="hidden"/>
                                      </p:to>
                                    </p:set>
                                  </p:subTnLst>
                                </p:cTn>
                              </p:par>
                              <p:par>
                                <p:cTn id="44" presetID="1" presetClass="entr" presetSubtype="0" fill="hold" nodeType="withEffect">
                                  <p:stCondLst>
                                    <p:cond delay="2000"/>
                                  </p:stCondLst>
                                  <p:childTnLst>
                                    <p:set>
                                      <p:cBhvr>
                                        <p:cTn id="45" dur="1" fill="hold">
                                          <p:stCondLst>
                                            <p:cond delay="0"/>
                                          </p:stCondLst>
                                        </p:cTn>
                                        <p:tgtEl>
                                          <p:spTgt spid="72"/>
                                        </p:tgtEl>
                                        <p:attrNameLst>
                                          <p:attrName>style.visibility</p:attrName>
                                        </p:attrNameLst>
                                      </p:cBhvr>
                                      <p:to>
                                        <p:strVal val="visible"/>
                                      </p:to>
                                    </p:set>
                                  </p:childTnLst>
                                </p:cTn>
                              </p:par>
                              <p:par>
                                <p:cTn id="46" presetID="0" presetClass="path" presetSubtype="0" fill="hold" nodeType="withEffect">
                                  <p:stCondLst>
                                    <p:cond delay="2000"/>
                                  </p:stCondLst>
                                  <p:childTnLst>
                                    <p:animMotion origin="layout" path="M -0.00052 0.00093 L 0.00087 0.15217 " pathEditMode="relative" rAng="0" ptsTypes="AA">
                                      <p:cBhvr>
                                        <p:cTn id="47" dur="2000" fill="hold"/>
                                        <p:tgtEl>
                                          <p:spTgt spid="72"/>
                                        </p:tgtEl>
                                        <p:attrNameLst>
                                          <p:attrName>ppt_x</p:attrName>
                                          <p:attrName>ppt_y</p:attrName>
                                        </p:attrNameLst>
                                      </p:cBhvr>
                                      <p:rCtr x="69" y="7562"/>
                                    </p:animMotion>
                                  </p:childTnLst>
                                  <p:subTnLst>
                                    <p:set>
                                      <p:cBhvr override="childStyle">
                                        <p:cTn dur="1" fill="hold" display="0" masterRel="sameClick" afterEffect="1">
                                          <p:stCondLst>
                                            <p:cond evt="end" delay="0">
                                              <p:tn val="46"/>
                                            </p:cond>
                                          </p:stCondLst>
                                        </p:cTn>
                                        <p:tgtEl>
                                          <p:spTgt spid="72"/>
                                        </p:tgtEl>
                                        <p:attrNameLst>
                                          <p:attrName>style.visibility</p:attrName>
                                        </p:attrNameLst>
                                      </p:cBhvr>
                                      <p:to>
                                        <p:strVal val="hidden"/>
                                      </p:to>
                                    </p:set>
                                  </p:subTnLst>
                                </p:cTn>
                              </p:par>
                              <p:par>
                                <p:cTn id="48" presetID="10" presetClass="exit" presetSubtype="0" fill="hold" nodeType="withEffect">
                                  <p:stCondLst>
                                    <p:cond delay="3300"/>
                                  </p:stCondLst>
                                  <p:childTnLst>
                                    <p:animEffect transition="out" filter="fade">
                                      <p:cBhvr>
                                        <p:cTn id="49" dur="500"/>
                                        <p:tgtEl>
                                          <p:spTgt spid="72"/>
                                        </p:tgtEl>
                                      </p:cBhvr>
                                    </p:animEffect>
                                    <p:set>
                                      <p:cBhvr>
                                        <p:cTn id="50" dur="1" fill="hold">
                                          <p:stCondLst>
                                            <p:cond delay="499"/>
                                          </p:stCondLst>
                                        </p:cTn>
                                        <p:tgtEl>
                                          <p:spTgt spid="72"/>
                                        </p:tgtEl>
                                        <p:attrNameLst>
                                          <p:attrName>style.visibility</p:attrName>
                                        </p:attrNameLst>
                                      </p:cBhvr>
                                      <p:to>
                                        <p:strVal val="hidden"/>
                                      </p:to>
                                    </p:set>
                                  </p:childTnLst>
                                </p:cTn>
                              </p:par>
                              <p:par>
                                <p:cTn id="51" presetID="1" presetClass="entr" presetSubtype="0" fill="hold" nodeType="withEffect">
                                  <p:stCondLst>
                                    <p:cond delay="3300"/>
                                  </p:stCondLst>
                                  <p:childTnLst>
                                    <p:set>
                                      <p:cBhvr>
                                        <p:cTn id="52" dur="1" fill="hold">
                                          <p:stCondLst>
                                            <p:cond delay="0"/>
                                          </p:stCondLst>
                                        </p:cTn>
                                        <p:tgtEl>
                                          <p:spTgt spid="87"/>
                                        </p:tgtEl>
                                        <p:attrNameLst>
                                          <p:attrName>style.visibility</p:attrName>
                                        </p:attrNameLst>
                                      </p:cBhvr>
                                      <p:to>
                                        <p:strVal val="visible"/>
                                      </p:to>
                                    </p:set>
                                  </p:childTnLst>
                                </p:cTn>
                              </p:par>
                              <p:par>
                                <p:cTn id="53" presetID="0" presetClass="path" presetSubtype="0" fill="hold" nodeType="withEffect">
                                  <p:stCondLst>
                                    <p:cond delay="3300"/>
                                  </p:stCondLst>
                                  <p:childTnLst>
                                    <p:animMotion origin="layout" path="M 5E-6 1.9704E-6 L -0.00157 -0.15102 " pathEditMode="relative" rAng="0" ptsTypes="AA">
                                      <p:cBhvr>
                                        <p:cTn id="54" dur="2000" fill="hold"/>
                                        <p:tgtEl>
                                          <p:spTgt spid="87"/>
                                        </p:tgtEl>
                                        <p:attrNameLst>
                                          <p:attrName>ppt_x</p:attrName>
                                          <p:attrName>ppt_y</p:attrName>
                                        </p:attrNameLst>
                                      </p:cBhvr>
                                      <p:rCtr x="-87" y="-7562"/>
                                    </p:animMotion>
                                  </p:childTnLst>
                                  <p:subTnLst>
                                    <p:set>
                                      <p:cBhvr override="childStyle">
                                        <p:cTn dur="1" fill="hold" display="0" masterRel="sameClick" afterEffect="1">
                                          <p:stCondLst>
                                            <p:cond evt="end" delay="0">
                                              <p:tn val="53"/>
                                            </p:cond>
                                          </p:stCondLst>
                                        </p:cTn>
                                        <p:tgtEl>
                                          <p:spTgt spid="87"/>
                                        </p:tgtEl>
                                        <p:attrNameLst>
                                          <p:attrName>style.visibility</p:attrName>
                                        </p:attrNameLst>
                                      </p:cBhvr>
                                      <p:to>
                                        <p:strVal val="hidden"/>
                                      </p:to>
                                    </p:set>
                                  </p:subTnLst>
                                </p:cTn>
                              </p:par>
                              <p:par>
                                <p:cTn id="55" presetID="10" presetClass="exit" presetSubtype="0" fill="hold" nodeType="withEffect">
                                  <p:stCondLst>
                                    <p:cond delay="4800"/>
                                  </p:stCondLst>
                                  <p:childTnLst>
                                    <p:animEffect transition="out" filter="fade">
                                      <p:cBhvr>
                                        <p:cTn id="56" dur="500"/>
                                        <p:tgtEl>
                                          <p:spTgt spid="87"/>
                                        </p:tgtEl>
                                      </p:cBhvr>
                                    </p:animEffect>
                                    <p:set>
                                      <p:cBhvr>
                                        <p:cTn id="57" dur="1" fill="hold">
                                          <p:stCondLst>
                                            <p:cond delay="499"/>
                                          </p:stCondLst>
                                        </p:cTn>
                                        <p:tgtEl>
                                          <p:spTgt spid="87"/>
                                        </p:tgtEl>
                                        <p:attrNameLst>
                                          <p:attrName>style.visibility</p:attrName>
                                        </p:attrNameLst>
                                      </p:cBhvr>
                                      <p:to>
                                        <p:strVal val="hidden"/>
                                      </p:to>
                                    </p:set>
                                  </p:childTnLst>
                                </p:cTn>
                              </p:par>
                              <p:par>
                                <p:cTn id="58" presetID="1" presetClass="entr" presetSubtype="0" fill="hold" nodeType="withEffect">
                                  <p:stCondLst>
                                    <p:cond delay="4500"/>
                                  </p:stCondLst>
                                  <p:childTnLst>
                                    <p:set>
                                      <p:cBhvr>
                                        <p:cTn id="59" dur="1" fill="hold">
                                          <p:stCondLst>
                                            <p:cond delay="0"/>
                                          </p:stCondLst>
                                        </p:cTn>
                                        <p:tgtEl>
                                          <p:spTgt spid="92"/>
                                        </p:tgtEl>
                                        <p:attrNameLst>
                                          <p:attrName>style.visibility</p:attrName>
                                        </p:attrNameLst>
                                      </p:cBhvr>
                                      <p:to>
                                        <p:strVal val="visible"/>
                                      </p:to>
                                    </p:set>
                                  </p:childTnLst>
                                </p:cTn>
                              </p:par>
                              <p:par>
                                <p:cTn id="60" presetID="0" presetClass="path" presetSubtype="0" fill="hold" nodeType="withEffect">
                                  <p:stCondLst>
                                    <p:cond delay="4500"/>
                                  </p:stCondLst>
                                  <p:childTnLst>
                                    <p:animMotion origin="layout" path="M -0.00052 0.00093 L 0.00087 0.15217 " pathEditMode="relative" rAng="0" ptsTypes="AA">
                                      <p:cBhvr>
                                        <p:cTn id="61" dur="2000" fill="hold"/>
                                        <p:tgtEl>
                                          <p:spTgt spid="92"/>
                                        </p:tgtEl>
                                        <p:attrNameLst>
                                          <p:attrName>ppt_x</p:attrName>
                                          <p:attrName>ppt_y</p:attrName>
                                        </p:attrNameLst>
                                      </p:cBhvr>
                                      <p:rCtr x="69" y="7562"/>
                                    </p:animMotion>
                                  </p:childTnLst>
                                  <p:subTnLst>
                                    <p:set>
                                      <p:cBhvr override="childStyle">
                                        <p:cTn dur="1" fill="hold" display="0" masterRel="sameClick" afterEffect="1">
                                          <p:stCondLst>
                                            <p:cond evt="end" delay="0">
                                              <p:tn val="60"/>
                                            </p:cond>
                                          </p:stCondLst>
                                        </p:cTn>
                                        <p:tgtEl>
                                          <p:spTgt spid="92"/>
                                        </p:tgtEl>
                                        <p:attrNameLst>
                                          <p:attrName>style.visibility</p:attrName>
                                        </p:attrNameLst>
                                      </p:cBhvr>
                                      <p:to>
                                        <p:strVal val="hidden"/>
                                      </p:to>
                                    </p:set>
                                  </p:subTnLst>
                                </p:cTn>
                              </p:par>
                              <p:par>
                                <p:cTn id="62" presetID="10" presetClass="exit" presetSubtype="0" fill="hold" nodeType="withEffect">
                                  <p:stCondLst>
                                    <p:cond delay="6000"/>
                                  </p:stCondLst>
                                  <p:childTnLst>
                                    <p:animEffect transition="out" filter="fade">
                                      <p:cBhvr>
                                        <p:cTn id="63" dur="500"/>
                                        <p:tgtEl>
                                          <p:spTgt spid="92"/>
                                        </p:tgtEl>
                                      </p:cBhvr>
                                    </p:animEffect>
                                    <p:set>
                                      <p:cBhvr>
                                        <p:cTn id="64" dur="1" fill="hold">
                                          <p:stCondLst>
                                            <p:cond delay="499"/>
                                          </p:stCondLst>
                                        </p:cTn>
                                        <p:tgtEl>
                                          <p:spTgt spid="92"/>
                                        </p:tgtEl>
                                        <p:attrNameLst>
                                          <p:attrName>style.visibility</p:attrName>
                                        </p:attrNameLst>
                                      </p:cBhvr>
                                      <p:to>
                                        <p:strVal val="hidden"/>
                                      </p:to>
                                    </p:set>
                                  </p:childTnLst>
                                </p:cTn>
                              </p:par>
                            </p:childTnLst>
                          </p:cTn>
                        </p:par>
                        <p:par>
                          <p:cTn id="65" fill="hold">
                            <p:stCondLst>
                              <p:cond delay="7700"/>
                            </p:stCondLst>
                            <p:childTnLst>
                              <p:par>
                                <p:cTn id="66" presetID="53" presetClass="entr" presetSubtype="16" fill="hold" nodeType="afterEffect">
                                  <p:stCondLst>
                                    <p:cond delay="200"/>
                                  </p:stCondLst>
                                  <p:childTnLst>
                                    <p:set>
                                      <p:cBhvr>
                                        <p:cTn id="67" dur="1" fill="hold">
                                          <p:stCondLst>
                                            <p:cond delay="0"/>
                                          </p:stCondLst>
                                        </p:cTn>
                                        <p:tgtEl>
                                          <p:spTgt spid="97"/>
                                        </p:tgtEl>
                                        <p:attrNameLst>
                                          <p:attrName>style.visibility</p:attrName>
                                        </p:attrNameLst>
                                      </p:cBhvr>
                                      <p:to>
                                        <p:strVal val="visible"/>
                                      </p:to>
                                    </p:set>
                                    <p:anim calcmode="lin" valueType="num">
                                      <p:cBhvr>
                                        <p:cTn id="68" dur="500" fill="hold"/>
                                        <p:tgtEl>
                                          <p:spTgt spid="97"/>
                                        </p:tgtEl>
                                        <p:attrNameLst>
                                          <p:attrName>ppt_w</p:attrName>
                                        </p:attrNameLst>
                                      </p:cBhvr>
                                      <p:tavLst>
                                        <p:tav tm="0">
                                          <p:val>
                                            <p:fltVal val="0"/>
                                          </p:val>
                                        </p:tav>
                                        <p:tav tm="100000">
                                          <p:val>
                                            <p:strVal val="#ppt_w"/>
                                          </p:val>
                                        </p:tav>
                                      </p:tavLst>
                                    </p:anim>
                                    <p:anim calcmode="lin" valueType="num">
                                      <p:cBhvr>
                                        <p:cTn id="69" dur="500" fill="hold"/>
                                        <p:tgtEl>
                                          <p:spTgt spid="97"/>
                                        </p:tgtEl>
                                        <p:attrNameLst>
                                          <p:attrName>ppt_h</p:attrName>
                                        </p:attrNameLst>
                                      </p:cBhvr>
                                      <p:tavLst>
                                        <p:tav tm="0">
                                          <p:val>
                                            <p:fltVal val="0"/>
                                          </p:val>
                                        </p:tav>
                                        <p:tav tm="100000">
                                          <p:val>
                                            <p:strVal val="#ppt_h"/>
                                          </p:val>
                                        </p:tav>
                                      </p:tavLst>
                                    </p:anim>
                                    <p:animEffect transition="in" filter="fade">
                                      <p:cBhvr>
                                        <p:cTn id="70" dur="500"/>
                                        <p:tgtEl>
                                          <p:spTgt spid="97"/>
                                        </p:tgtEl>
                                      </p:cBhvr>
                                    </p:animEffect>
                                  </p:childTnLst>
                                </p:cTn>
                              </p:par>
                            </p:childTnLst>
                          </p:cTn>
                        </p:par>
                        <p:par>
                          <p:cTn id="71" fill="hold">
                            <p:stCondLst>
                              <p:cond delay="8400"/>
                            </p:stCondLst>
                            <p:childTnLst>
                              <p:par>
                                <p:cTn id="72" presetID="10" presetClass="entr" presetSubtype="0" fill="hold" grpId="0"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fade">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500"/>
                                        <p:tgtEl>
                                          <p:spTgt spid="4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childTnLst>
                          </p:cTn>
                        </p:par>
                        <p:par>
                          <p:cTn id="85" fill="hold">
                            <p:stCondLst>
                              <p:cond delay="500"/>
                            </p:stCondLst>
                            <p:childTnLst>
                              <p:par>
                                <p:cTn id="86" presetID="1" presetClass="entr" presetSubtype="0" fill="hold" nodeType="afterEffect">
                                  <p:stCondLst>
                                    <p:cond delay="0"/>
                                  </p:stCondLst>
                                  <p:childTnLst>
                                    <p:set>
                                      <p:cBhvr>
                                        <p:cTn id="87" dur="1" fill="hold">
                                          <p:stCondLst>
                                            <p:cond delay="0"/>
                                          </p:stCondLst>
                                        </p:cTn>
                                        <p:tgtEl>
                                          <p:spTgt spid="98"/>
                                        </p:tgtEl>
                                        <p:attrNameLst>
                                          <p:attrName>style.visibility</p:attrName>
                                        </p:attrNameLst>
                                      </p:cBhvr>
                                      <p:to>
                                        <p:strVal val="visible"/>
                                      </p:to>
                                    </p:set>
                                  </p:childTnLst>
                                </p:cTn>
                              </p:par>
                              <p:par>
                                <p:cTn id="88" presetID="53" presetClass="exit" presetSubtype="32" fill="hold" nodeType="withEffect">
                                  <p:stCondLst>
                                    <p:cond delay="600"/>
                                  </p:stCondLst>
                                  <p:childTnLst>
                                    <p:anim calcmode="lin" valueType="num">
                                      <p:cBhvr>
                                        <p:cTn id="89" dur="500"/>
                                        <p:tgtEl>
                                          <p:spTgt spid="98"/>
                                        </p:tgtEl>
                                        <p:attrNameLst>
                                          <p:attrName>ppt_w</p:attrName>
                                        </p:attrNameLst>
                                      </p:cBhvr>
                                      <p:tavLst>
                                        <p:tav tm="0">
                                          <p:val>
                                            <p:strVal val="ppt_w"/>
                                          </p:val>
                                        </p:tav>
                                        <p:tav tm="100000">
                                          <p:val>
                                            <p:fltVal val="0"/>
                                          </p:val>
                                        </p:tav>
                                      </p:tavLst>
                                    </p:anim>
                                    <p:anim calcmode="lin" valueType="num">
                                      <p:cBhvr>
                                        <p:cTn id="90" dur="500"/>
                                        <p:tgtEl>
                                          <p:spTgt spid="98"/>
                                        </p:tgtEl>
                                        <p:attrNameLst>
                                          <p:attrName>ppt_h</p:attrName>
                                        </p:attrNameLst>
                                      </p:cBhvr>
                                      <p:tavLst>
                                        <p:tav tm="0">
                                          <p:val>
                                            <p:strVal val="ppt_h"/>
                                          </p:val>
                                        </p:tav>
                                        <p:tav tm="100000">
                                          <p:val>
                                            <p:fltVal val="0"/>
                                          </p:val>
                                        </p:tav>
                                      </p:tavLst>
                                    </p:anim>
                                    <p:animEffect transition="out" filter="fade">
                                      <p:cBhvr>
                                        <p:cTn id="91" dur="500"/>
                                        <p:tgtEl>
                                          <p:spTgt spid="98"/>
                                        </p:tgtEl>
                                      </p:cBhvr>
                                    </p:animEffect>
                                    <p:set>
                                      <p:cBhvr>
                                        <p:cTn id="92" dur="1" fill="hold">
                                          <p:stCondLst>
                                            <p:cond delay="499"/>
                                          </p:stCondLst>
                                        </p:cTn>
                                        <p:tgtEl>
                                          <p:spTgt spid="98"/>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1026"/>
                                        </p:tgtEl>
                                        <p:attrNameLst>
                                          <p:attrName>style.visibility</p:attrName>
                                        </p:attrNameLst>
                                      </p:cBhvr>
                                      <p:to>
                                        <p:strVal val="visible"/>
                                      </p:to>
                                    </p:set>
                                  </p:childTnLst>
                                </p:cTn>
                              </p:par>
                              <p:par>
                                <p:cTn id="95" presetID="53" presetClass="exit" presetSubtype="32" fill="hold" nodeType="withEffect">
                                  <p:stCondLst>
                                    <p:cond delay="600"/>
                                  </p:stCondLst>
                                  <p:childTnLst>
                                    <p:anim calcmode="lin" valueType="num">
                                      <p:cBhvr>
                                        <p:cTn id="96" dur="500"/>
                                        <p:tgtEl>
                                          <p:spTgt spid="1026"/>
                                        </p:tgtEl>
                                        <p:attrNameLst>
                                          <p:attrName>ppt_w</p:attrName>
                                        </p:attrNameLst>
                                      </p:cBhvr>
                                      <p:tavLst>
                                        <p:tav tm="0">
                                          <p:val>
                                            <p:strVal val="ppt_w"/>
                                          </p:val>
                                        </p:tav>
                                        <p:tav tm="100000">
                                          <p:val>
                                            <p:fltVal val="0"/>
                                          </p:val>
                                        </p:tav>
                                      </p:tavLst>
                                    </p:anim>
                                    <p:anim calcmode="lin" valueType="num">
                                      <p:cBhvr>
                                        <p:cTn id="97" dur="500"/>
                                        <p:tgtEl>
                                          <p:spTgt spid="1026"/>
                                        </p:tgtEl>
                                        <p:attrNameLst>
                                          <p:attrName>ppt_h</p:attrName>
                                        </p:attrNameLst>
                                      </p:cBhvr>
                                      <p:tavLst>
                                        <p:tav tm="0">
                                          <p:val>
                                            <p:strVal val="ppt_h"/>
                                          </p:val>
                                        </p:tav>
                                        <p:tav tm="100000">
                                          <p:val>
                                            <p:fltVal val="0"/>
                                          </p:val>
                                        </p:tav>
                                      </p:tavLst>
                                    </p:anim>
                                    <p:animEffect transition="out" filter="fade">
                                      <p:cBhvr>
                                        <p:cTn id="98" dur="500"/>
                                        <p:tgtEl>
                                          <p:spTgt spid="1026"/>
                                        </p:tgtEl>
                                      </p:cBhvr>
                                    </p:animEffect>
                                    <p:set>
                                      <p:cBhvr>
                                        <p:cTn id="99" dur="1" fill="hold">
                                          <p:stCondLst>
                                            <p:cond delay="499"/>
                                          </p:stCondLst>
                                        </p:cTn>
                                        <p:tgtEl>
                                          <p:spTgt spid="1026"/>
                                        </p:tgtEl>
                                        <p:attrNameLst>
                                          <p:attrName>style.visibility</p:attrName>
                                        </p:attrNameLst>
                                      </p:cBhvr>
                                      <p:to>
                                        <p:strVal val="hidden"/>
                                      </p:to>
                                    </p:set>
                                  </p:childTnLst>
                                </p:cTn>
                              </p:par>
                            </p:childTnLst>
                          </p:cTn>
                        </p:par>
                        <p:par>
                          <p:cTn id="100" fill="hold">
                            <p:stCondLst>
                              <p:cond delay="1600"/>
                            </p:stCondLst>
                            <p:childTnLst>
                              <p:par>
                                <p:cTn id="101" presetID="53" presetClass="entr" presetSubtype="16" fill="hold" nodeType="afterEffect">
                                  <p:stCondLst>
                                    <p:cond delay="0"/>
                                  </p:stCondLst>
                                  <p:childTnLst>
                                    <p:set>
                                      <p:cBhvr>
                                        <p:cTn id="102" dur="1" fill="hold">
                                          <p:stCondLst>
                                            <p:cond delay="0"/>
                                          </p:stCondLst>
                                        </p:cTn>
                                        <p:tgtEl>
                                          <p:spTgt spid="99"/>
                                        </p:tgtEl>
                                        <p:attrNameLst>
                                          <p:attrName>style.visibility</p:attrName>
                                        </p:attrNameLst>
                                      </p:cBhvr>
                                      <p:to>
                                        <p:strVal val="visible"/>
                                      </p:to>
                                    </p:set>
                                    <p:anim calcmode="lin" valueType="num">
                                      <p:cBhvr>
                                        <p:cTn id="103" dur="500" fill="hold"/>
                                        <p:tgtEl>
                                          <p:spTgt spid="99"/>
                                        </p:tgtEl>
                                        <p:attrNameLst>
                                          <p:attrName>ppt_w</p:attrName>
                                        </p:attrNameLst>
                                      </p:cBhvr>
                                      <p:tavLst>
                                        <p:tav tm="0">
                                          <p:val>
                                            <p:fltVal val="0"/>
                                          </p:val>
                                        </p:tav>
                                        <p:tav tm="100000">
                                          <p:val>
                                            <p:strVal val="#ppt_w"/>
                                          </p:val>
                                        </p:tav>
                                      </p:tavLst>
                                    </p:anim>
                                    <p:anim calcmode="lin" valueType="num">
                                      <p:cBhvr>
                                        <p:cTn id="104" dur="500" fill="hold"/>
                                        <p:tgtEl>
                                          <p:spTgt spid="99"/>
                                        </p:tgtEl>
                                        <p:attrNameLst>
                                          <p:attrName>ppt_h</p:attrName>
                                        </p:attrNameLst>
                                      </p:cBhvr>
                                      <p:tavLst>
                                        <p:tav tm="0">
                                          <p:val>
                                            <p:fltVal val="0"/>
                                          </p:val>
                                        </p:tav>
                                        <p:tav tm="100000">
                                          <p:val>
                                            <p:strVal val="#ppt_h"/>
                                          </p:val>
                                        </p:tav>
                                      </p:tavLst>
                                    </p:anim>
                                    <p:animEffect transition="in" filter="fade">
                                      <p:cBhvr>
                                        <p:cTn id="105" dur="500"/>
                                        <p:tgtEl>
                                          <p:spTgt spid="99"/>
                                        </p:tgtEl>
                                      </p:cBhvr>
                                    </p:animEffect>
                                  </p:childTnLst>
                                </p:cTn>
                              </p:par>
                              <p:par>
                                <p:cTn id="106" presetID="0" presetClass="path" presetSubtype="0" fill="hold" nodeType="withEffect">
                                  <p:stCondLst>
                                    <p:cond delay="200"/>
                                  </p:stCondLst>
                                  <p:childTnLst>
                                    <p:animMotion origin="layout" path="M -1.66667E-6 -1.97965E-6 L -1.66667E-6 0.14709 L 0.07622 0.14454 " pathEditMode="relative" rAng="0" ptsTypes="AAA">
                                      <p:cBhvr>
                                        <p:cTn id="107" dur="2000" fill="hold"/>
                                        <p:tgtEl>
                                          <p:spTgt spid="99"/>
                                        </p:tgtEl>
                                        <p:attrNameLst>
                                          <p:attrName>ppt_x</p:attrName>
                                          <p:attrName>ppt_y</p:attrName>
                                        </p:attrNameLst>
                                      </p:cBhvr>
                                      <p:rCtr x="3802" y="7354"/>
                                    </p:animMotion>
                                  </p:childTnLst>
                                  <p:subTnLst>
                                    <p:set>
                                      <p:cBhvr override="childStyle">
                                        <p:cTn dur="1" fill="hold" display="0" masterRel="sameClick" afterEffect="1">
                                          <p:stCondLst>
                                            <p:cond evt="end" delay="0">
                                              <p:tn val="106"/>
                                            </p:cond>
                                          </p:stCondLst>
                                        </p:cTn>
                                        <p:tgtEl>
                                          <p:spTgt spid="99"/>
                                        </p:tgtEl>
                                        <p:attrNameLst>
                                          <p:attrName>style.visibility</p:attrName>
                                        </p:attrNameLst>
                                      </p:cBhvr>
                                      <p:to>
                                        <p:strVal val="hidden"/>
                                      </p:to>
                                    </p:set>
                                  </p:subTnLst>
                                </p:cTn>
                              </p:par>
                              <p:par>
                                <p:cTn id="108" presetID="53" presetClass="entr" presetSubtype="16" fill="hold" nodeType="withEffect">
                                  <p:stCondLst>
                                    <p:cond delay="200"/>
                                  </p:stCondLst>
                                  <p:childTnLst>
                                    <p:set>
                                      <p:cBhvr>
                                        <p:cTn id="109" dur="1" fill="hold">
                                          <p:stCondLst>
                                            <p:cond delay="0"/>
                                          </p:stCondLst>
                                        </p:cTn>
                                        <p:tgtEl>
                                          <p:spTgt spid="109"/>
                                        </p:tgtEl>
                                        <p:attrNameLst>
                                          <p:attrName>style.visibility</p:attrName>
                                        </p:attrNameLst>
                                      </p:cBhvr>
                                      <p:to>
                                        <p:strVal val="visible"/>
                                      </p:to>
                                    </p:set>
                                    <p:anim calcmode="lin" valueType="num">
                                      <p:cBhvr>
                                        <p:cTn id="110" dur="500" fill="hold"/>
                                        <p:tgtEl>
                                          <p:spTgt spid="109"/>
                                        </p:tgtEl>
                                        <p:attrNameLst>
                                          <p:attrName>ppt_w</p:attrName>
                                        </p:attrNameLst>
                                      </p:cBhvr>
                                      <p:tavLst>
                                        <p:tav tm="0">
                                          <p:val>
                                            <p:fltVal val="0"/>
                                          </p:val>
                                        </p:tav>
                                        <p:tav tm="100000">
                                          <p:val>
                                            <p:strVal val="#ppt_w"/>
                                          </p:val>
                                        </p:tav>
                                      </p:tavLst>
                                    </p:anim>
                                    <p:anim calcmode="lin" valueType="num">
                                      <p:cBhvr>
                                        <p:cTn id="111" dur="500" fill="hold"/>
                                        <p:tgtEl>
                                          <p:spTgt spid="109"/>
                                        </p:tgtEl>
                                        <p:attrNameLst>
                                          <p:attrName>ppt_h</p:attrName>
                                        </p:attrNameLst>
                                      </p:cBhvr>
                                      <p:tavLst>
                                        <p:tav tm="0">
                                          <p:val>
                                            <p:fltVal val="0"/>
                                          </p:val>
                                        </p:tav>
                                        <p:tav tm="100000">
                                          <p:val>
                                            <p:strVal val="#ppt_h"/>
                                          </p:val>
                                        </p:tav>
                                      </p:tavLst>
                                    </p:anim>
                                    <p:animEffect transition="in" filter="fade">
                                      <p:cBhvr>
                                        <p:cTn id="112" dur="500"/>
                                        <p:tgtEl>
                                          <p:spTgt spid="109"/>
                                        </p:tgtEl>
                                      </p:cBhvr>
                                    </p:animEffect>
                                  </p:childTnLst>
                                </p:cTn>
                              </p:par>
                              <p:par>
                                <p:cTn id="113" presetID="0" presetClass="path" presetSubtype="0" fill="hold" nodeType="withEffect">
                                  <p:stCondLst>
                                    <p:cond delay="200"/>
                                  </p:stCondLst>
                                  <p:childTnLst>
                                    <p:animMotion origin="layout" path="M 5E-6 -3.92229E-6 L -0.00017 -0.15124 L -0.07326 -0.15124 " pathEditMode="relative" rAng="0" ptsTypes="AAA">
                                      <p:cBhvr>
                                        <p:cTn id="114" dur="2000" fill="hold"/>
                                        <p:tgtEl>
                                          <p:spTgt spid="109"/>
                                        </p:tgtEl>
                                        <p:attrNameLst>
                                          <p:attrName>ppt_x</p:attrName>
                                          <p:attrName>ppt_y</p:attrName>
                                        </p:attrNameLst>
                                      </p:cBhvr>
                                      <p:rCtr x="-3663" y="-7562"/>
                                    </p:animMotion>
                                  </p:childTnLst>
                                  <p:subTnLst>
                                    <p:set>
                                      <p:cBhvr override="childStyle">
                                        <p:cTn dur="1" fill="hold" display="0" masterRel="sameClick" afterEffect="1">
                                          <p:stCondLst>
                                            <p:cond evt="end" delay="0">
                                              <p:tn val="113"/>
                                            </p:cond>
                                          </p:stCondLst>
                                        </p:cTn>
                                        <p:tgtEl>
                                          <p:spTgt spid="109"/>
                                        </p:tgtEl>
                                        <p:attrNameLst>
                                          <p:attrName>style.visibility</p:attrName>
                                        </p:attrNameLst>
                                      </p:cBhvr>
                                      <p:to>
                                        <p:strVal val="hidden"/>
                                      </p:to>
                                    </p:set>
                                  </p:subTnLst>
                                </p:cTn>
                              </p:par>
                            </p:childTnLst>
                          </p:cTn>
                        </p:par>
                        <p:par>
                          <p:cTn id="115" fill="hold">
                            <p:stCondLst>
                              <p:cond delay="3800"/>
                            </p:stCondLst>
                            <p:childTnLst>
                              <p:par>
                                <p:cTn id="116" presetID="1" presetClass="entr" presetSubtype="0" fill="hold" grpId="0" nodeType="afterEffect">
                                  <p:stCondLst>
                                    <p:cond delay="0"/>
                                  </p:stCondLst>
                                  <p:childTnLst>
                                    <p:set>
                                      <p:cBhvr>
                                        <p:cTn id="1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lgerian" pitchFamily="82" charset="0"/>
              </a:rPr>
              <a:t>Star -Topology</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lgerian" pitchFamily="82" charset="0"/>
            </a:endParaRPr>
          </a:p>
        </p:txBody>
      </p:sp>
      <p:grpSp>
        <p:nvGrpSpPr>
          <p:cNvPr id="2049" name="Group 2048"/>
          <p:cNvGrpSpPr/>
          <p:nvPr/>
        </p:nvGrpSpPr>
        <p:grpSpPr>
          <a:xfrm>
            <a:off x="1627633" y="646331"/>
            <a:ext cx="5654078" cy="4111896"/>
            <a:chOff x="1627633" y="646331"/>
            <a:chExt cx="5654078" cy="4111896"/>
          </a:xfrm>
        </p:grpSpPr>
        <p:pic>
          <p:nvPicPr>
            <p:cNvPr id="2050" name="Picture 2" descr="F:\docss\Downloads\desktoasdp-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217" y="646331"/>
              <a:ext cx="1210094" cy="99958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docss\Downloads\desktoasdp-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633" y="2121562"/>
              <a:ext cx="1210094" cy="9995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F:\docss\Downloads\desktoasdp-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1617" y="2121563"/>
              <a:ext cx="1210094" cy="9995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F:\docss\Downloads\desktoasdp-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217" y="3758638"/>
              <a:ext cx="1210094" cy="99958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ounded Rectangle 3"/>
          <p:cNvSpPr/>
          <p:nvPr/>
        </p:nvSpPr>
        <p:spPr>
          <a:xfrm>
            <a:off x="3955365" y="2329565"/>
            <a:ext cx="1068002" cy="951924"/>
          </a:xfrm>
          <a:prstGeom prst="roundRect">
            <a:avLst/>
          </a:prstGeom>
          <a:solidFill>
            <a:schemeClr val="accent6">
              <a:lumMod val="50000"/>
              <a:alpha val="60000"/>
            </a:schemeClr>
          </a:solidFill>
          <a:ln>
            <a:noFill/>
          </a:ln>
          <a:effectLst>
            <a:outerShdw blurRad="76200" dir="18900000" sy="23000" kx="-1200000" algn="bl" rotWithShape="0">
              <a:prstClr val="black">
                <a:alpha val="20000"/>
              </a:prstClr>
            </a:outerShdw>
            <a:reflection blurRad="6350" stA="52000" endA="300" endPos="23000" dir="5400000" sy="-100000" algn="bl" rotWithShape="0"/>
          </a:effectLst>
          <a:scene3d>
            <a:camera prst="obliqueTopRight"/>
            <a:lightRig rig="threePt" dir="t"/>
          </a:scene3d>
          <a:sp3d extrusionH="508000" prstMaterial="plastic">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2" descr="F:\docss\Downloads\mail.png"/>
          <p:cNvPicPr>
            <a:picLocks noChangeAspect="1" noChangeArrowheads="1"/>
          </p:cNvPicPr>
          <p:nvPr/>
        </p:nvPicPr>
        <p:blipFill>
          <a:blip r:embed="rId3"/>
          <a:srcRect/>
          <a:stretch>
            <a:fillRect/>
          </a:stretch>
        </p:blipFill>
        <p:spPr bwMode="auto">
          <a:xfrm>
            <a:off x="4146043" y="907238"/>
            <a:ext cx="330421" cy="267153"/>
          </a:xfrm>
          <a:prstGeom prst="rect">
            <a:avLst/>
          </a:prstGeom>
          <a:noFill/>
          <a:scene3d>
            <a:camera prst="orthographicFront"/>
            <a:lightRig rig="threePt" dir="t"/>
          </a:scene3d>
          <a:sp3d>
            <a:bevelT w="127000" prst="coolSlant"/>
          </a:sp3d>
        </p:spPr>
      </p:pic>
      <p:grpSp>
        <p:nvGrpSpPr>
          <p:cNvPr id="2051" name="Group 2050"/>
          <p:cNvGrpSpPr/>
          <p:nvPr/>
        </p:nvGrpSpPr>
        <p:grpSpPr>
          <a:xfrm>
            <a:off x="2630276" y="1547019"/>
            <a:ext cx="3541400" cy="2382173"/>
            <a:chOff x="2630276" y="1547019"/>
            <a:chExt cx="3541400" cy="2382173"/>
          </a:xfrm>
        </p:grpSpPr>
        <p:grpSp>
          <p:nvGrpSpPr>
            <p:cNvPr id="30" name="Group 29"/>
            <p:cNvGrpSpPr/>
            <p:nvPr/>
          </p:nvGrpSpPr>
          <p:grpSpPr>
            <a:xfrm>
              <a:off x="2630276" y="2657407"/>
              <a:ext cx="231835" cy="142736"/>
              <a:chOff x="2125777" y="3368411"/>
              <a:chExt cx="231835" cy="142736"/>
            </a:xfrm>
          </p:grpSpPr>
          <p:sp>
            <p:nvSpPr>
              <p:cNvPr id="31" name="Rounded Rectangle 30"/>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p:cNvGrpSpPr/>
            <p:nvPr/>
          </p:nvGrpSpPr>
          <p:grpSpPr>
            <a:xfrm rot="5400000">
              <a:off x="4401294" y="1591569"/>
              <a:ext cx="231835" cy="142736"/>
              <a:chOff x="2125777" y="3368411"/>
              <a:chExt cx="231835" cy="142736"/>
            </a:xfrm>
          </p:grpSpPr>
          <p:sp>
            <p:nvSpPr>
              <p:cNvPr id="35" name="Rounded Rectangle 34"/>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p:cNvGrpSpPr/>
            <p:nvPr/>
          </p:nvGrpSpPr>
          <p:grpSpPr>
            <a:xfrm rot="10800000">
              <a:off x="5939841" y="2653785"/>
              <a:ext cx="231835" cy="142736"/>
              <a:chOff x="2125777" y="3368411"/>
              <a:chExt cx="231835" cy="142736"/>
            </a:xfrm>
          </p:grpSpPr>
          <p:sp>
            <p:nvSpPr>
              <p:cNvPr id="39" name="Rounded Rectangle 38"/>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p:cNvGrpSpPr/>
            <p:nvPr/>
          </p:nvGrpSpPr>
          <p:grpSpPr>
            <a:xfrm rot="16200000">
              <a:off x="4395807" y="3741907"/>
              <a:ext cx="231835" cy="142736"/>
              <a:chOff x="2125777" y="3368411"/>
              <a:chExt cx="231835" cy="142736"/>
            </a:xfrm>
          </p:grpSpPr>
          <p:sp>
            <p:nvSpPr>
              <p:cNvPr id="43" name="Rounded Rectangle 42"/>
              <p:cNvSpPr/>
              <p:nvPr/>
            </p:nvSpPr>
            <p:spPr>
              <a:xfrm rot="10800000">
                <a:off x="2126698" y="3368411"/>
                <a:ext cx="177735" cy="142736"/>
              </a:xfrm>
              <a:prstGeom prst="roundRect">
                <a:avLst/>
              </a:prstGeom>
              <a:gradFill flip="none" rotWithShape="1">
                <a:gsLst>
                  <a:gs pos="0">
                    <a:srgbClr val="B78D17">
                      <a:alpha val="75686"/>
                    </a:srgbClr>
                  </a:gs>
                  <a:gs pos="50000">
                    <a:srgbClr val="FFC000"/>
                  </a:gs>
                  <a:gs pos="100000">
                    <a:srgbClr val="FFCC66">
                      <a:shade val="100000"/>
                      <a:satMod val="115000"/>
                    </a:srgbClr>
                  </a:gs>
                </a:gsLst>
                <a:lin ang="0" scaled="1"/>
                <a:tileRect/>
              </a:gra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rot="10800000">
                <a:off x="2125777" y="3408512"/>
                <a:ext cx="125012" cy="74134"/>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rot="10800000">
                <a:off x="2305433" y="3409859"/>
                <a:ext cx="52179" cy="70815"/>
              </a:xfrm>
              <a:prstGeom prst="rect">
                <a:avLst/>
              </a:prstGeom>
              <a:solidFill>
                <a:srgbClr val="FFCC00"/>
              </a:solidFill>
              <a:ln>
                <a:noFill/>
              </a:ln>
              <a:scene3d>
                <a:camera prst="obliqueBottomLeft"/>
                <a:lightRig rig="threePt" dir="t"/>
              </a:scene3d>
              <a:sp3d extrusionH="38100">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 name="Straight Connector 5"/>
            <p:cNvCxnSpPr/>
            <p:nvPr/>
          </p:nvCxnSpPr>
          <p:spPr>
            <a:xfrm flipV="1">
              <a:off x="2872683" y="2734263"/>
              <a:ext cx="1134198" cy="312"/>
            </a:xfrm>
            <a:prstGeom prst="line">
              <a:avLst/>
            </a:prstGeom>
            <a:ln w="31750">
              <a:solidFill>
                <a:srgbClr val="FFC000"/>
              </a:solidFill>
            </a:ln>
            <a:scene3d>
              <a:camera prst="orthographicFront"/>
              <a:lightRig rig="threePt" dir="t"/>
            </a:scene3d>
            <a:sp3d prstMaterial="clear">
              <a:bevelT w="25400" h="25400" prst="coolSlant"/>
            </a:sp3d>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926132" y="2735315"/>
              <a:ext cx="998550" cy="312"/>
            </a:xfrm>
            <a:prstGeom prst="line">
              <a:avLst/>
            </a:prstGeom>
            <a:ln w="31750">
              <a:solidFill>
                <a:srgbClr val="FFC000"/>
              </a:solidFill>
            </a:ln>
            <a:scene3d>
              <a:camera prst="orthographicFront"/>
              <a:lightRig rig="threePt" dir="t"/>
            </a:scene3d>
            <a:sp3d prstMaterial="clear">
              <a:bevelT w="25400" h="25400" prst="coolSlant"/>
            </a:sp3d>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37" idx="1"/>
            </p:cNvCxnSpPr>
            <p:nvPr/>
          </p:nvCxnSpPr>
          <p:spPr>
            <a:xfrm flipH="1">
              <a:off x="4511724" y="1778855"/>
              <a:ext cx="1" cy="636641"/>
            </a:xfrm>
            <a:prstGeom prst="line">
              <a:avLst/>
            </a:prstGeom>
            <a:ln w="31750">
              <a:solidFill>
                <a:srgbClr val="FFC000"/>
              </a:solidFill>
            </a:ln>
            <a:scene3d>
              <a:camera prst="orthographicFront"/>
              <a:lightRig rig="threePt" dir="t"/>
            </a:scene3d>
            <a:sp3d prstMaterial="clear">
              <a:bevelT w="25400" h="25400" prst="coolSlant"/>
            </a:sp3d>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511413" y="3196809"/>
              <a:ext cx="3056" cy="496913"/>
            </a:xfrm>
            <a:prstGeom prst="line">
              <a:avLst/>
            </a:prstGeom>
            <a:ln w="31750">
              <a:solidFill>
                <a:srgbClr val="FFC000"/>
              </a:solidFill>
            </a:ln>
            <a:scene3d>
              <a:camera prst="orthographicFront"/>
              <a:lightRig rig="threePt" dir="t"/>
            </a:scene3d>
            <a:sp3d prstMaterial="clear">
              <a:bevelT w="25400" h="25400" prst="coolSlant"/>
            </a:sp3d>
          </p:spPr>
          <p:style>
            <a:lnRef idx="1">
              <a:schemeClr val="accent1"/>
            </a:lnRef>
            <a:fillRef idx="0">
              <a:schemeClr val="accent1"/>
            </a:fillRef>
            <a:effectRef idx="0">
              <a:schemeClr val="accent1"/>
            </a:effectRef>
            <a:fontRef idx="minor">
              <a:schemeClr val="tx1"/>
            </a:fontRef>
          </p:style>
        </p:cxnSp>
      </p:grpSp>
      <p:sp>
        <p:nvSpPr>
          <p:cNvPr id="2048" name="Rectangle 2047"/>
          <p:cNvSpPr/>
          <p:nvPr/>
        </p:nvSpPr>
        <p:spPr>
          <a:xfrm>
            <a:off x="4088008" y="2652289"/>
            <a:ext cx="742511" cy="40011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0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HUB</a:t>
            </a:r>
            <a:endParaRPr lang="en-US" sz="2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grpSp>
        <p:nvGrpSpPr>
          <p:cNvPr id="53" name="Group 52"/>
          <p:cNvGrpSpPr/>
          <p:nvPr/>
        </p:nvGrpSpPr>
        <p:grpSpPr>
          <a:xfrm>
            <a:off x="59859" y="5323894"/>
            <a:ext cx="2607774" cy="1430949"/>
            <a:chOff x="2411797" y="1512205"/>
            <a:chExt cx="1640651" cy="1126236"/>
          </a:xfrm>
          <a:effectLst/>
          <a:scene3d>
            <a:camera prst="orthographicFront"/>
            <a:lightRig rig="threePt" dir="t"/>
          </a:scene3d>
        </p:grpSpPr>
        <p:sp>
          <p:nvSpPr>
            <p:cNvPr id="54" name="Rounded Rectangle 53"/>
            <p:cNvSpPr/>
            <p:nvPr/>
          </p:nvSpPr>
          <p:spPr>
            <a:xfrm>
              <a:off x="2411797" y="1512205"/>
              <a:ext cx="1640651" cy="1126236"/>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55" name="Rounded Rectangle 4"/>
            <p:cNvSpPr/>
            <p:nvPr/>
          </p:nvSpPr>
          <p:spPr>
            <a:xfrm>
              <a:off x="2444783" y="1545191"/>
              <a:ext cx="1574679" cy="106026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algn="just"/>
              <a:r>
                <a:rPr lang="en-US" sz="1600" dirty="0" smtClean="0"/>
                <a:t>A </a:t>
              </a:r>
              <a:r>
                <a:rPr lang="en-US" sz="1600" dirty="0"/>
                <a:t>star network features a central connection point called a </a:t>
              </a:r>
              <a:r>
                <a:rPr lang="en-US" sz="1600" dirty="0" smtClean="0"/>
                <a:t>hub node OR Switch ..</a:t>
              </a:r>
              <a:endParaRPr lang="en-US" sz="1600" dirty="0"/>
            </a:p>
          </p:txBody>
        </p:sp>
      </p:grpSp>
      <p:grpSp>
        <p:nvGrpSpPr>
          <p:cNvPr id="56" name="Group 55"/>
          <p:cNvGrpSpPr/>
          <p:nvPr/>
        </p:nvGrpSpPr>
        <p:grpSpPr>
          <a:xfrm>
            <a:off x="2487084" y="5302564"/>
            <a:ext cx="2030441" cy="1473610"/>
            <a:chOff x="2422313" y="2762514"/>
            <a:chExt cx="1640651" cy="1123004"/>
          </a:xfrm>
          <a:scene3d>
            <a:camera prst="orthographicFront"/>
            <a:lightRig rig="threePt" dir="t"/>
          </a:scene3d>
        </p:grpSpPr>
        <p:sp>
          <p:nvSpPr>
            <p:cNvPr id="57" name="Rounded Rectangle 56"/>
            <p:cNvSpPr/>
            <p:nvPr/>
          </p:nvSpPr>
          <p:spPr>
            <a:xfrm>
              <a:off x="2422313" y="2762514"/>
              <a:ext cx="1640651" cy="1123004"/>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Rounded Rectangle 6"/>
            <p:cNvSpPr/>
            <p:nvPr/>
          </p:nvSpPr>
          <p:spPr>
            <a:xfrm>
              <a:off x="2455205" y="2795406"/>
              <a:ext cx="1574867" cy="10572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1" algn="ctr" defTabSz="914400"/>
              <a:r>
                <a:rPr lang="en-US" sz="1600" b="1" dirty="0">
                  <a:latin typeface="Times New Roman" pitchFamily="18" charset="0"/>
                  <a:cs typeface="Times New Roman" pitchFamily="18" charset="0"/>
                </a:rPr>
                <a:t>If it is a Hub, the </a:t>
              </a:r>
              <a:r>
                <a:rPr lang="en-US" sz="1600" b="1" dirty="0">
                  <a:latin typeface="Times New Roman" pitchFamily="18" charset="0"/>
                  <a:cs typeface="Times New Roman" pitchFamily="18" charset="0"/>
                </a:rPr>
                <a:t>Msg</a:t>
              </a:r>
              <a:r>
                <a:rPr lang="en-US" sz="1600" b="1" dirty="0">
                  <a:latin typeface="Times New Roman" pitchFamily="18" charset="0"/>
                  <a:cs typeface="Times New Roman" pitchFamily="18" charset="0"/>
                </a:rPr>
                <a:t> will be broadcasted to every system</a:t>
              </a:r>
            </a:p>
          </p:txBody>
        </p:sp>
      </p:grpSp>
      <p:grpSp>
        <p:nvGrpSpPr>
          <p:cNvPr id="59" name="Group 58"/>
          <p:cNvGrpSpPr/>
          <p:nvPr/>
        </p:nvGrpSpPr>
        <p:grpSpPr>
          <a:xfrm>
            <a:off x="4310464" y="5291222"/>
            <a:ext cx="2554359" cy="1491634"/>
            <a:chOff x="2439606" y="3950373"/>
            <a:chExt cx="1638814" cy="1476174"/>
          </a:xfrm>
          <a:scene3d>
            <a:camera prst="orthographicFront"/>
            <a:lightRig rig="threePt" dir="t"/>
          </a:scene3d>
        </p:grpSpPr>
        <p:sp>
          <p:nvSpPr>
            <p:cNvPr id="60" name="Rounded Rectangle 59"/>
            <p:cNvSpPr/>
            <p:nvPr/>
          </p:nvSpPr>
          <p:spPr>
            <a:xfrm>
              <a:off x="2439606" y="3950373"/>
              <a:ext cx="1638814" cy="1476174"/>
            </a:xfrm>
            <a:prstGeom prst="roundRect">
              <a:avLst>
                <a:gd name="adj" fmla="val 10000"/>
              </a:avLst>
            </a:prstGeom>
            <a:solidFill>
              <a:schemeClr val="accent1">
                <a:lumMod val="75000"/>
                <a:alpha val="46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algn="ctr"/>
              <a:endParaRPr lang="en-US" sz="2000" b="1" dirty="0">
                <a:latin typeface="Times New Roman" pitchFamily="18" charset="0"/>
                <a:cs typeface="Times New Roman" pitchFamily="18" charset="0"/>
              </a:endParaRPr>
            </a:p>
          </p:txBody>
        </p:sp>
        <p:sp>
          <p:nvSpPr>
            <p:cNvPr id="61" name="Rounded Rectangle 8"/>
            <p:cNvSpPr/>
            <p:nvPr/>
          </p:nvSpPr>
          <p:spPr>
            <a:xfrm>
              <a:off x="2482842" y="3993610"/>
              <a:ext cx="1595578" cy="1389702"/>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1" algn="ctr" defTabSz="914400"/>
              <a:r>
                <a:rPr lang="en-US" sz="1400" b="1" dirty="0" smtClean="0">
                  <a:latin typeface="Times New Roman" pitchFamily="18" charset="0"/>
                  <a:cs typeface="Times New Roman" pitchFamily="18" charset="0"/>
                </a:rPr>
                <a:t>If it is a Switch the </a:t>
              </a:r>
              <a:r>
                <a:rPr lang="en-US" sz="1400" b="1" dirty="0" smtClean="0">
                  <a:latin typeface="Times New Roman" pitchFamily="18" charset="0"/>
                  <a:cs typeface="Times New Roman" pitchFamily="18" charset="0"/>
                </a:rPr>
                <a:t>Msg</a:t>
              </a:r>
              <a:r>
                <a:rPr lang="en-US" sz="1400" b="1" dirty="0" smtClean="0">
                  <a:latin typeface="Times New Roman" pitchFamily="18" charset="0"/>
                  <a:cs typeface="Times New Roman" pitchFamily="18" charset="0"/>
                </a:rPr>
                <a:t> will be allocated a buffer memory in which destination address would be stored and </a:t>
              </a:r>
              <a:r>
                <a:rPr lang="en-US" sz="1400" b="1" dirty="0" smtClean="0">
                  <a:latin typeface="Times New Roman" pitchFamily="18" charset="0"/>
                  <a:cs typeface="Times New Roman" pitchFamily="18" charset="0"/>
                </a:rPr>
                <a:t>msg</a:t>
              </a:r>
              <a:r>
                <a:rPr lang="en-US" sz="1400" b="1" dirty="0" smtClean="0">
                  <a:latin typeface="Times New Roman" pitchFamily="18" charset="0"/>
                  <a:cs typeface="Times New Roman" pitchFamily="18" charset="0"/>
                </a:rPr>
                <a:t> would be forwarded to the destination only</a:t>
              </a:r>
            </a:p>
          </p:txBody>
        </p:sp>
      </p:grpSp>
      <p:grpSp>
        <p:nvGrpSpPr>
          <p:cNvPr id="62" name="Group 61"/>
          <p:cNvGrpSpPr/>
          <p:nvPr/>
        </p:nvGrpSpPr>
        <p:grpSpPr>
          <a:xfrm>
            <a:off x="6531829" y="5289405"/>
            <a:ext cx="2454455" cy="1503638"/>
            <a:chOff x="2422313" y="2762514"/>
            <a:chExt cx="1640651" cy="1123004"/>
          </a:xfrm>
          <a:solidFill>
            <a:schemeClr val="accent2">
              <a:lumMod val="75000"/>
              <a:alpha val="43000"/>
            </a:schemeClr>
          </a:solidFill>
          <a:scene3d>
            <a:camera prst="orthographicFront"/>
            <a:lightRig rig="threePt" dir="t"/>
          </a:scene3d>
        </p:grpSpPr>
        <p:sp>
          <p:nvSpPr>
            <p:cNvPr id="63" name="Rounded Rectangle 62"/>
            <p:cNvSpPr/>
            <p:nvPr/>
          </p:nvSpPr>
          <p:spPr>
            <a:xfrm>
              <a:off x="2422313" y="2762514"/>
              <a:ext cx="1640651" cy="1123004"/>
            </a:xfrm>
            <a:prstGeom prst="roundRect">
              <a:avLst>
                <a:gd name="adj" fmla="val 10000"/>
              </a:avLst>
            </a:prstGeom>
            <a:grp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4" name="Rounded Rectangle 6"/>
            <p:cNvSpPr/>
            <p:nvPr/>
          </p:nvSpPr>
          <p:spPr>
            <a:xfrm>
              <a:off x="2455205" y="2782088"/>
              <a:ext cx="1574867" cy="105722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Aft>
                  <a:spcPct val="35000"/>
                </a:spcAft>
              </a:pPr>
              <a:r>
                <a:rPr lang="en-US" sz="1400" b="1" dirty="0"/>
                <a:t>Compared to the bus topology, a star network generally requires more cable, but a failure in any star network cable will only take down one computer's network access and not the entire LAN</a:t>
              </a:r>
              <a:endParaRPr lang="en-US" sz="1400" b="1" dirty="0">
                <a:latin typeface="Times New Roman" pitchFamily="18" charset="0"/>
                <a:cs typeface="Times New Roman" pitchFamily="18" charset="0"/>
              </a:endParaRPr>
            </a:p>
          </p:txBody>
        </p:sp>
      </p:grpSp>
      <p:sp>
        <p:nvSpPr>
          <p:cNvPr id="2052" name="TextBox 2051"/>
          <p:cNvSpPr txBox="1"/>
          <p:nvPr/>
        </p:nvSpPr>
        <p:spPr>
          <a:xfrm>
            <a:off x="5064311" y="907238"/>
            <a:ext cx="1800512" cy="369332"/>
          </a:xfrm>
          <a:prstGeom prst="rect">
            <a:avLst/>
          </a:prstGeom>
          <a:noFill/>
        </p:spPr>
        <p:txBody>
          <a:bodyPr wrap="square" rtlCol="0">
            <a:spAutoFit/>
          </a:bodyPr>
          <a:lstStyle/>
          <a:p>
            <a:r>
              <a:rPr lang="en-US" dirty="0" smtClean="0"/>
              <a:t>Msg</a:t>
            </a:r>
            <a:r>
              <a:rPr lang="en-US" dirty="0" smtClean="0"/>
              <a:t> to pc 4</a:t>
            </a:r>
          </a:p>
        </p:txBody>
      </p:sp>
      <p:grpSp>
        <p:nvGrpSpPr>
          <p:cNvPr id="2053" name="Group 2052"/>
          <p:cNvGrpSpPr/>
          <p:nvPr/>
        </p:nvGrpSpPr>
        <p:grpSpPr>
          <a:xfrm>
            <a:off x="2393713" y="866138"/>
            <a:ext cx="4585610" cy="3462797"/>
            <a:chOff x="2393713" y="866138"/>
            <a:chExt cx="4585610" cy="3462797"/>
          </a:xfrm>
        </p:grpSpPr>
        <p:sp>
          <p:nvSpPr>
            <p:cNvPr id="68" name="TextBox 67"/>
            <p:cNvSpPr txBox="1"/>
            <p:nvPr/>
          </p:nvSpPr>
          <p:spPr>
            <a:xfrm>
              <a:off x="2393713" y="2321259"/>
              <a:ext cx="131675" cy="376647"/>
            </a:xfrm>
            <a:prstGeom prst="rect">
              <a:avLst/>
            </a:prstGeom>
            <a:noFill/>
          </p:spPr>
          <p:txBody>
            <a:bodyPr wrap="square" rtlCol="0">
              <a:spAutoFit/>
            </a:bodyPr>
            <a:lstStyle/>
            <a:p>
              <a:r>
                <a:rPr lang="en-US" dirty="0" smtClean="0">
                  <a:latin typeface="Stencil" pitchFamily="82" charset="0"/>
                </a:rPr>
                <a:t>2</a:t>
              </a:r>
              <a:endParaRPr lang="en-US" dirty="0">
                <a:latin typeface="Stencil" pitchFamily="82" charset="0"/>
              </a:endParaRPr>
            </a:p>
          </p:txBody>
        </p:sp>
        <p:sp>
          <p:nvSpPr>
            <p:cNvPr id="69" name="TextBox 68"/>
            <p:cNvSpPr txBox="1"/>
            <p:nvPr/>
          </p:nvSpPr>
          <p:spPr>
            <a:xfrm>
              <a:off x="6847648" y="2321259"/>
              <a:ext cx="131675" cy="369332"/>
            </a:xfrm>
            <a:prstGeom prst="rect">
              <a:avLst/>
            </a:prstGeom>
            <a:noFill/>
          </p:spPr>
          <p:txBody>
            <a:bodyPr wrap="square" rtlCol="0">
              <a:spAutoFit/>
            </a:bodyPr>
            <a:lstStyle/>
            <a:p>
              <a:r>
                <a:rPr lang="en-US" dirty="0" smtClean="0">
                  <a:latin typeface="Stencil" pitchFamily="82" charset="0"/>
                </a:rPr>
                <a:t>4</a:t>
              </a:r>
              <a:endParaRPr lang="en-US" dirty="0">
                <a:latin typeface="Stencil" pitchFamily="82" charset="0"/>
              </a:endParaRPr>
            </a:p>
          </p:txBody>
        </p:sp>
        <p:sp>
          <p:nvSpPr>
            <p:cNvPr id="70" name="TextBox 69"/>
            <p:cNvSpPr txBox="1"/>
            <p:nvPr/>
          </p:nvSpPr>
          <p:spPr>
            <a:xfrm>
              <a:off x="4591050" y="3952288"/>
              <a:ext cx="131675" cy="376647"/>
            </a:xfrm>
            <a:prstGeom prst="rect">
              <a:avLst/>
            </a:prstGeom>
            <a:noFill/>
          </p:spPr>
          <p:txBody>
            <a:bodyPr wrap="square" rtlCol="0">
              <a:spAutoFit/>
            </a:bodyPr>
            <a:lstStyle/>
            <a:p>
              <a:r>
                <a:rPr lang="en-US" dirty="0" smtClean="0">
                  <a:latin typeface="Stencil" pitchFamily="82" charset="0"/>
                </a:rPr>
                <a:t>3</a:t>
              </a:r>
              <a:endParaRPr lang="en-US" dirty="0">
                <a:latin typeface="Stencil" pitchFamily="82" charset="0"/>
              </a:endParaRPr>
            </a:p>
          </p:txBody>
        </p:sp>
        <p:sp>
          <p:nvSpPr>
            <p:cNvPr id="71" name="TextBox 70"/>
            <p:cNvSpPr txBox="1"/>
            <p:nvPr/>
          </p:nvSpPr>
          <p:spPr>
            <a:xfrm>
              <a:off x="4602228" y="866138"/>
              <a:ext cx="131675" cy="376647"/>
            </a:xfrm>
            <a:prstGeom prst="rect">
              <a:avLst/>
            </a:prstGeom>
            <a:noFill/>
          </p:spPr>
          <p:txBody>
            <a:bodyPr wrap="square" rtlCol="0">
              <a:spAutoFit/>
            </a:bodyPr>
            <a:lstStyle/>
            <a:p>
              <a:r>
                <a:rPr lang="en-US" dirty="0" smtClean="0">
                  <a:latin typeface="Stencil" pitchFamily="82" charset="0"/>
                </a:rPr>
                <a:t>1</a:t>
              </a:r>
              <a:endParaRPr lang="en-US" dirty="0">
                <a:latin typeface="Stencil" pitchFamily="82" charset="0"/>
              </a:endParaRPr>
            </a:p>
          </p:txBody>
        </p:sp>
      </p:grpSp>
      <p:grpSp>
        <p:nvGrpSpPr>
          <p:cNvPr id="73" name="Group 72"/>
          <p:cNvGrpSpPr/>
          <p:nvPr/>
        </p:nvGrpSpPr>
        <p:grpSpPr>
          <a:xfrm>
            <a:off x="4219278" y="1386212"/>
            <a:ext cx="596493" cy="571640"/>
            <a:chOff x="5009985" y="4216604"/>
            <a:chExt cx="596493" cy="571640"/>
          </a:xfrm>
          <a:effectLst>
            <a:outerShdw blurRad="292100" dist="63500" dir="5400000" algn="ctr" rotWithShape="0">
              <a:srgbClr val="000000"/>
            </a:outerShdw>
          </a:effectLst>
        </p:grpSpPr>
        <p:grpSp>
          <p:nvGrpSpPr>
            <p:cNvPr id="74" name="Group 36"/>
            <p:cNvGrpSpPr/>
            <p:nvPr/>
          </p:nvGrpSpPr>
          <p:grpSpPr>
            <a:xfrm>
              <a:off x="5256542" y="4455200"/>
              <a:ext cx="100889" cy="105377"/>
              <a:chOff x="5256542" y="4455200"/>
              <a:chExt cx="100889" cy="105377"/>
            </a:xfrm>
          </p:grpSpPr>
          <p:sp>
            <p:nvSpPr>
              <p:cNvPr id="76" name="Oval 75"/>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5"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grpSp>
        <p:nvGrpSpPr>
          <p:cNvPr id="78" name="Group 77"/>
          <p:cNvGrpSpPr/>
          <p:nvPr/>
        </p:nvGrpSpPr>
        <p:grpSpPr>
          <a:xfrm>
            <a:off x="4208022" y="2481271"/>
            <a:ext cx="596493" cy="571640"/>
            <a:chOff x="5009985" y="4216604"/>
            <a:chExt cx="596493" cy="571640"/>
          </a:xfrm>
          <a:effectLst>
            <a:outerShdw blurRad="292100" dist="63500" dir="5400000" algn="ctr" rotWithShape="0">
              <a:srgbClr val="000000"/>
            </a:outerShdw>
          </a:effectLst>
        </p:grpSpPr>
        <p:grpSp>
          <p:nvGrpSpPr>
            <p:cNvPr id="79" name="Group 36"/>
            <p:cNvGrpSpPr/>
            <p:nvPr/>
          </p:nvGrpSpPr>
          <p:grpSpPr>
            <a:xfrm>
              <a:off x="5256542" y="4455200"/>
              <a:ext cx="100889" cy="105377"/>
              <a:chOff x="5256542" y="4455200"/>
              <a:chExt cx="100889" cy="105377"/>
            </a:xfrm>
          </p:grpSpPr>
          <p:sp>
            <p:nvSpPr>
              <p:cNvPr id="81" name="Oval 80"/>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0"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grpSp>
        <p:nvGrpSpPr>
          <p:cNvPr id="83" name="Group 82"/>
          <p:cNvGrpSpPr/>
          <p:nvPr/>
        </p:nvGrpSpPr>
        <p:grpSpPr>
          <a:xfrm>
            <a:off x="4182974" y="2483899"/>
            <a:ext cx="596493" cy="571640"/>
            <a:chOff x="5009985" y="4216604"/>
            <a:chExt cx="596493" cy="571640"/>
          </a:xfrm>
          <a:effectLst>
            <a:outerShdw blurRad="292100" dist="63500" dir="5400000" algn="ctr" rotWithShape="0">
              <a:srgbClr val="000000"/>
            </a:outerShdw>
          </a:effectLst>
        </p:grpSpPr>
        <p:grpSp>
          <p:nvGrpSpPr>
            <p:cNvPr id="84" name="Group 36"/>
            <p:cNvGrpSpPr/>
            <p:nvPr/>
          </p:nvGrpSpPr>
          <p:grpSpPr>
            <a:xfrm>
              <a:off x="5256542" y="4455200"/>
              <a:ext cx="100889" cy="105377"/>
              <a:chOff x="5256542" y="4455200"/>
              <a:chExt cx="100889" cy="105377"/>
            </a:xfrm>
          </p:grpSpPr>
          <p:sp>
            <p:nvSpPr>
              <p:cNvPr id="86" name="Oval 85"/>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5"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pic>
        <p:nvPicPr>
          <p:cNvPr id="88" name="Picture 2" descr="F:\docss\Downloads\mail.png"/>
          <p:cNvPicPr>
            <a:picLocks noChangeAspect="1" noChangeArrowheads="1"/>
          </p:cNvPicPr>
          <p:nvPr/>
        </p:nvPicPr>
        <p:blipFill>
          <a:blip r:embed="rId3"/>
          <a:srcRect/>
          <a:stretch>
            <a:fillRect/>
          </a:stretch>
        </p:blipFill>
        <p:spPr bwMode="auto">
          <a:xfrm>
            <a:off x="6346243" y="2366118"/>
            <a:ext cx="330421" cy="267153"/>
          </a:xfrm>
          <a:prstGeom prst="rect">
            <a:avLst/>
          </a:prstGeom>
          <a:noFill/>
          <a:scene3d>
            <a:camera prst="orthographicFront"/>
            <a:lightRig rig="threePt" dir="t"/>
          </a:scene3d>
          <a:sp3d>
            <a:bevelT w="127000" prst="coolSlant"/>
          </a:sp3d>
        </p:spPr>
      </p:pic>
      <p:sp>
        <p:nvSpPr>
          <p:cNvPr id="2054" name="TextBox 2053"/>
          <p:cNvSpPr txBox="1"/>
          <p:nvPr/>
        </p:nvSpPr>
        <p:spPr>
          <a:xfrm>
            <a:off x="4051521" y="2650928"/>
            <a:ext cx="1082392" cy="369332"/>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Switch</a:t>
            </a:r>
            <a:endParaRPr 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
        <p:nvSpPr>
          <p:cNvPr id="2055" name="Rounded Rectangle 2054"/>
          <p:cNvSpPr/>
          <p:nvPr/>
        </p:nvSpPr>
        <p:spPr>
          <a:xfrm>
            <a:off x="4602228" y="2389499"/>
            <a:ext cx="323904" cy="300097"/>
          </a:xfrm>
          <a:prstGeom prst="roundRect">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90" name="Group 89"/>
          <p:cNvGrpSpPr/>
          <p:nvPr/>
        </p:nvGrpSpPr>
        <p:grpSpPr>
          <a:xfrm>
            <a:off x="4231005" y="1380441"/>
            <a:ext cx="596493" cy="571640"/>
            <a:chOff x="5009985" y="4216604"/>
            <a:chExt cx="596493" cy="571640"/>
          </a:xfrm>
          <a:effectLst>
            <a:outerShdw blurRad="292100" dist="63500" dir="5400000" algn="ctr" rotWithShape="0">
              <a:srgbClr val="000000"/>
            </a:outerShdw>
          </a:effectLst>
        </p:grpSpPr>
        <p:grpSp>
          <p:nvGrpSpPr>
            <p:cNvPr id="91" name="Group 36"/>
            <p:cNvGrpSpPr/>
            <p:nvPr/>
          </p:nvGrpSpPr>
          <p:grpSpPr>
            <a:xfrm>
              <a:off x="5256542" y="4455200"/>
              <a:ext cx="100889" cy="105377"/>
              <a:chOff x="5256542" y="4455200"/>
              <a:chExt cx="100889" cy="105377"/>
            </a:xfrm>
          </p:grpSpPr>
          <p:sp>
            <p:nvSpPr>
              <p:cNvPr id="93" name="Oval 92"/>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2"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sp>
        <p:nvSpPr>
          <p:cNvPr id="2056" name="Freeform 2055"/>
          <p:cNvSpPr/>
          <p:nvPr/>
        </p:nvSpPr>
        <p:spPr>
          <a:xfrm>
            <a:off x="4261332" y="2593075"/>
            <a:ext cx="829283" cy="464611"/>
          </a:xfrm>
          <a:custGeom>
            <a:avLst/>
            <a:gdLst>
              <a:gd name="connsiteX0" fmla="*/ 337964 w 829283"/>
              <a:gd name="connsiteY0" fmla="*/ 0 h 464611"/>
              <a:gd name="connsiteX1" fmla="*/ 37713 w 829283"/>
              <a:gd name="connsiteY1" fmla="*/ 95534 h 464611"/>
              <a:gd name="connsiteX2" fmla="*/ 92304 w 829283"/>
              <a:gd name="connsiteY2" fmla="*/ 464024 h 464611"/>
              <a:gd name="connsiteX3" fmla="*/ 829283 w 829283"/>
              <a:gd name="connsiteY3" fmla="*/ 163773 h 464611"/>
            </a:gdLst>
            <a:ahLst/>
            <a:cxnLst>
              <a:cxn ang="0">
                <a:pos x="connsiteX0" y="connsiteY0"/>
              </a:cxn>
              <a:cxn ang="0">
                <a:pos x="connsiteX1" y="connsiteY1"/>
              </a:cxn>
              <a:cxn ang="0">
                <a:pos x="connsiteX2" y="connsiteY2"/>
              </a:cxn>
              <a:cxn ang="0">
                <a:pos x="connsiteX3" y="connsiteY3"/>
              </a:cxn>
            </a:cxnLst>
            <a:rect l="l" t="t" r="r" b="b"/>
            <a:pathLst>
              <a:path w="829283" h="464611">
                <a:moveTo>
                  <a:pt x="337964" y="0"/>
                </a:moveTo>
                <a:cubicBezTo>
                  <a:pt x="208310" y="9098"/>
                  <a:pt x="78656" y="18197"/>
                  <a:pt x="37713" y="95534"/>
                </a:cubicBezTo>
                <a:cubicBezTo>
                  <a:pt x="-3230" y="172871"/>
                  <a:pt x="-39624" y="452651"/>
                  <a:pt x="92304" y="464024"/>
                </a:cubicBezTo>
                <a:cubicBezTo>
                  <a:pt x="224232" y="475397"/>
                  <a:pt x="526757" y="319585"/>
                  <a:pt x="829283" y="163773"/>
                </a:cubicBezTo>
              </a:path>
            </a:pathLst>
          </a:custGeom>
          <a:noFill/>
          <a:ln>
            <a:solidFill>
              <a:srgbClr val="C0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2" name="Group 101"/>
          <p:cNvGrpSpPr/>
          <p:nvPr/>
        </p:nvGrpSpPr>
        <p:grpSpPr>
          <a:xfrm>
            <a:off x="4804515" y="2448443"/>
            <a:ext cx="596493" cy="571640"/>
            <a:chOff x="5009985" y="4216604"/>
            <a:chExt cx="596493" cy="571640"/>
          </a:xfrm>
          <a:effectLst>
            <a:outerShdw blurRad="292100" dist="63500" dir="5400000" algn="ctr" rotWithShape="0">
              <a:srgbClr val="000000"/>
            </a:outerShdw>
          </a:effectLst>
        </p:grpSpPr>
        <p:grpSp>
          <p:nvGrpSpPr>
            <p:cNvPr id="103" name="Group 36"/>
            <p:cNvGrpSpPr/>
            <p:nvPr/>
          </p:nvGrpSpPr>
          <p:grpSpPr>
            <a:xfrm>
              <a:off x="5256542" y="4455200"/>
              <a:ext cx="100889" cy="105377"/>
              <a:chOff x="5256542" y="4455200"/>
              <a:chExt cx="100889" cy="105377"/>
            </a:xfrm>
          </p:grpSpPr>
          <p:sp>
            <p:nvSpPr>
              <p:cNvPr id="105" name="Oval 104"/>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4"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0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3"/>
                                        </p:tgtEl>
                                        <p:attrNameLst>
                                          <p:attrName>style.visibility</p:attrName>
                                        </p:attrNameLst>
                                      </p:cBhvr>
                                      <p:to>
                                        <p:strVal val="visible"/>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2048"/>
                                        </p:tgtEl>
                                        <p:attrNameLst>
                                          <p:attrName>style.visibility</p:attrName>
                                        </p:attrNameLst>
                                      </p:cBhvr>
                                      <p:to>
                                        <p:strVal val="visible"/>
                                      </p:to>
                                    </p:set>
                                  </p:childTnLst>
                                </p:cTn>
                              </p:par>
                            </p:childTnLst>
                          </p:cTn>
                        </p:par>
                        <p:par>
                          <p:cTn id="20" fill="hold">
                            <p:stCondLst>
                              <p:cond delay="1000"/>
                            </p:stCondLst>
                            <p:childTnLst>
                              <p:par>
                                <p:cTn id="21" presetID="13" presetClass="entr" presetSubtype="16" fill="hold" nodeType="afterEffect">
                                  <p:stCondLst>
                                    <p:cond delay="0"/>
                                  </p:stCondLst>
                                  <p:childTnLst>
                                    <p:set>
                                      <p:cBhvr>
                                        <p:cTn id="22" dur="1" fill="hold">
                                          <p:stCondLst>
                                            <p:cond delay="0"/>
                                          </p:stCondLst>
                                        </p:cTn>
                                        <p:tgtEl>
                                          <p:spTgt spid="2051"/>
                                        </p:tgtEl>
                                        <p:attrNameLst>
                                          <p:attrName>style.visibility</p:attrName>
                                        </p:attrNameLst>
                                      </p:cBhvr>
                                      <p:to>
                                        <p:strVal val="visible"/>
                                      </p:to>
                                    </p:set>
                                    <p:animEffect transition="in" filter="plus(in)">
                                      <p:cBhvr>
                                        <p:cTn id="23" dur="2000"/>
                                        <p:tgtEl>
                                          <p:spTgt spid="20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childTnLst>
                          </p:cTn>
                        </p:par>
                        <p:par>
                          <p:cTn id="29" fill="hold">
                            <p:stCondLst>
                              <p:cond delay="500"/>
                            </p:stCondLst>
                            <p:childTnLst>
                              <p:par>
                                <p:cTn id="30" presetID="1" presetClass="entr" presetSubtype="0" fill="hold" nodeType="afterEffect">
                                  <p:stCondLst>
                                    <p:cond delay="500"/>
                                  </p:stCondLst>
                                  <p:childTnLst>
                                    <p:set>
                                      <p:cBhvr>
                                        <p:cTn id="31" dur="1" fill="hold">
                                          <p:stCondLst>
                                            <p:cond delay="0"/>
                                          </p:stCondLst>
                                        </p:cTn>
                                        <p:tgtEl>
                                          <p:spTgt spid="18"/>
                                        </p:tgtEl>
                                        <p:attrNameLst>
                                          <p:attrName>style.visibility</p:attrName>
                                        </p:attrNameLst>
                                      </p:cBhvr>
                                      <p:to>
                                        <p:strVal val="visible"/>
                                      </p:to>
                                    </p:set>
                                  </p:childTnLst>
                                </p:cTn>
                              </p:par>
                              <p:par>
                                <p:cTn id="32" presetID="8" presetClass="emph" presetSubtype="0" fill="hold" nodeType="withEffect">
                                  <p:stCondLst>
                                    <p:cond delay="500"/>
                                  </p:stCondLst>
                                  <p:childTnLst>
                                    <p:animRot by="21600000">
                                      <p:cBhvr>
                                        <p:cTn id="33" dur="2000" fill="hold"/>
                                        <p:tgtEl>
                                          <p:spTgt spid="18"/>
                                        </p:tgtEl>
                                        <p:attrNameLst>
                                          <p:attrName>r</p:attrName>
                                        </p:attrNameLst>
                                      </p:cBhvr>
                                    </p:animRot>
                                  </p:childTnLst>
                                </p:cTn>
                              </p:par>
                            </p:childTnLst>
                          </p:cTn>
                        </p:par>
                        <p:par>
                          <p:cTn id="34" fill="hold">
                            <p:stCondLst>
                              <p:cond delay="3000"/>
                            </p:stCondLst>
                            <p:childTnLst>
                              <p:par>
                                <p:cTn id="35" presetID="53" presetClass="exit" presetSubtype="32" fill="hold" nodeType="afterEffect">
                                  <p:stCondLst>
                                    <p:cond delay="0"/>
                                  </p:stCondLst>
                                  <p:childTnLst>
                                    <p:anim calcmode="lin" valueType="num">
                                      <p:cBhvr>
                                        <p:cTn id="36" dur="500"/>
                                        <p:tgtEl>
                                          <p:spTgt spid="18"/>
                                        </p:tgtEl>
                                        <p:attrNameLst>
                                          <p:attrName>ppt_w</p:attrName>
                                        </p:attrNameLst>
                                      </p:cBhvr>
                                      <p:tavLst>
                                        <p:tav tm="0">
                                          <p:val>
                                            <p:strVal val="ppt_w"/>
                                          </p:val>
                                        </p:tav>
                                        <p:tav tm="100000">
                                          <p:val>
                                            <p:fltVal val="0"/>
                                          </p:val>
                                        </p:tav>
                                      </p:tavLst>
                                    </p:anim>
                                    <p:anim calcmode="lin" valueType="num">
                                      <p:cBhvr>
                                        <p:cTn id="37" dur="500"/>
                                        <p:tgtEl>
                                          <p:spTgt spid="18"/>
                                        </p:tgtEl>
                                        <p:attrNameLst>
                                          <p:attrName>ppt_h</p:attrName>
                                        </p:attrNameLst>
                                      </p:cBhvr>
                                      <p:tavLst>
                                        <p:tav tm="0">
                                          <p:val>
                                            <p:strVal val="ppt_h"/>
                                          </p:val>
                                        </p:tav>
                                        <p:tav tm="100000">
                                          <p:val>
                                            <p:fltVal val="0"/>
                                          </p:val>
                                        </p:tav>
                                      </p:tavLst>
                                    </p:anim>
                                    <p:animEffect transition="out" filter="fad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par>
                                <p:cTn id="40" presetID="1" presetClass="entr" presetSubtype="0" fill="hold" grpId="0" nodeType="withEffect">
                                  <p:stCondLst>
                                    <p:cond delay="500"/>
                                  </p:stCondLst>
                                  <p:childTnLst>
                                    <p:set>
                                      <p:cBhvr>
                                        <p:cTn id="41" dur="1" fill="hold">
                                          <p:stCondLst>
                                            <p:cond delay="0"/>
                                          </p:stCondLst>
                                        </p:cTn>
                                        <p:tgtEl>
                                          <p:spTgt spid="2052"/>
                                        </p:tgtEl>
                                        <p:attrNameLst>
                                          <p:attrName>style.visibility</p:attrName>
                                        </p:attrNameLst>
                                      </p:cBhvr>
                                      <p:to>
                                        <p:strVal val="visible"/>
                                      </p:to>
                                    </p:set>
                                  </p:childTnLst>
                                </p:cTn>
                              </p:par>
                            </p:childTnLst>
                          </p:cTn>
                        </p:par>
                        <p:par>
                          <p:cTn id="42" fill="hold">
                            <p:stCondLst>
                              <p:cond delay="3500"/>
                            </p:stCondLst>
                            <p:childTnLst>
                              <p:par>
                                <p:cTn id="43" presetID="53" presetClass="entr" presetSubtype="16" fill="hold" nodeType="afterEffect">
                                  <p:stCondLst>
                                    <p:cond delay="0"/>
                                  </p:stCondLst>
                                  <p:childTnLst>
                                    <p:set>
                                      <p:cBhvr>
                                        <p:cTn id="44" dur="1" fill="hold">
                                          <p:stCondLst>
                                            <p:cond delay="0"/>
                                          </p:stCondLst>
                                        </p:cTn>
                                        <p:tgtEl>
                                          <p:spTgt spid="73"/>
                                        </p:tgtEl>
                                        <p:attrNameLst>
                                          <p:attrName>style.visibility</p:attrName>
                                        </p:attrNameLst>
                                      </p:cBhvr>
                                      <p:to>
                                        <p:strVal val="visible"/>
                                      </p:to>
                                    </p:set>
                                    <p:anim calcmode="lin" valueType="num">
                                      <p:cBhvr>
                                        <p:cTn id="45" dur="500" fill="hold"/>
                                        <p:tgtEl>
                                          <p:spTgt spid="73"/>
                                        </p:tgtEl>
                                        <p:attrNameLst>
                                          <p:attrName>ppt_w</p:attrName>
                                        </p:attrNameLst>
                                      </p:cBhvr>
                                      <p:tavLst>
                                        <p:tav tm="0">
                                          <p:val>
                                            <p:fltVal val="0"/>
                                          </p:val>
                                        </p:tav>
                                        <p:tav tm="100000">
                                          <p:val>
                                            <p:strVal val="#ppt_w"/>
                                          </p:val>
                                        </p:tav>
                                      </p:tavLst>
                                    </p:anim>
                                    <p:anim calcmode="lin" valueType="num">
                                      <p:cBhvr>
                                        <p:cTn id="46" dur="500" fill="hold"/>
                                        <p:tgtEl>
                                          <p:spTgt spid="73"/>
                                        </p:tgtEl>
                                        <p:attrNameLst>
                                          <p:attrName>ppt_h</p:attrName>
                                        </p:attrNameLst>
                                      </p:cBhvr>
                                      <p:tavLst>
                                        <p:tav tm="0">
                                          <p:val>
                                            <p:fltVal val="0"/>
                                          </p:val>
                                        </p:tav>
                                        <p:tav tm="100000">
                                          <p:val>
                                            <p:strVal val="#ppt_h"/>
                                          </p:val>
                                        </p:tav>
                                      </p:tavLst>
                                    </p:anim>
                                    <p:animEffect transition="in" filter="fade">
                                      <p:cBhvr>
                                        <p:cTn id="47" dur="500"/>
                                        <p:tgtEl>
                                          <p:spTgt spid="73"/>
                                        </p:tgtEl>
                                      </p:cBhvr>
                                    </p:animEffect>
                                  </p:childTnLst>
                                </p:cTn>
                              </p:par>
                              <p:par>
                                <p:cTn id="48" presetID="0" presetClass="path" presetSubtype="0" fill="hold" nodeType="withEffect">
                                  <p:stCondLst>
                                    <p:cond delay="200"/>
                                  </p:stCondLst>
                                  <p:childTnLst>
                                    <p:animMotion origin="layout" path="M 2.77778E-6 -4.51434E-6 L 2.77778E-6 0.15704 L 0.17326 0.15426 " pathEditMode="relative" rAng="0" ptsTypes="AAA">
                                      <p:cBhvr>
                                        <p:cTn id="49" dur="2000" fill="hold"/>
                                        <p:tgtEl>
                                          <p:spTgt spid="73"/>
                                        </p:tgtEl>
                                        <p:attrNameLst>
                                          <p:attrName>ppt_x</p:attrName>
                                          <p:attrName>ppt_y</p:attrName>
                                        </p:attrNameLst>
                                      </p:cBhvr>
                                      <p:rCtr x="8663" y="7840"/>
                                    </p:animMotion>
                                  </p:childTnLst>
                                  <p:subTnLst>
                                    <p:set>
                                      <p:cBhvr override="childStyle">
                                        <p:cTn dur="1" fill="hold" display="0" masterRel="sameClick" afterEffect="1">
                                          <p:stCondLst>
                                            <p:cond evt="end" delay="0">
                                              <p:tn val="48"/>
                                            </p:cond>
                                          </p:stCondLst>
                                        </p:cTn>
                                        <p:tgtEl>
                                          <p:spTgt spid="73"/>
                                        </p:tgtEl>
                                        <p:attrNameLst>
                                          <p:attrName>style.visibility</p:attrName>
                                        </p:attrNameLst>
                                      </p:cBhvr>
                                      <p:to>
                                        <p:strVal val="hidden"/>
                                      </p:to>
                                    </p:set>
                                  </p:subTnLst>
                                </p:cTn>
                              </p:par>
                              <p:par>
                                <p:cTn id="50" presetID="1" presetClass="entr" presetSubtype="0" fill="hold" nodeType="withEffect">
                                  <p:stCondLst>
                                    <p:cond delay="1000"/>
                                  </p:stCondLst>
                                  <p:childTnLst>
                                    <p:set>
                                      <p:cBhvr>
                                        <p:cTn id="51" dur="1" fill="hold">
                                          <p:stCondLst>
                                            <p:cond delay="0"/>
                                          </p:stCondLst>
                                        </p:cTn>
                                        <p:tgtEl>
                                          <p:spTgt spid="78"/>
                                        </p:tgtEl>
                                        <p:attrNameLst>
                                          <p:attrName>style.visibility</p:attrName>
                                        </p:attrNameLst>
                                      </p:cBhvr>
                                      <p:to>
                                        <p:strVal val="visible"/>
                                      </p:to>
                                    </p:set>
                                  </p:childTnLst>
                                </p:cTn>
                              </p:par>
                              <p:par>
                                <p:cTn id="52" presetID="0" presetClass="path" presetSubtype="0" fill="hold" nodeType="withEffect">
                                  <p:stCondLst>
                                    <p:cond delay="1000"/>
                                  </p:stCondLst>
                                  <p:childTnLst>
                                    <p:animMotion origin="layout" path="M 1.66667E-6 1.01758E-6 L 1.66667E-6 0.15703 L -0.00018 0.15749 " pathEditMode="relative" rAng="0" ptsTypes="AAA">
                                      <p:cBhvr>
                                        <p:cTn id="53" dur="2000" fill="hold"/>
                                        <p:tgtEl>
                                          <p:spTgt spid="78"/>
                                        </p:tgtEl>
                                        <p:attrNameLst>
                                          <p:attrName>ppt_x</p:attrName>
                                          <p:attrName>ppt_y</p:attrName>
                                        </p:attrNameLst>
                                      </p:cBhvr>
                                      <p:rCtr x="-17" y="7863"/>
                                    </p:animMotion>
                                  </p:childTnLst>
                                  <p:subTnLst>
                                    <p:set>
                                      <p:cBhvr override="childStyle">
                                        <p:cTn dur="1" fill="hold" display="0" masterRel="sameClick" afterEffect="1">
                                          <p:stCondLst>
                                            <p:cond evt="end" delay="0">
                                              <p:tn val="52"/>
                                            </p:cond>
                                          </p:stCondLst>
                                        </p:cTn>
                                        <p:tgtEl>
                                          <p:spTgt spid="78"/>
                                        </p:tgtEl>
                                        <p:attrNameLst>
                                          <p:attrName>style.visibility</p:attrName>
                                        </p:attrNameLst>
                                      </p:cBhvr>
                                      <p:to>
                                        <p:strVal val="hidden"/>
                                      </p:to>
                                    </p:set>
                                  </p:subTnLst>
                                </p:cTn>
                              </p:par>
                              <p:par>
                                <p:cTn id="54" presetID="1" presetClass="entr" presetSubtype="0" fill="hold" nodeType="withEffect">
                                  <p:stCondLst>
                                    <p:cond delay="1000"/>
                                  </p:stCondLst>
                                  <p:childTnLst>
                                    <p:set>
                                      <p:cBhvr>
                                        <p:cTn id="55" dur="1" fill="hold">
                                          <p:stCondLst>
                                            <p:cond delay="0"/>
                                          </p:stCondLst>
                                        </p:cTn>
                                        <p:tgtEl>
                                          <p:spTgt spid="83"/>
                                        </p:tgtEl>
                                        <p:attrNameLst>
                                          <p:attrName>style.visibility</p:attrName>
                                        </p:attrNameLst>
                                      </p:cBhvr>
                                      <p:to>
                                        <p:strVal val="visible"/>
                                      </p:to>
                                    </p:set>
                                  </p:childTnLst>
                                </p:cTn>
                              </p:par>
                              <p:par>
                                <p:cTn id="56" presetID="0" presetClass="path" presetSubtype="0" fill="hold" nodeType="withEffect">
                                  <p:stCondLst>
                                    <p:cond delay="1000"/>
                                  </p:stCondLst>
                                  <p:childTnLst>
                                    <p:animMotion origin="layout" path="M -1.66667E-6 -4.19056E-6 L -0.15885 -0.00624 L -0.20156 -0.003 " pathEditMode="relative" rAng="0" ptsTypes="AAA">
                                      <p:cBhvr>
                                        <p:cTn id="57" dur="2000" fill="hold"/>
                                        <p:tgtEl>
                                          <p:spTgt spid="83"/>
                                        </p:tgtEl>
                                        <p:attrNameLst>
                                          <p:attrName>ppt_x</p:attrName>
                                          <p:attrName>ppt_y</p:attrName>
                                        </p:attrNameLst>
                                      </p:cBhvr>
                                      <p:rCtr x="-10087" y="-324"/>
                                    </p:animMotion>
                                  </p:childTnLst>
                                  <p:subTnLst>
                                    <p:set>
                                      <p:cBhvr override="childStyle">
                                        <p:cTn dur="1" fill="hold" display="0" masterRel="sameClick" afterEffect="1">
                                          <p:stCondLst>
                                            <p:cond evt="end" delay="0">
                                              <p:tn val="56"/>
                                            </p:cond>
                                          </p:stCondLst>
                                        </p:cTn>
                                        <p:tgtEl>
                                          <p:spTgt spid="83"/>
                                        </p:tgtEl>
                                        <p:attrNameLst>
                                          <p:attrName>style.visibility</p:attrName>
                                        </p:attrNameLst>
                                      </p:cBhvr>
                                      <p:to>
                                        <p:strVal val="hidden"/>
                                      </p:to>
                                    </p:set>
                                  </p:subTnLst>
                                </p:cTn>
                              </p:par>
                            </p:childTnLst>
                          </p:cTn>
                        </p:par>
                        <p:par>
                          <p:cTn id="58" fill="hold">
                            <p:stCondLst>
                              <p:cond delay="6500"/>
                            </p:stCondLst>
                            <p:childTnLst>
                              <p:par>
                                <p:cTn id="59" presetID="53" presetClass="entr" presetSubtype="16" fill="hold"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p:cTn id="61" dur="500" fill="hold"/>
                                        <p:tgtEl>
                                          <p:spTgt spid="88"/>
                                        </p:tgtEl>
                                        <p:attrNameLst>
                                          <p:attrName>ppt_w</p:attrName>
                                        </p:attrNameLst>
                                      </p:cBhvr>
                                      <p:tavLst>
                                        <p:tav tm="0">
                                          <p:val>
                                            <p:fltVal val="0"/>
                                          </p:val>
                                        </p:tav>
                                        <p:tav tm="100000">
                                          <p:val>
                                            <p:strVal val="#ppt_w"/>
                                          </p:val>
                                        </p:tav>
                                      </p:tavLst>
                                    </p:anim>
                                    <p:anim calcmode="lin" valueType="num">
                                      <p:cBhvr>
                                        <p:cTn id="62" dur="500" fill="hold"/>
                                        <p:tgtEl>
                                          <p:spTgt spid="88"/>
                                        </p:tgtEl>
                                        <p:attrNameLst>
                                          <p:attrName>ppt_h</p:attrName>
                                        </p:attrNameLst>
                                      </p:cBhvr>
                                      <p:tavLst>
                                        <p:tav tm="0">
                                          <p:val>
                                            <p:fltVal val="0"/>
                                          </p:val>
                                        </p:tav>
                                        <p:tav tm="100000">
                                          <p:val>
                                            <p:strVal val="#ppt_h"/>
                                          </p:val>
                                        </p:tav>
                                      </p:tavLst>
                                    </p:anim>
                                    <p:animEffect transition="in" filter="fade">
                                      <p:cBhvr>
                                        <p:cTn id="63" dur="500"/>
                                        <p:tgtEl>
                                          <p:spTgt spid="8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par>
                          <p:cTn id="69" fill="hold">
                            <p:stCondLst>
                              <p:cond delay="500"/>
                            </p:stCondLst>
                            <p:childTnLst>
                              <p:par>
                                <p:cTn id="70" presetID="1" presetClass="exit" presetSubtype="0" fill="hold" grpId="1" nodeType="afterEffect">
                                  <p:stCondLst>
                                    <p:cond delay="0"/>
                                  </p:stCondLst>
                                  <p:childTnLst>
                                    <p:set>
                                      <p:cBhvr>
                                        <p:cTn id="71" dur="1" fill="hold">
                                          <p:stCondLst>
                                            <p:cond delay="0"/>
                                          </p:stCondLst>
                                        </p:cTn>
                                        <p:tgtEl>
                                          <p:spTgt spid="2048"/>
                                        </p:tgtEl>
                                        <p:attrNameLst>
                                          <p:attrName>style.visibility</p:attrName>
                                        </p:attrNameLst>
                                      </p:cBhvr>
                                      <p:to>
                                        <p:strVal val="hidden"/>
                                      </p:to>
                                    </p:set>
                                  </p:childTnLst>
                                </p:cTn>
                              </p:par>
                              <p:par>
                                <p:cTn id="72" presetID="1" presetClass="entr" presetSubtype="0" fill="hold" grpId="0" nodeType="withEffect">
                                  <p:stCondLst>
                                    <p:cond delay="0"/>
                                  </p:stCondLst>
                                  <p:childTnLst>
                                    <p:set>
                                      <p:cBhvr>
                                        <p:cTn id="73" dur="1" fill="hold">
                                          <p:stCondLst>
                                            <p:cond delay="0"/>
                                          </p:stCondLst>
                                        </p:cTn>
                                        <p:tgtEl>
                                          <p:spTgt spid="2054"/>
                                        </p:tgtEl>
                                        <p:attrNameLst>
                                          <p:attrName>style.visibility</p:attrName>
                                        </p:attrNameLst>
                                      </p:cBhvr>
                                      <p:to>
                                        <p:strVal val="visible"/>
                                      </p:to>
                                    </p:set>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par>
                          <p:cTn id="77" fill="hold">
                            <p:stCondLst>
                              <p:cond delay="500"/>
                            </p:stCondLst>
                            <p:childTnLst>
                              <p:par>
                                <p:cTn id="78" presetID="53" presetClass="exit" presetSubtype="32" fill="hold" nodeType="afterEffect">
                                  <p:stCondLst>
                                    <p:cond delay="0"/>
                                  </p:stCondLst>
                                  <p:childTnLst>
                                    <p:anim calcmode="lin" valueType="num">
                                      <p:cBhvr>
                                        <p:cTn id="79" dur="500"/>
                                        <p:tgtEl>
                                          <p:spTgt spid="18"/>
                                        </p:tgtEl>
                                        <p:attrNameLst>
                                          <p:attrName>ppt_w</p:attrName>
                                        </p:attrNameLst>
                                      </p:cBhvr>
                                      <p:tavLst>
                                        <p:tav tm="0">
                                          <p:val>
                                            <p:strVal val="ppt_w"/>
                                          </p:val>
                                        </p:tav>
                                        <p:tav tm="100000">
                                          <p:val>
                                            <p:fltVal val="0"/>
                                          </p:val>
                                        </p:tav>
                                      </p:tavLst>
                                    </p:anim>
                                    <p:anim calcmode="lin" valueType="num">
                                      <p:cBhvr>
                                        <p:cTn id="80" dur="500"/>
                                        <p:tgtEl>
                                          <p:spTgt spid="18"/>
                                        </p:tgtEl>
                                        <p:attrNameLst>
                                          <p:attrName>ppt_h</p:attrName>
                                        </p:attrNameLst>
                                      </p:cBhvr>
                                      <p:tavLst>
                                        <p:tav tm="0">
                                          <p:val>
                                            <p:strVal val="ppt_h"/>
                                          </p:val>
                                        </p:tav>
                                        <p:tav tm="100000">
                                          <p:val>
                                            <p:fltVal val="0"/>
                                          </p:val>
                                        </p:tav>
                                      </p:tavLst>
                                    </p:anim>
                                    <p:animEffect transition="out" filter="fade">
                                      <p:cBhvr>
                                        <p:cTn id="81" dur="500"/>
                                        <p:tgtEl>
                                          <p:spTgt spid="18"/>
                                        </p:tgtEl>
                                      </p:cBhvr>
                                    </p:animEffect>
                                    <p:set>
                                      <p:cBhvr>
                                        <p:cTn id="82" dur="1" fill="hold">
                                          <p:stCondLst>
                                            <p:cond delay="499"/>
                                          </p:stCondLst>
                                        </p:cTn>
                                        <p:tgtEl>
                                          <p:spTgt spid="18"/>
                                        </p:tgtEl>
                                        <p:attrNameLst>
                                          <p:attrName>style.visibility</p:attrName>
                                        </p:attrNameLst>
                                      </p:cBhvr>
                                      <p:to>
                                        <p:strVal val="hidden"/>
                                      </p:to>
                                    </p:set>
                                  </p:childTnLst>
                                </p:cTn>
                              </p:par>
                            </p:childTnLst>
                          </p:cTn>
                        </p:par>
                        <p:par>
                          <p:cTn id="83" fill="hold">
                            <p:stCondLst>
                              <p:cond delay="1000"/>
                            </p:stCondLst>
                            <p:childTnLst>
                              <p:par>
                                <p:cTn id="84" presetID="53" presetClass="entr" presetSubtype="16" fill="hold" nodeType="afterEffect">
                                  <p:stCondLst>
                                    <p:cond delay="0"/>
                                  </p:stCondLst>
                                  <p:childTnLst>
                                    <p:set>
                                      <p:cBhvr>
                                        <p:cTn id="85" dur="1" fill="hold">
                                          <p:stCondLst>
                                            <p:cond delay="0"/>
                                          </p:stCondLst>
                                        </p:cTn>
                                        <p:tgtEl>
                                          <p:spTgt spid="90"/>
                                        </p:tgtEl>
                                        <p:attrNameLst>
                                          <p:attrName>style.visibility</p:attrName>
                                        </p:attrNameLst>
                                      </p:cBhvr>
                                      <p:to>
                                        <p:strVal val="visible"/>
                                      </p:to>
                                    </p:set>
                                    <p:anim calcmode="lin" valueType="num">
                                      <p:cBhvr>
                                        <p:cTn id="86" dur="500" fill="hold"/>
                                        <p:tgtEl>
                                          <p:spTgt spid="90"/>
                                        </p:tgtEl>
                                        <p:attrNameLst>
                                          <p:attrName>ppt_w</p:attrName>
                                        </p:attrNameLst>
                                      </p:cBhvr>
                                      <p:tavLst>
                                        <p:tav tm="0">
                                          <p:val>
                                            <p:fltVal val="0"/>
                                          </p:val>
                                        </p:tav>
                                        <p:tav tm="100000">
                                          <p:val>
                                            <p:strVal val="#ppt_w"/>
                                          </p:val>
                                        </p:tav>
                                      </p:tavLst>
                                    </p:anim>
                                    <p:anim calcmode="lin" valueType="num">
                                      <p:cBhvr>
                                        <p:cTn id="87" dur="500" fill="hold"/>
                                        <p:tgtEl>
                                          <p:spTgt spid="90"/>
                                        </p:tgtEl>
                                        <p:attrNameLst>
                                          <p:attrName>ppt_h</p:attrName>
                                        </p:attrNameLst>
                                      </p:cBhvr>
                                      <p:tavLst>
                                        <p:tav tm="0">
                                          <p:val>
                                            <p:fltVal val="0"/>
                                          </p:val>
                                        </p:tav>
                                        <p:tav tm="100000">
                                          <p:val>
                                            <p:strVal val="#ppt_h"/>
                                          </p:val>
                                        </p:tav>
                                      </p:tavLst>
                                    </p:anim>
                                    <p:animEffect transition="in" filter="fade">
                                      <p:cBhvr>
                                        <p:cTn id="88" dur="500"/>
                                        <p:tgtEl>
                                          <p:spTgt spid="90"/>
                                        </p:tgtEl>
                                      </p:cBhvr>
                                    </p:animEffect>
                                  </p:childTnLst>
                                </p:cTn>
                              </p:par>
                              <p:par>
                                <p:cTn id="89" presetID="0" presetClass="path" presetSubtype="0" fill="hold" nodeType="withEffect">
                                  <p:stCondLst>
                                    <p:cond delay="200"/>
                                  </p:stCondLst>
                                  <p:childTnLst>
                                    <p:animMotion origin="layout" path="M -2.5E-6 -8.51064E-7 L 0.00018 0.10731 L 0.03455 0.11725 " pathEditMode="relative" rAng="0" ptsTypes="AAA">
                                      <p:cBhvr>
                                        <p:cTn id="90" dur="2000" fill="hold"/>
                                        <p:tgtEl>
                                          <p:spTgt spid="90"/>
                                        </p:tgtEl>
                                        <p:attrNameLst>
                                          <p:attrName>ppt_x</p:attrName>
                                          <p:attrName>ppt_y</p:attrName>
                                        </p:attrNameLst>
                                      </p:cBhvr>
                                      <p:rCtr x="1719" y="5851"/>
                                    </p:animMotion>
                                  </p:childTnLst>
                                  <p:subTnLst>
                                    <p:set>
                                      <p:cBhvr override="childStyle">
                                        <p:cTn dur="1" fill="hold" display="0" masterRel="sameClick" afterEffect="1">
                                          <p:stCondLst>
                                            <p:cond evt="end" delay="0">
                                              <p:tn val="89"/>
                                            </p:cond>
                                          </p:stCondLst>
                                        </p:cTn>
                                        <p:tgtEl>
                                          <p:spTgt spid="90"/>
                                        </p:tgtEl>
                                        <p:attrNameLst>
                                          <p:attrName>style.visibility</p:attrName>
                                        </p:attrNameLst>
                                      </p:cBhvr>
                                      <p:to>
                                        <p:strVal val="hidden"/>
                                      </p:to>
                                    </p:set>
                                  </p:subTnLst>
                                </p:cTn>
                              </p:par>
                              <p:par>
                                <p:cTn id="91" presetID="1" presetClass="entr" presetSubtype="0" fill="hold" grpId="0" nodeType="withEffect">
                                  <p:stCondLst>
                                    <p:cond delay="200"/>
                                  </p:stCondLst>
                                  <p:childTnLst>
                                    <p:set>
                                      <p:cBhvr>
                                        <p:cTn id="92" dur="1" fill="hold">
                                          <p:stCondLst>
                                            <p:cond delay="0"/>
                                          </p:stCondLst>
                                        </p:cTn>
                                        <p:tgtEl>
                                          <p:spTgt spid="2055"/>
                                        </p:tgtEl>
                                        <p:attrNameLst>
                                          <p:attrName>style.visibility</p:attrName>
                                        </p:attrNameLst>
                                      </p:cBhvr>
                                      <p:to>
                                        <p:strVal val="visible"/>
                                      </p:to>
                                    </p:set>
                                  </p:childTnLst>
                                </p:cTn>
                              </p:par>
                            </p:childTnLst>
                          </p:cTn>
                        </p:par>
                        <p:par>
                          <p:cTn id="93" fill="hold">
                            <p:stCondLst>
                              <p:cond delay="3200"/>
                            </p:stCondLst>
                            <p:childTnLst>
                              <p:par>
                                <p:cTn id="94" presetID="6" presetClass="entr" presetSubtype="16" fill="hold" grpId="0" nodeType="afterEffect">
                                  <p:stCondLst>
                                    <p:cond delay="0"/>
                                  </p:stCondLst>
                                  <p:childTnLst>
                                    <p:set>
                                      <p:cBhvr>
                                        <p:cTn id="95" dur="1" fill="hold">
                                          <p:stCondLst>
                                            <p:cond delay="0"/>
                                          </p:stCondLst>
                                        </p:cTn>
                                        <p:tgtEl>
                                          <p:spTgt spid="2056"/>
                                        </p:tgtEl>
                                        <p:attrNameLst>
                                          <p:attrName>style.visibility</p:attrName>
                                        </p:attrNameLst>
                                      </p:cBhvr>
                                      <p:to>
                                        <p:strVal val="visible"/>
                                      </p:to>
                                    </p:set>
                                    <p:animEffect transition="in" filter="circle(in)">
                                      <p:cBhvr>
                                        <p:cTn id="96" dur="2000"/>
                                        <p:tgtEl>
                                          <p:spTgt spid="2056"/>
                                        </p:tgtEl>
                                      </p:cBhvr>
                                    </p:animEffect>
                                  </p:childTnLst>
                                </p:cTn>
                              </p:par>
                            </p:childTnLst>
                          </p:cTn>
                        </p:par>
                        <p:par>
                          <p:cTn id="97" fill="hold">
                            <p:stCondLst>
                              <p:cond delay="5200"/>
                            </p:stCondLst>
                            <p:childTnLst>
                              <p:par>
                                <p:cTn id="98" presetID="53" presetClass="entr" presetSubtype="16" fill="hold" nodeType="afterEffect">
                                  <p:stCondLst>
                                    <p:cond delay="0"/>
                                  </p:stCondLst>
                                  <p:childTnLst>
                                    <p:set>
                                      <p:cBhvr>
                                        <p:cTn id="99" dur="1" fill="hold">
                                          <p:stCondLst>
                                            <p:cond delay="0"/>
                                          </p:stCondLst>
                                        </p:cTn>
                                        <p:tgtEl>
                                          <p:spTgt spid="102"/>
                                        </p:tgtEl>
                                        <p:attrNameLst>
                                          <p:attrName>style.visibility</p:attrName>
                                        </p:attrNameLst>
                                      </p:cBhvr>
                                      <p:to>
                                        <p:strVal val="visible"/>
                                      </p:to>
                                    </p:set>
                                    <p:anim calcmode="lin" valueType="num">
                                      <p:cBhvr>
                                        <p:cTn id="100" dur="500" fill="hold"/>
                                        <p:tgtEl>
                                          <p:spTgt spid="102"/>
                                        </p:tgtEl>
                                        <p:attrNameLst>
                                          <p:attrName>ppt_w</p:attrName>
                                        </p:attrNameLst>
                                      </p:cBhvr>
                                      <p:tavLst>
                                        <p:tav tm="0">
                                          <p:val>
                                            <p:fltVal val="0"/>
                                          </p:val>
                                        </p:tav>
                                        <p:tav tm="100000">
                                          <p:val>
                                            <p:strVal val="#ppt_w"/>
                                          </p:val>
                                        </p:tav>
                                      </p:tavLst>
                                    </p:anim>
                                    <p:anim calcmode="lin" valueType="num">
                                      <p:cBhvr>
                                        <p:cTn id="101" dur="500" fill="hold"/>
                                        <p:tgtEl>
                                          <p:spTgt spid="102"/>
                                        </p:tgtEl>
                                        <p:attrNameLst>
                                          <p:attrName>ppt_h</p:attrName>
                                        </p:attrNameLst>
                                      </p:cBhvr>
                                      <p:tavLst>
                                        <p:tav tm="0">
                                          <p:val>
                                            <p:fltVal val="0"/>
                                          </p:val>
                                        </p:tav>
                                        <p:tav tm="100000">
                                          <p:val>
                                            <p:strVal val="#ppt_h"/>
                                          </p:val>
                                        </p:tav>
                                      </p:tavLst>
                                    </p:anim>
                                    <p:animEffect transition="in" filter="fade">
                                      <p:cBhvr>
                                        <p:cTn id="102" dur="500"/>
                                        <p:tgtEl>
                                          <p:spTgt spid="102"/>
                                        </p:tgtEl>
                                      </p:cBhvr>
                                    </p:animEffect>
                                  </p:childTnLst>
                                </p:cTn>
                              </p:par>
                              <p:par>
                                <p:cTn id="103" presetID="0" presetClass="path" presetSubtype="0" fill="hold" nodeType="withEffect">
                                  <p:stCondLst>
                                    <p:cond delay="200"/>
                                  </p:stCondLst>
                                  <p:childTnLst>
                                    <p:animMotion origin="layout" path="M 3.88889E-6 -2.36818E-6 L 0.04496 0.00139 L 0.10468 0.00139 " pathEditMode="relative" rAng="0" ptsTypes="AAA">
                                      <p:cBhvr>
                                        <p:cTn id="104" dur="2000" fill="hold"/>
                                        <p:tgtEl>
                                          <p:spTgt spid="102"/>
                                        </p:tgtEl>
                                        <p:attrNameLst>
                                          <p:attrName>ppt_x</p:attrName>
                                          <p:attrName>ppt_y</p:attrName>
                                        </p:attrNameLst>
                                      </p:cBhvr>
                                      <p:rCtr x="5226" y="69"/>
                                    </p:animMotion>
                                  </p:childTnLst>
                                  <p:subTnLst>
                                    <p:set>
                                      <p:cBhvr override="childStyle">
                                        <p:cTn dur="1" fill="hold" display="0" masterRel="sameClick" afterEffect="1">
                                          <p:stCondLst>
                                            <p:cond evt="end" delay="0">
                                              <p:tn val="103"/>
                                            </p:cond>
                                          </p:stCondLst>
                                        </p:cTn>
                                        <p:tgtEl>
                                          <p:spTgt spid="102"/>
                                        </p:tgtEl>
                                        <p:attrNameLst>
                                          <p:attrName>style.visibility</p:attrName>
                                        </p:attrNameLst>
                                      </p:cBhvr>
                                      <p:to>
                                        <p:strVal val="hidden"/>
                                      </p:to>
                                    </p:set>
                                  </p:subTnLst>
                                </p:cTn>
                              </p:par>
                            </p:childTnLst>
                          </p:cTn>
                        </p:par>
                        <p:par>
                          <p:cTn id="105" fill="hold">
                            <p:stCondLst>
                              <p:cond delay="7400"/>
                            </p:stCondLst>
                            <p:childTnLst>
                              <p:par>
                                <p:cTn id="106" presetID="53" presetClass="entr" presetSubtype="16" fill="hold" nodeType="afterEffect">
                                  <p:stCondLst>
                                    <p:cond delay="0"/>
                                  </p:stCondLst>
                                  <p:childTnLst>
                                    <p:set>
                                      <p:cBhvr>
                                        <p:cTn id="107" dur="1" fill="hold">
                                          <p:stCondLst>
                                            <p:cond delay="0"/>
                                          </p:stCondLst>
                                        </p:cTn>
                                        <p:tgtEl>
                                          <p:spTgt spid="88"/>
                                        </p:tgtEl>
                                        <p:attrNameLst>
                                          <p:attrName>style.visibility</p:attrName>
                                        </p:attrNameLst>
                                      </p:cBhvr>
                                      <p:to>
                                        <p:strVal val="visible"/>
                                      </p:to>
                                    </p:set>
                                    <p:anim calcmode="lin" valueType="num">
                                      <p:cBhvr>
                                        <p:cTn id="108" dur="500" fill="hold"/>
                                        <p:tgtEl>
                                          <p:spTgt spid="88"/>
                                        </p:tgtEl>
                                        <p:attrNameLst>
                                          <p:attrName>ppt_w</p:attrName>
                                        </p:attrNameLst>
                                      </p:cBhvr>
                                      <p:tavLst>
                                        <p:tav tm="0">
                                          <p:val>
                                            <p:fltVal val="0"/>
                                          </p:val>
                                        </p:tav>
                                        <p:tav tm="100000">
                                          <p:val>
                                            <p:strVal val="#ppt_w"/>
                                          </p:val>
                                        </p:tav>
                                      </p:tavLst>
                                    </p:anim>
                                    <p:anim calcmode="lin" valueType="num">
                                      <p:cBhvr>
                                        <p:cTn id="109" dur="500" fill="hold"/>
                                        <p:tgtEl>
                                          <p:spTgt spid="88"/>
                                        </p:tgtEl>
                                        <p:attrNameLst>
                                          <p:attrName>ppt_h</p:attrName>
                                        </p:attrNameLst>
                                      </p:cBhvr>
                                      <p:tavLst>
                                        <p:tav tm="0">
                                          <p:val>
                                            <p:fltVal val="0"/>
                                          </p:val>
                                        </p:tav>
                                        <p:tav tm="100000">
                                          <p:val>
                                            <p:strVal val="#ppt_h"/>
                                          </p:val>
                                        </p:tav>
                                      </p:tavLst>
                                    </p:anim>
                                    <p:animEffect transition="in" filter="fade">
                                      <p:cBhvr>
                                        <p:cTn id="110" dur="500"/>
                                        <p:tgtEl>
                                          <p:spTgt spid="88"/>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62"/>
                                        </p:tgtEl>
                                        <p:attrNameLst>
                                          <p:attrName>style.visibility</p:attrName>
                                        </p:attrNameLst>
                                      </p:cBhvr>
                                      <p:to>
                                        <p:strVal val="visible"/>
                                      </p:to>
                                    </p:set>
                                    <p:animEffect transition="in" filter="fade">
                                      <p:cBhvr>
                                        <p:cTn id="11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48" grpId="0"/>
      <p:bldP spid="2048" grpId="1"/>
      <p:bldP spid="2052" grpId="0"/>
      <p:bldP spid="2054" grpId="0"/>
      <p:bldP spid="2055" grpId="0" animBg="1"/>
      <p:bldP spid="205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lgerian" pitchFamily="82" charset="0"/>
              </a:rPr>
              <a:t>Tree -Topology</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lgerian" pitchFamily="82" charset="0"/>
            </a:endParaRPr>
          </a:p>
        </p:txBody>
      </p:sp>
      <p:grpSp>
        <p:nvGrpSpPr>
          <p:cNvPr id="50" name="Group 49"/>
          <p:cNvGrpSpPr/>
          <p:nvPr/>
        </p:nvGrpSpPr>
        <p:grpSpPr>
          <a:xfrm>
            <a:off x="1260389" y="799071"/>
            <a:ext cx="7306963" cy="3579340"/>
            <a:chOff x="1260389" y="799071"/>
            <a:chExt cx="7306963" cy="3579340"/>
          </a:xfrm>
        </p:grpSpPr>
        <p:cxnSp>
          <p:nvCxnSpPr>
            <p:cNvPr id="19" name="Straight Arrow Connector 18"/>
            <p:cNvCxnSpPr/>
            <p:nvPr/>
          </p:nvCxnSpPr>
          <p:spPr>
            <a:xfrm flipV="1">
              <a:off x="1260389" y="2940908"/>
              <a:ext cx="6425514" cy="12357"/>
            </a:xfrm>
            <a:prstGeom prst="straightConnector1">
              <a:avLst/>
            </a:prstGeom>
            <a:ln w="57150" cmpd="thickThin">
              <a:solidFill>
                <a:schemeClr val="accent3">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361036" y="4316629"/>
              <a:ext cx="4823254" cy="45307"/>
            </a:xfrm>
            <a:prstGeom prst="straightConnector1">
              <a:avLst/>
            </a:prstGeom>
            <a:ln w="57150" cmpd="thickThin">
              <a:solidFill>
                <a:schemeClr val="accent3">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002692" y="1594022"/>
              <a:ext cx="1964725" cy="12356"/>
            </a:xfrm>
            <a:prstGeom prst="straightConnector1">
              <a:avLst/>
            </a:prstGeom>
            <a:ln w="57150" cmpd="thickThin">
              <a:solidFill>
                <a:schemeClr val="accent3">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5272217" y="2290119"/>
              <a:ext cx="3295135" cy="16476"/>
            </a:xfrm>
            <a:prstGeom prst="straightConnector1">
              <a:avLst/>
            </a:prstGeom>
            <a:ln w="57150" cmpd="thickThin">
              <a:solidFill>
                <a:schemeClr val="accent3">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51622" y="799071"/>
              <a:ext cx="3295135" cy="16476"/>
            </a:xfrm>
            <a:prstGeom prst="straightConnector1">
              <a:avLst/>
            </a:prstGeom>
            <a:ln w="57150" cmpd="thickThin">
              <a:solidFill>
                <a:schemeClr val="accent3">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flipH="1" flipV="1">
              <a:off x="1822622" y="1773196"/>
              <a:ext cx="1334529" cy="976183"/>
            </a:xfrm>
            <a:prstGeom prst="straightConnector1">
              <a:avLst/>
            </a:prstGeom>
            <a:ln w="57150" cmpd="thickThin">
              <a:solidFill>
                <a:schemeClr val="accent3">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5400000" flipH="1" flipV="1">
              <a:off x="4701745" y="1035910"/>
              <a:ext cx="782596" cy="366583"/>
            </a:xfrm>
            <a:prstGeom prst="straightConnector1">
              <a:avLst/>
            </a:prstGeom>
            <a:ln w="57150" cmpd="thickThin">
              <a:solidFill>
                <a:schemeClr val="accent3">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6200000" flipV="1">
              <a:off x="4767652" y="1740243"/>
              <a:ext cx="712571" cy="354230"/>
            </a:xfrm>
            <a:prstGeom prst="straightConnector1">
              <a:avLst/>
            </a:prstGeom>
            <a:ln w="57150" cmpd="thickThin">
              <a:solidFill>
                <a:schemeClr val="accent3">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6200000" flipV="1">
              <a:off x="2292181" y="3280717"/>
              <a:ext cx="1437503" cy="757886"/>
            </a:xfrm>
            <a:prstGeom prst="straightConnector1">
              <a:avLst/>
            </a:prstGeom>
            <a:ln w="57150" cmpd="thickThin">
              <a:solidFill>
                <a:schemeClr val="accent3">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3299255" y="825838"/>
            <a:ext cx="5167094" cy="3486572"/>
            <a:chOff x="3299255" y="853134"/>
            <a:chExt cx="5167094" cy="3486572"/>
          </a:xfrm>
        </p:grpSpPr>
        <p:grpSp>
          <p:nvGrpSpPr>
            <p:cNvPr id="40" name="Group 39"/>
            <p:cNvGrpSpPr/>
            <p:nvPr/>
          </p:nvGrpSpPr>
          <p:grpSpPr>
            <a:xfrm>
              <a:off x="6722076" y="3637522"/>
              <a:ext cx="1233527" cy="644518"/>
              <a:chOff x="6722076" y="3637522"/>
              <a:chExt cx="1233527" cy="644518"/>
            </a:xfrm>
          </p:grpSpPr>
          <p:pic>
            <p:nvPicPr>
              <p:cNvPr id="17" name="Picture 3" descr="F:\docss\Downloads\Dekstopasdf-PC.png"/>
              <p:cNvPicPr>
                <a:picLocks noChangeAspect="1" noChangeArrowheads="1"/>
              </p:cNvPicPr>
              <p:nvPr/>
            </p:nvPicPr>
            <p:blipFill>
              <a:blip r:embed="rId2"/>
              <a:srcRect/>
              <a:stretch>
                <a:fillRect/>
              </a:stretch>
            </p:blipFill>
            <p:spPr bwMode="auto">
              <a:xfrm>
                <a:off x="6722076" y="3637522"/>
                <a:ext cx="1233527" cy="644518"/>
              </a:xfrm>
              <a:prstGeom prst="rect">
                <a:avLst/>
              </a:prstGeom>
              <a:noFill/>
            </p:spPr>
          </p:pic>
          <p:sp>
            <p:nvSpPr>
              <p:cNvPr id="36" name="TextBox 35"/>
              <p:cNvSpPr txBox="1"/>
              <p:nvPr/>
            </p:nvSpPr>
            <p:spPr>
              <a:xfrm>
                <a:off x="7563918" y="3723437"/>
                <a:ext cx="131675" cy="376647"/>
              </a:xfrm>
              <a:prstGeom prst="rect">
                <a:avLst/>
              </a:prstGeom>
              <a:noFill/>
            </p:spPr>
            <p:txBody>
              <a:bodyPr wrap="square" rtlCol="0">
                <a:spAutoFit/>
              </a:bodyPr>
              <a:lstStyle/>
              <a:p>
                <a:r>
                  <a:rPr lang="en-US" dirty="0" smtClean="0">
                    <a:latin typeface="Stencil" pitchFamily="82" charset="0"/>
                  </a:rPr>
                  <a:t>5</a:t>
                </a:r>
                <a:endParaRPr lang="en-US" dirty="0">
                  <a:latin typeface="Stencil" pitchFamily="82" charset="0"/>
                </a:endParaRPr>
              </a:p>
            </p:txBody>
          </p:sp>
        </p:grpSp>
        <p:grpSp>
          <p:nvGrpSpPr>
            <p:cNvPr id="41" name="Group 40"/>
            <p:cNvGrpSpPr/>
            <p:nvPr/>
          </p:nvGrpSpPr>
          <p:grpSpPr>
            <a:xfrm>
              <a:off x="5338120" y="2982615"/>
              <a:ext cx="1233527" cy="644518"/>
              <a:chOff x="5338120" y="2982615"/>
              <a:chExt cx="1233527" cy="644518"/>
            </a:xfrm>
          </p:grpSpPr>
          <p:pic>
            <p:nvPicPr>
              <p:cNvPr id="2051" name="Picture 3" descr="F:\docss\Downloads\Dekstopasdf-PC.png"/>
              <p:cNvPicPr>
                <a:picLocks noChangeAspect="1" noChangeArrowheads="1"/>
              </p:cNvPicPr>
              <p:nvPr/>
            </p:nvPicPr>
            <p:blipFill>
              <a:blip r:embed="rId2"/>
              <a:srcRect/>
              <a:stretch>
                <a:fillRect/>
              </a:stretch>
            </p:blipFill>
            <p:spPr bwMode="auto">
              <a:xfrm>
                <a:off x="5338120" y="2982615"/>
                <a:ext cx="1233527" cy="644518"/>
              </a:xfrm>
              <a:prstGeom prst="rect">
                <a:avLst/>
              </a:prstGeom>
              <a:noFill/>
            </p:spPr>
          </p:pic>
          <p:sp>
            <p:nvSpPr>
              <p:cNvPr id="37" name="TextBox 36"/>
              <p:cNvSpPr txBox="1"/>
              <p:nvPr/>
            </p:nvSpPr>
            <p:spPr>
              <a:xfrm>
                <a:off x="6172812" y="3107740"/>
                <a:ext cx="131675" cy="376647"/>
              </a:xfrm>
              <a:prstGeom prst="rect">
                <a:avLst/>
              </a:prstGeom>
              <a:noFill/>
            </p:spPr>
            <p:txBody>
              <a:bodyPr wrap="square" rtlCol="0">
                <a:spAutoFit/>
              </a:bodyPr>
              <a:lstStyle/>
              <a:p>
                <a:r>
                  <a:rPr lang="en-US" dirty="0" smtClean="0">
                    <a:latin typeface="Stencil" pitchFamily="82" charset="0"/>
                  </a:rPr>
                  <a:t>4</a:t>
                </a:r>
                <a:endParaRPr lang="en-US" dirty="0">
                  <a:latin typeface="Stencil" pitchFamily="82" charset="0"/>
                </a:endParaRPr>
              </a:p>
            </p:txBody>
          </p:sp>
        </p:grpSp>
        <p:grpSp>
          <p:nvGrpSpPr>
            <p:cNvPr id="42" name="Group 41"/>
            <p:cNvGrpSpPr/>
            <p:nvPr/>
          </p:nvGrpSpPr>
          <p:grpSpPr>
            <a:xfrm>
              <a:off x="3987113" y="3695188"/>
              <a:ext cx="1233527" cy="644518"/>
              <a:chOff x="3987113" y="3695188"/>
              <a:chExt cx="1233527" cy="644518"/>
            </a:xfrm>
          </p:grpSpPr>
          <p:pic>
            <p:nvPicPr>
              <p:cNvPr id="16" name="Picture 3" descr="F:\docss\Downloads\Dekstopasdf-PC.png"/>
              <p:cNvPicPr>
                <a:picLocks noChangeAspect="1" noChangeArrowheads="1"/>
              </p:cNvPicPr>
              <p:nvPr/>
            </p:nvPicPr>
            <p:blipFill>
              <a:blip r:embed="rId2"/>
              <a:srcRect/>
              <a:stretch>
                <a:fillRect/>
              </a:stretch>
            </p:blipFill>
            <p:spPr bwMode="auto">
              <a:xfrm>
                <a:off x="3987113" y="3695188"/>
                <a:ext cx="1233527" cy="644518"/>
              </a:xfrm>
              <a:prstGeom prst="rect">
                <a:avLst/>
              </a:prstGeom>
              <a:noFill/>
            </p:spPr>
          </p:pic>
          <p:sp>
            <p:nvSpPr>
              <p:cNvPr id="38" name="TextBox 37"/>
              <p:cNvSpPr txBox="1"/>
              <p:nvPr/>
            </p:nvSpPr>
            <p:spPr>
              <a:xfrm>
                <a:off x="4810966" y="3816097"/>
                <a:ext cx="131675" cy="376647"/>
              </a:xfrm>
              <a:prstGeom prst="rect">
                <a:avLst/>
              </a:prstGeom>
              <a:noFill/>
            </p:spPr>
            <p:txBody>
              <a:bodyPr wrap="square" rtlCol="0">
                <a:spAutoFit/>
              </a:bodyPr>
              <a:lstStyle/>
              <a:p>
                <a:r>
                  <a:rPr lang="en-US" dirty="0" smtClean="0">
                    <a:latin typeface="Stencil" pitchFamily="82" charset="0"/>
                  </a:rPr>
                  <a:t>3</a:t>
                </a:r>
                <a:endParaRPr lang="en-US" dirty="0">
                  <a:latin typeface="Stencil" pitchFamily="82" charset="0"/>
                </a:endParaRPr>
              </a:p>
            </p:txBody>
          </p:sp>
        </p:grpSp>
        <p:grpSp>
          <p:nvGrpSpPr>
            <p:cNvPr id="43" name="Group 42"/>
            <p:cNvGrpSpPr/>
            <p:nvPr/>
          </p:nvGrpSpPr>
          <p:grpSpPr>
            <a:xfrm>
              <a:off x="3389871" y="2257683"/>
              <a:ext cx="1233527" cy="644518"/>
              <a:chOff x="3389871" y="2257683"/>
              <a:chExt cx="1233527" cy="644518"/>
            </a:xfrm>
          </p:grpSpPr>
          <p:pic>
            <p:nvPicPr>
              <p:cNvPr id="12" name="Picture 3" descr="F:\docss\Downloads\Dekstopasdf-PC.png"/>
              <p:cNvPicPr>
                <a:picLocks noChangeAspect="1" noChangeArrowheads="1"/>
              </p:cNvPicPr>
              <p:nvPr/>
            </p:nvPicPr>
            <p:blipFill>
              <a:blip r:embed="rId2"/>
              <a:srcRect/>
              <a:stretch>
                <a:fillRect/>
              </a:stretch>
            </p:blipFill>
            <p:spPr bwMode="auto">
              <a:xfrm>
                <a:off x="3389871" y="2257683"/>
                <a:ext cx="1233527" cy="644518"/>
              </a:xfrm>
              <a:prstGeom prst="rect">
                <a:avLst/>
              </a:prstGeom>
              <a:noFill/>
            </p:spPr>
          </p:pic>
          <p:sp>
            <p:nvSpPr>
              <p:cNvPr id="39" name="TextBox 38"/>
              <p:cNvSpPr txBox="1"/>
              <p:nvPr/>
            </p:nvSpPr>
            <p:spPr>
              <a:xfrm>
                <a:off x="4218434" y="2404262"/>
                <a:ext cx="131675" cy="376647"/>
              </a:xfrm>
              <a:prstGeom prst="rect">
                <a:avLst/>
              </a:prstGeom>
              <a:noFill/>
            </p:spPr>
            <p:txBody>
              <a:bodyPr wrap="square" rtlCol="0">
                <a:spAutoFit/>
              </a:bodyPr>
              <a:lstStyle/>
              <a:p>
                <a:r>
                  <a:rPr lang="en-US" dirty="0" smtClean="0">
                    <a:latin typeface="Stencil" pitchFamily="82" charset="0"/>
                  </a:rPr>
                  <a:t>2</a:t>
                </a:r>
                <a:endParaRPr lang="en-US" dirty="0">
                  <a:latin typeface="Stencil" pitchFamily="82" charset="0"/>
                </a:endParaRPr>
              </a:p>
            </p:txBody>
          </p:sp>
        </p:grpSp>
        <p:grpSp>
          <p:nvGrpSpPr>
            <p:cNvPr id="49" name="Group 48"/>
            <p:cNvGrpSpPr/>
            <p:nvPr/>
          </p:nvGrpSpPr>
          <p:grpSpPr>
            <a:xfrm>
              <a:off x="3299255" y="943750"/>
              <a:ext cx="1233527" cy="644518"/>
              <a:chOff x="3299255" y="943750"/>
              <a:chExt cx="1233527" cy="644518"/>
            </a:xfrm>
          </p:grpSpPr>
          <p:pic>
            <p:nvPicPr>
              <p:cNvPr id="14" name="Picture 3" descr="F:\docss\Downloads\Dekstopasdf-PC.png"/>
              <p:cNvPicPr>
                <a:picLocks noChangeAspect="1" noChangeArrowheads="1"/>
              </p:cNvPicPr>
              <p:nvPr/>
            </p:nvPicPr>
            <p:blipFill>
              <a:blip r:embed="rId2"/>
              <a:srcRect/>
              <a:stretch>
                <a:fillRect/>
              </a:stretch>
            </p:blipFill>
            <p:spPr bwMode="auto">
              <a:xfrm>
                <a:off x="3299255" y="943750"/>
                <a:ext cx="1233527" cy="644518"/>
              </a:xfrm>
              <a:prstGeom prst="rect">
                <a:avLst/>
              </a:prstGeom>
              <a:noFill/>
            </p:spPr>
          </p:pic>
          <p:sp>
            <p:nvSpPr>
              <p:cNvPr id="44" name="TextBox 43"/>
              <p:cNvSpPr txBox="1"/>
              <p:nvPr/>
            </p:nvSpPr>
            <p:spPr>
              <a:xfrm>
                <a:off x="4136747" y="1064361"/>
                <a:ext cx="131675" cy="376647"/>
              </a:xfrm>
              <a:prstGeom prst="rect">
                <a:avLst/>
              </a:prstGeom>
              <a:noFill/>
            </p:spPr>
            <p:txBody>
              <a:bodyPr wrap="square" rtlCol="0">
                <a:spAutoFit/>
              </a:bodyPr>
              <a:lstStyle/>
              <a:p>
                <a:r>
                  <a:rPr lang="en-US" dirty="0" smtClean="0">
                    <a:latin typeface="Stencil" pitchFamily="82" charset="0"/>
                  </a:rPr>
                  <a:t>1</a:t>
                </a:r>
                <a:endParaRPr lang="en-US" dirty="0">
                  <a:latin typeface="Stencil" pitchFamily="82" charset="0"/>
                </a:endParaRPr>
              </a:p>
            </p:txBody>
          </p:sp>
        </p:grpSp>
        <p:grpSp>
          <p:nvGrpSpPr>
            <p:cNvPr id="48" name="Group 47"/>
            <p:cNvGrpSpPr/>
            <p:nvPr/>
          </p:nvGrpSpPr>
          <p:grpSpPr>
            <a:xfrm>
              <a:off x="5445212" y="853134"/>
              <a:ext cx="1233527" cy="644518"/>
              <a:chOff x="5445212" y="853134"/>
              <a:chExt cx="1233527" cy="644518"/>
            </a:xfrm>
          </p:grpSpPr>
          <p:pic>
            <p:nvPicPr>
              <p:cNvPr id="13" name="Picture 3" descr="F:\docss\Downloads\Dekstopasdf-PC.png"/>
              <p:cNvPicPr>
                <a:picLocks noChangeAspect="1" noChangeArrowheads="1"/>
              </p:cNvPicPr>
              <p:nvPr/>
            </p:nvPicPr>
            <p:blipFill>
              <a:blip r:embed="rId2"/>
              <a:srcRect/>
              <a:stretch>
                <a:fillRect/>
              </a:stretch>
            </p:blipFill>
            <p:spPr bwMode="auto">
              <a:xfrm>
                <a:off x="5445212" y="853134"/>
                <a:ext cx="1233527" cy="644518"/>
              </a:xfrm>
              <a:prstGeom prst="rect">
                <a:avLst/>
              </a:prstGeom>
              <a:noFill/>
            </p:spPr>
          </p:pic>
          <p:sp>
            <p:nvSpPr>
              <p:cNvPr id="45" name="TextBox 44"/>
              <p:cNvSpPr txBox="1"/>
              <p:nvPr/>
            </p:nvSpPr>
            <p:spPr>
              <a:xfrm>
                <a:off x="6280101" y="969265"/>
                <a:ext cx="131675" cy="376647"/>
              </a:xfrm>
              <a:prstGeom prst="rect">
                <a:avLst/>
              </a:prstGeom>
              <a:noFill/>
            </p:spPr>
            <p:txBody>
              <a:bodyPr wrap="square" rtlCol="0">
                <a:spAutoFit/>
              </a:bodyPr>
              <a:lstStyle/>
              <a:p>
                <a:r>
                  <a:rPr lang="en-US" dirty="0" smtClean="0">
                    <a:latin typeface="Stencil" pitchFamily="82" charset="0"/>
                  </a:rPr>
                  <a:t>6</a:t>
                </a:r>
                <a:endParaRPr lang="en-US" dirty="0">
                  <a:latin typeface="Stencil" pitchFamily="82" charset="0"/>
                </a:endParaRPr>
              </a:p>
            </p:txBody>
          </p:sp>
        </p:grpSp>
        <p:grpSp>
          <p:nvGrpSpPr>
            <p:cNvPr id="47" name="Group 46"/>
            <p:cNvGrpSpPr/>
            <p:nvPr/>
          </p:nvGrpSpPr>
          <p:grpSpPr>
            <a:xfrm>
              <a:off x="7232822" y="1627490"/>
              <a:ext cx="1233527" cy="644518"/>
              <a:chOff x="7232822" y="1627490"/>
              <a:chExt cx="1233527" cy="644518"/>
            </a:xfrm>
          </p:grpSpPr>
          <p:pic>
            <p:nvPicPr>
              <p:cNvPr id="15" name="Picture 3" descr="F:\docss\Downloads\Dekstopasdf-PC.png"/>
              <p:cNvPicPr>
                <a:picLocks noChangeAspect="1" noChangeArrowheads="1"/>
              </p:cNvPicPr>
              <p:nvPr/>
            </p:nvPicPr>
            <p:blipFill>
              <a:blip r:embed="rId2"/>
              <a:srcRect/>
              <a:stretch>
                <a:fillRect/>
              </a:stretch>
            </p:blipFill>
            <p:spPr bwMode="auto">
              <a:xfrm>
                <a:off x="7232822" y="1627490"/>
                <a:ext cx="1233527" cy="644518"/>
              </a:xfrm>
              <a:prstGeom prst="rect">
                <a:avLst/>
              </a:prstGeom>
              <a:noFill/>
            </p:spPr>
          </p:pic>
          <p:sp>
            <p:nvSpPr>
              <p:cNvPr id="46" name="TextBox 45"/>
              <p:cNvSpPr txBox="1"/>
              <p:nvPr/>
            </p:nvSpPr>
            <p:spPr>
              <a:xfrm>
                <a:off x="8057695" y="1700784"/>
                <a:ext cx="131675" cy="376647"/>
              </a:xfrm>
              <a:prstGeom prst="rect">
                <a:avLst/>
              </a:prstGeom>
              <a:noFill/>
            </p:spPr>
            <p:txBody>
              <a:bodyPr wrap="square" rtlCol="0">
                <a:spAutoFit/>
              </a:bodyPr>
              <a:lstStyle/>
              <a:p>
                <a:r>
                  <a:rPr lang="en-US" dirty="0" smtClean="0">
                    <a:latin typeface="Stencil" pitchFamily="82" charset="0"/>
                  </a:rPr>
                  <a:t>7</a:t>
                </a:r>
                <a:endParaRPr lang="en-US" dirty="0">
                  <a:latin typeface="Stencil" pitchFamily="82" charset="0"/>
                </a:endParaRPr>
              </a:p>
            </p:txBody>
          </p:sp>
        </p:grpSp>
      </p:grpSp>
      <p:sp>
        <p:nvSpPr>
          <p:cNvPr id="52" name="TextBox 51"/>
          <p:cNvSpPr txBox="1"/>
          <p:nvPr/>
        </p:nvSpPr>
        <p:spPr>
          <a:xfrm>
            <a:off x="1916351" y="1011677"/>
            <a:ext cx="1585609" cy="307777"/>
          </a:xfrm>
          <a:prstGeom prst="rect">
            <a:avLst/>
          </a:prstGeom>
          <a:noFill/>
        </p:spPr>
        <p:txBody>
          <a:bodyPr wrap="square" rtlCol="0">
            <a:spAutoFit/>
          </a:bodyPr>
          <a:lstStyle/>
          <a:p>
            <a:r>
              <a:rPr lang="en-US" sz="1400" dirty="0" smtClean="0">
                <a:latin typeface="Cooper Black" pitchFamily="18" charset="0"/>
              </a:rPr>
              <a:t>Data 1 to 5</a:t>
            </a:r>
            <a:endParaRPr lang="en-US" sz="1400" dirty="0">
              <a:latin typeface="Cooper Black" pitchFamily="18" charset="0"/>
            </a:endParaRPr>
          </a:p>
        </p:txBody>
      </p:sp>
      <p:pic>
        <p:nvPicPr>
          <p:cNvPr id="65" name="Picture 2" descr="F:\docss\Downloads\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7912" y="1029189"/>
            <a:ext cx="439201" cy="337299"/>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grpSp>
        <p:nvGrpSpPr>
          <p:cNvPr id="66" name="Group 65"/>
          <p:cNvGrpSpPr/>
          <p:nvPr/>
        </p:nvGrpSpPr>
        <p:grpSpPr>
          <a:xfrm>
            <a:off x="3952771" y="1080668"/>
            <a:ext cx="596493" cy="571640"/>
            <a:chOff x="5009985" y="4216604"/>
            <a:chExt cx="596493" cy="571640"/>
          </a:xfrm>
          <a:effectLst>
            <a:outerShdw blurRad="292100" dist="63500" dir="5400000" algn="ctr" rotWithShape="0">
              <a:srgbClr val="000000"/>
            </a:outerShdw>
          </a:effectLst>
        </p:grpSpPr>
        <p:grpSp>
          <p:nvGrpSpPr>
            <p:cNvPr id="67" name="Group 36"/>
            <p:cNvGrpSpPr/>
            <p:nvPr/>
          </p:nvGrpSpPr>
          <p:grpSpPr>
            <a:xfrm>
              <a:off x="5256542" y="4455200"/>
              <a:ext cx="100889" cy="105377"/>
              <a:chOff x="5256542" y="4455200"/>
              <a:chExt cx="100889" cy="105377"/>
            </a:xfrm>
          </p:grpSpPr>
          <p:sp>
            <p:nvSpPr>
              <p:cNvPr id="69" name="Oval 68"/>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8"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grpSp>
        <p:nvGrpSpPr>
          <p:cNvPr id="71" name="Group 70"/>
          <p:cNvGrpSpPr/>
          <p:nvPr/>
        </p:nvGrpSpPr>
        <p:grpSpPr>
          <a:xfrm>
            <a:off x="3931245" y="1314380"/>
            <a:ext cx="596493" cy="571640"/>
            <a:chOff x="5009985" y="4216604"/>
            <a:chExt cx="596493" cy="571640"/>
          </a:xfrm>
          <a:effectLst>
            <a:outerShdw blurRad="292100" dist="63500" dir="5400000" algn="ctr" rotWithShape="0">
              <a:srgbClr val="000000"/>
            </a:outerShdw>
          </a:effectLst>
        </p:grpSpPr>
        <p:grpSp>
          <p:nvGrpSpPr>
            <p:cNvPr id="72" name="Group 36"/>
            <p:cNvGrpSpPr/>
            <p:nvPr/>
          </p:nvGrpSpPr>
          <p:grpSpPr>
            <a:xfrm>
              <a:off x="5256542" y="4455200"/>
              <a:ext cx="100889" cy="105377"/>
              <a:chOff x="5256542" y="4455200"/>
              <a:chExt cx="100889" cy="105377"/>
            </a:xfrm>
          </p:grpSpPr>
          <p:sp>
            <p:nvSpPr>
              <p:cNvPr id="74" name="Oval 73"/>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3"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grpSp>
        <p:nvGrpSpPr>
          <p:cNvPr id="76" name="Group 75"/>
          <p:cNvGrpSpPr/>
          <p:nvPr/>
        </p:nvGrpSpPr>
        <p:grpSpPr>
          <a:xfrm>
            <a:off x="3928377" y="1316196"/>
            <a:ext cx="596493" cy="571640"/>
            <a:chOff x="5009985" y="4216604"/>
            <a:chExt cx="596493" cy="571640"/>
          </a:xfrm>
          <a:effectLst>
            <a:outerShdw blurRad="292100" dist="63500" dir="5400000" algn="ctr" rotWithShape="0">
              <a:srgbClr val="000000"/>
            </a:outerShdw>
          </a:effectLst>
        </p:grpSpPr>
        <p:grpSp>
          <p:nvGrpSpPr>
            <p:cNvPr id="77" name="Group 36"/>
            <p:cNvGrpSpPr/>
            <p:nvPr/>
          </p:nvGrpSpPr>
          <p:grpSpPr>
            <a:xfrm>
              <a:off x="5256542" y="4455200"/>
              <a:ext cx="100889" cy="105377"/>
              <a:chOff x="5256542" y="4455200"/>
              <a:chExt cx="100889" cy="105377"/>
            </a:xfrm>
          </p:grpSpPr>
          <p:sp>
            <p:nvSpPr>
              <p:cNvPr id="79" name="Oval 78"/>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8"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grpSp>
        <p:nvGrpSpPr>
          <p:cNvPr id="81" name="Group 80"/>
          <p:cNvGrpSpPr/>
          <p:nvPr/>
        </p:nvGrpSpPr>
        <p:grpSpPr>
          <a:xfrm>
            <a:off x="1703548" y="2642732"/>
            <a:ext cx="596493" cy="571640"/>
            <a:chOff x="5009985" y="4216604"/>
            <a:chExt cx="596493" cy="571640"/>
          </a:xfrm>
          <a:effectLst>
            <a:outerShdw blurRad="292100" dist="63500" dir="5400000" algn="ctr" rotWithShape="0">
              <a:srgbClr val="000000"/>
            </a:outerShdw>
          </a:effectLst>
        </p:grpSpPr>
        <p:grpSp>
          <p:nvGrpSpPr>
            <p:cNvPr id="82" name="Group 36"/>
            <p:cNvGrpSpPr/>
            <p:nvPr/>
          </p:nvGrpSpPr>
          <p:grpSpPr>
            <a:xfrm>
              <a:off x="5256542" y="4455200"/>
              <a:ext cx="100889" cy="105377"/>
              <a:chOff x="5256542" y="4455200"/>
              <a:chExt cx="100889" cy="105377"/>
            </a:xfrm>
          </p:grpSpPr>
          <p:sp>
            <p:nvSpPr>
              <p:cNvPr id="84" name="Oval 83"/>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3"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grpSp>
        <p:nvGrpSpPr>
          <p:cNvPr id="91" name="Group 90"/>
          <p:cNvGrpSpPr/>
          <p:nvPr/>
        </p:nvGrpSpPr>
        <p:grpSpPr>
          <a:xfrm>
            <a:off x="2378994" y="2635215"/>
            <a:ext cx="596493" cy="571640"/>
            <a:chOff x="5009985" y="4216604"/>
            <a:chExt cx="596493" cy="571640"/>
          </a:xfrm>
          <a:effectLst>
            <a:outerShdw blurRad="292100" dist="63500" dir="5400000" algn="ctr" rotWithShape="0">
              <a:srgbClr val="000000"/>
            </a:outerShdw>
          </a:effectLst>
        </p:grpSpPr>
        <p:grpSp>
          <p:nvGrpSpPr>
            <p:cNvPr id="92" name="Group 36"/>
            <p:cNvGrpSpPr/>
            <p:nvPr/>
          </p:nvGrpSpPr>
          <p:grpSpPr>
            <a:xfrm>
              <a:off x="5256542" y="4455200"/>
              <a:ext cx="100889" cy="105377"/>
              <a:chOff x="5256542" y="4455200"/>
              <a:chExt cx="100889" cy="105377"/>
            </a:xfrm>
          </p:grpSpPr>
          <p:sp>
            <p:nvSpPr>
              <p:cNvPr id="94" name="Oval 93"/>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3"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pic>
        <p:nvPicPr>
          <p:cNvPr id="96" name="Picture 2" descr="F:\docss\Downloads\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758" y="3757269"/>
            <a:ext cx="329937" cy="25338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grpSp>
        <p:nvGrpSpPr>
          <p:cNvPr id="131" name="Group 130"/>
          <p:cNvGrpSpPr/>
          <p:nvPr/>
        </p:nvGrpSpPr>
        <p:grpSpPr>
          <a:xfrm>
            <a:off x="152108" y="5317592"/>
            <a:ext cx="2607774" cy="1430949"/>
            <a:chOff x="2411797" y="1512205"/>
            <a:chExt cx="1640651" cy="1126236"/>
          </a:xfrm>
          <a:effectLst/>
          <a:scene3d>
            <a:camera prst="orthographicFront"/>
            <a:lightRig rig="threePt" dir="t"/>
          </a:scene3d>
        </p:grpSpPr>
        <p:sp>
          <p:nvSpPr>
            <p:cNvPr id="132" name="Rounded Rectangle 131"/>
            <p:cNvSpPr/>
            <p:nvPr/>
          </p:nvSpPr>
          <p:spPr>
            <a:xfrm>
              <a:off x="2411797" y="1512205"/>
              <a:ext cx="1640651" cy="1126236"/>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133" name="Rounded Rectangle 4"/>
            <p:cNvSpPr/>
            <p:nvPr/>
          </p:nvSpPr>
          <p:spPr>
            <a:xfrm>
              <a:off x="2444783" y="1545191"/>
              <a:ext cx="1574679" cy="106026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algn="ctr" defTabSz="466725">
                <a:lnSpc>
                  <a:spcPct val="90000"/>
                </a:lnSpc>
                <a:spcAft>
                  <a:spcPct val="35000"/>
                </a:spcAft>
              </a:pPr>
              <a:r>
                <a:rPr lang="en-US" sz="1400" b="1" dirty="0" smtClean="0">
                  <a:latin typeface="Times New Roman" pitchFamily="18" charset="0"/>
                  <a:ea typeface="Times New Roman" pitchFamily="18" charset="0"/>
                  <a:cs typeface="Times New Roman" pitchFamily="18" charset="0"/>
                </a:rPr>
                <a:t>Multiple Bus topologies together </a:t>
              </a:r>
              <a:endParaRPr lang="en-US" sz="1400" b="1" dirty="0">
                <a:latin typeface="Times New Roman" pitchFamily="18" charset="0"/>
                <a:ea typeface="Times New Roman" pitchFamily="18" charset="0"/>
                <a:cs typeface="Times New Roman" pitchFamily="18" charset="0"/>
              </a:endParaRPr>
            </a:p>
          </p:txBody>
        </p:sp>
      </p:grpSp>
      <p:grpSp>
        <p:nvGrpSpPr>
          <p:cNvPr id="134" name="Group 133"/>
          <p:cNvGrpSpPr/>
          <p:nvPr/>
        </p:nvGrpSpPr>
        <p:grpSpPr>
          <a:xfrm>
            <a:off x="2526902" y="5298541"/>
            <a:ext cx="2481560" cy="1473610"/>
            <a:chOff x="2422313" y="2762514"/>
            <a:chExt cx="1640651" cy="1123004"/>
          </a:xfrm>
          <a:scene3d>
            <a:camera prst="orthographicFront"/>
            <a:lightRig rig="threePt" dir="t"/>
          </a:scene3d>
        </p:grpSpPr>
        <p:sp>
          <p:nvSpPr>
            <p:cNvPr id="135" name="Rounded Rectangle 134"/>
            <p:cNvSpPr/>
            <p:nvPr/>
          </p:nvSpPr>
          <p:spPr>
            <a:xfrm>
              <a:off x="2422313" y="2762514"/>
              <a:ext cx="1640651" cy="1123004"/>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6" name="Rounded Rectangle 6"/>
            <p:cNvSpPr/>
            <p:nvPr/>
          </p:nvSpPr>
          <p:spPr>
            <a:xfrm>
              <a:off x="2455205" y="2795406"/>
              <a:ext cx="1574867" cy="10572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Aft>
                  <a:spcPct val="35000"/>
                </a:spcAft>
              </a:pPr>
              <a:r>
                <a:rPr lang="en-US" sz="1400" b="1" kern="1200" dirty="0" smtClean="0">
                  <a:latin typeface="Times New Roman" pitchFamily="18" charset="0"/>
                  <a:cs typeface="Times New Roman" pitchFamily="18" charset="0"/>
                </a:rPr>
                <a:t>Same working as Bus topology</a:t>
              </a:r>
              <a:endParaRPr lang="en-US" sz="1400" b="1" kern="1200" dirty="0">
                <a:latin typeface="Times New Roman" pitchFamily="18" charset="0"/>
                <a:cs typeface="Times New Roman" pitchFamily="18" charset="0"/>
              </a:endParaRPr>
            </a:p>
          </p:txBody>
        </p:sp>
      </p:grpSp>
      <p:grpSp>
        <p:nvGrpSpPr>
          <p:cNvPr id="137" name="Group 136"/>
          <p:cNvGrpSpPr/>
          <p:nvPr/>
        </p:nvGrpSpPr>
        <p:grpSpPr>
          <a:xfrm>
            <a:off x="4803398" y="5298542"/>
            <a:ext cx="2116386" cy="1491634"/>
            <a:chOff x="2439606" y="3950373"/>
            <a:chExt cx="1638814" cy="1476174"/>
          </a:xfrm>
          <a:scene3d>
            <a:camera prst="orthographicFront"/>
            <a:lightRig rig="threePt" dir="t"/>
          </a:scene3d>
        </p:grpSpPr>
        <p:sp>
          <p:nvSpPr>
            <p:cNvPr id="138" name="Rounded Rectangle 137"/>
            <p:cNvSpPr/>
            <p:nvPr/>
          </p:nvSpPr>
          <p:spPr>
            <a:xfrm>
              <a:off x="2439606" y="3950373"/>
              <a:ext cx="1638814" cy="1476174"/>
            </a:xfrm>
            <a:prstGeom prst="roundRect">
              <a:avLst>
                <a:gd name="adj" fmla="val 10000"/>
              </a:avLst>
            </a:prstGeom>
            <a:solidFill>
              <a:schemeClr val="accent1">
                <a:lumMod val="75000"/>
                <a:alpha val="46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000" b="1" dirty="0">
                <a:latin typeface="Times New Roman" pitchFamily="18" charset="0"/>
                <a:cs typeface="Times New Roman" pitchFamily="18" charset="0"/>
              </a:endParaRPr>
            </a:p>
          </p:txBody>
        </p:sp>
        <p:sp>
          <p:nvSpPr>
            <p:cNvPr id="139" name="Rounded Rectangle 8"/>
            <p:cNvSpPr/>
            <p:nvPr/>
          </p:nvSpPr>
          <p:spPr>
            <a:xfrm>
              <a:off x="2482842" y="3993610"/>
              <a:ext cx="1595578" cy="1389702"/>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1" algn="ctr" defTabSz="914400"/>
              <a:r>
                <a:rPr lang="en-US" sz="1400" b="1" dirty="0" smtClean="0">
                  <a:latin typeface="Times New Roman" pitchFamily="18" charset="0"/>
                  <a:cs typeface="Times New Roman" pitchFamily="18" charset="0"/>
                </a:rPr>
                <a:t>Supports future expandability</a:t>
              </a:r>
              <a:endParaRPr lang="en-US" sz="1400" b="1" dirty="0">
                <a:latin typeface="Times New Roman" pitchFamily="18" charset="0"/>
                <a:cs typeface="Times New Roman" pitchFamily="18" charset="0"/>
              </a:endParaRPr>
            </a:p>
            <a:p>
              <a:pPr lvl="1" algn="just" defTabSz="914400"/>
              <a:endParaRPr lang="en-US" sz="1400" b="1" dirty="0">
                <a:latin typeface="Times New Roman" pitchFamily="18" charset="0"/>
                <a:cs typeface="Times New Roman" pitchFamily="18" charset="0"/>
              </a:endParaRPr>
            </a:p>
          </p:txBody>
        </p:sp>
      </p:grpSp>
      <p:grpSp>
        <p:nvGrpSpPr>
          <p:cNvPr id="140" name="Group 139"/>
          <p:cNvGrpSpPr/>
          <p:nvPr/>
        </p:nvGrpSpPr>
        <p:grpSpPr>
          <a:xfrm>
            <a:off x="6571647" y="5298541"/>
            <a:ext cx="2454455" cy="1503638"/>
            <a:chOff x="2422313" y="2762514"/>
            <a:chExt cx="1640651" cy="1123004"/>
          </a:xfrm>
          <a:solidFill>
            <a:schemeClr val="accent2">
              <a:lumMod val="75000"/>
              <a:alpha val="43000"/>
            </a:schemeClr>
          </a:solidFill>
          <a:scene3d>
            <a:camera prst="orthographicFront"/>
            <a:lightRig rig="threePt" dir="t"/>
          </a:scene3d>
        </p:grpSpPr>
        <p:sp>
          <p:nvSpPr>
            <p:cNvPr id="141" name="Rounded Rectangle 140"/>
            <p:cNvSpPr/>
            <p:nvPr/>
          </p:nvSpPr>
          <p:spPr>
            <a:xfrm>
              <a:off x="2422313" y="2762514"/>
              <a:ext cx="1640651" cy="1123004"/>
            </a:xfrm>
            <a:prstGeom prst="roundRect">
              <a:avLst>
                <a:gd name="adj" fmla="val 10000"/>
              </a:avLst>
            </a:prstGeom>
            <a:grp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2" name="Rounded Rectangle 6"/>
            <p:cNvSpPr/>
            <p:nvPr/>
          </p:nvSpPr>
          <p:spPr>
            <a:xfrm>
              <a:off x="2455205" y="2782088"/>
              <a:ext cx="1574867" cy="105722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1" algn="ctr" defTabSz="914400"/>
              <a:r>
                <a:rPr lang="en-US" sz="1400" b="1" dirty="0" smtClean="0">
                  <a:latin typeface="Times New Roman" pitchFamily="18" charset="0"/>
                  <a:cs typeface="Times New Roman" pitchFamily="18" charset="0"/>
                </a:rPr>
                <a:t>Attenuation.</a:t>
              </a:r>
              <a:endParaRPr lang="en-US" sz="1400" b="1" dirty="0">
                <a:latin typeface="Times New Roman" pitchFamily="18" charset="0"/>
                <a:cs typeface="Times New Roman" pitchFamily="18" charset="0"/>
              </a:endParaRPr>
            </a:p>
          </p:txBody>
        </p:sp>
      </p:grpSp>
      <p:grpSp>
        <p:nvGrpSpPr>
          <p:cNvPr id="148" name="Group 147"/>
          <p:cNvGrpSpPr/>
          <p:nvPr/>
        </p:nvGrpSpPr>
        <p:grpSpPr>
          <a:xfrm>
            <a:off x="3946675" y="1086764"/>
            <a:ext cx="596493" cy="571640"/>
            <a:chOff x="5009985" y="4216604"/>
            <a:chExt cx="596493" cy="571640"/>
          </a:xfrm>
          <a:effectLst>
            <a:outerShdw blurRad="292100" dist="63500" dir="5400000" algn="ctr" rotWithShape="0">
              <a:srgbClr val="000000"/>
            </a:outerShdw>
          </a:effectLst>
        </p:grpSpPr>
        <p:grpSp>
          <p:nvGrpSpPr>
            <p:cNvPr id="149" name="Group 36"/>
            <p:cNvGrpSpPr/>
            <p:nvPr/>
          </p:nvGrpSpPr>
          <p:grpSpPr>
            <a:xfrm>
              <a:off x="5256542" y="4455200"/>
              <a:ext cx="100889" cy="105377"/>
              <a:chOff x="5256542" y="4455200"/>
              <a:chExt cx="100889" cy="105377"/>
            </a:xfrm>
          </p:grpSpPr>
          <p:sp>
            <p:nvSpPr>
              <p:cNvPr id="151" name="Oval 150"/>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0" name="Picture 3" descr="C:\Users\Adeel\Downloads\UTP-Cat5e-Patch-sdfggCable.png"/>
            <p:cNvPicPr>
              <a:picLocks noChangeAspect="1" noChangeArrowheads="1"/>
            </p:cNvPicPr>
            <p:nvPr/>
          </p:nvPicPr>
          <p:blipFill>
            <a:blip r:embed="rId4"/>
            <a:srcRect/>
            <a:stretch>
              <a:fillRect/>
            </a:stretch>
          </p:blipFill>
          <p:spPr bwMode="auto">
            <a:xfrm>
              <a:off x="5009985" y="4216604"/>
              <a:ext cx="596493" cy="571640"/>
            </a:xfrm>
            <a:prstGeom prst="rect">
              <a:avLst/>
            </a:prstGeom>
            <a:noFill/>
          </p:spPr>
        </p:pic>
      </p:gr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par>
                          <p:cTn id="8" fill="hold">
                            <p:stCondLst>
                              <p:cond delay="500"/>
                            </p:stCondLst>
                            <p:childTnLst>
                              <p:par>
                                <p:cTn id="9" presetID="13" presetClass="entr" presetSubtype="16"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plus(in)">
                                      <p:cBhvr>
                                        <p:cTn id="11" dur="2000"/>
                                        <p:tgtEl>
                                          <p:spTgt spid="5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20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fade">
                                      <p:cBhvr>
                                        <p:cTn id="20" dur="500"/>
                                        <p:tgtEl>
                                          <p:spTgt spid="13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2000"/>
                                        <p:tgtEl>
                                          <p:spTgt spid="52"/>
                                        </p:tgtEl>
                                      </p:cBhvr>
                                    </p:animEffect>
                                  </p:childTnLst>
                                </p:cTn>
                              </p:par>
                              <p:par>
                                <p:cTn id="25" presetID="1"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2500"/>
                            </p:stCondLst>
                            <p:childTnLst>
                              <p:par>
                                <p:cTn id="28" presetID="53" presetClass="exit" presetSubtype="32" fill="hold" nodeType="afterEffect">
                                  <p:stCondLst>
                                    <p:cond delay="200"/>
                                  </p:stCondLst>
                                  <p:childTnLst>
                                    <p:anim calcmode="lin" valueType="num">
                                      <p:cBhvr>
                                        <p:cTn id="29" dur="500"/>
                                        <p:tgtEl>
                                          <p:spTgt spid="65"/>
                                        </p:tgtEl>
                                        <p:attrNameLst>
                                          <p:attrName>ppt_w</p:attrName>
                                        </p:attrNameLst>
                                      </p:cBhvr>
                                      <p:tavLst>
                                        <p:tav tm="0">
                                          <p:val>
                                            <p:strVal val="ppt_w"/>
                                          </p:val>
                                        </p:tav>
                                        <p:tav tm="100000">
                                          <p:val>
                                            <p:fltVal val="0"/>
                                          </p:val>
                                        </p:tav>
                                      </p:tavLst>
                                    </p:anim>
                                    <p:anim calcmode="lin" valueType="num">
                                      <p:cBhvr>
                                        <p:cTn id="30" dur="500"/>
                                        <p:tgtEl>
                                          <p:spTgt spid="65"/>
                                        </p:tgtEl>
                                        <p:attrNameLst>
                                          <p:attrName>ppt_h</p:attrName>
                                        </p:attrNameLst>
                                      </p:cBhvr>
                                      <p:tavLst>
                                        <p:tav tm="0">
                                          <p:val>
                                            <p:strVal val="ppt_h"/>
                                          </p:val>
                                        </p:tav>
                                        <p:tav tm="100000">
                                          <p:val>
                                            <p:fltVal val="0"/>
                                          </p:val>
                                        </p:tav>
                                      </p:tavLst>
                                    </p:anim>
                                    <p:animEffect transition="out" filter="fade">
                                      <p:cBhvr>
                                        <p:cTn id="31" dur="500"/>
                                        <p:tgtEl>
                                          <p:spTgt spid="65"/>
                                        </p:tgtEl>
                                      </p:cBhvr>
                                    </p:animEffect>
                                    <p:set>
                                      <p:cBhvr>
                                        <p:cTn id="32" dur="1" fill="hold">
                                          <p:stCondLst>
                                            <p:cond delay="499"/>
                                          </p:stCondLst>
                                        </p:cTn>
                                        <p:tgtEl>
                                          <p:spTgt spid="65"/>
                                        </p:tgtEl>
                                        <p:attrNameLst>
                                          <p:attrName>style.visibility</p:attrName>
                                        </p:attrNameLst>
                                      </p:cBhvr>
                                      <p:to>
                                        <p:strVal val="hidden"/>
                                      </p:to>
                                    </p:set>
                                  </p:childTnLst>
                                </p:cTn>
                              </p:par>
                            </p:childTnLst>
                          </p:cTn>
                        </p:par>
                        <p:par>
                          <p:cTn id="33" fill="hold">
                            <p:stCondLst>
                              <p:cond delay="3200"/>
                            </p:stCondLst>
                            <p:childTnLst>
                              <p:par>
                                <p:cTn id="34" presetID="53" presetClass="entr" presetSubtype="16" fill="hold" nodeType="afterEffect">
                                  <p:stCondLst>
                                    <p:cond delay="0"/>
                                  </p:stCondLst>
                                  <p:childTnLst>
                                    <p:set>
                                      <p:cBhvr>
                                        <p:cTn id="35" dur="1" fill="hold">
                                          <p:stCondLst>
                                            <p:cond delay="0"/>
                                          </p:stCondLst>
                                        </p:cTn>
                                        <p:tgtEl>
                                          <p:spTgt spid="66"/>
                                        </p:tgtEl>
                                        <p:attrNameLst>
                                          <p:attrName>style.visibility</p:attrName>
                                        </p:attrNameLst>
                                      </p:cBhvr>
                                      <p:to>
                                        <p:strVal val="visible"/>
                                      </p:to>
                                    </p:set>
                                    <p:anim calcmode="lin" valueType="num">
                                      <p:cBhvr>
                                        <p:cTn id="36" dur="500" fill="hold"/>
                                        <p:tgtEl>
                                          <p:spTgt spid="66"/>
                                        </p:tgtEl>
                                        <p:attrNameLst>
                                          <p:attrName>ppt_w</p:attrName>
                                        </p:attrNameLst>
                                      </p:cBhvr>
                                      <p:tavLst>
                                        <p:tav tm="0">
                                          <p:val>
                                            <p:fltVal val="0"/>
                                          </p:val>
                                        </p:tav>
                                        <p:tav tm="100000">
                                          <p:val>
                                            <p:strVal val="#ppt_w"/>
                                          </p:val>
                                        </p:tav>
                                      </p:tavLst>
                                    </p:anim>
                                    <p:anim calcmode="lin" valueType="num">
                                      <p:cBhvr>
                                        <p:cTn id="37" dur="500" fill="hold"/>
                                        <p:tgtEl>
                                          <p:spTgt spid="66"/>
                                        </p:tgtEl>
                                        <p:attrNameLst>
                                          <p:attrName>ppt_h</p:attrName>
                                        </p:attrNameLst>
                                      </p:cBhvr>
                                      <p:tavLst>
                                        <p:tav tm="0">
                                          <p:val>
                                            <p:fltVal val="0"/>
                                          </p:val>
                                        </p:tav>
                                        <p:tav tm="100000">
                                          <p:val>
                                            <p:strVal val="#ppt_h"/>
                                          </p:val>
                                        </p:tav>
                                      </p:tavLst>
                                    </p:anim>
                                    <p:animEffect transition="in" filter="fade">
                                      <p:cBhvr>
                                        <p:cTn id="38" dur="500"/>
                                        <p:tgtEl>
                                          <p:spTgt spid="66"/>
                                        </p:tgtEl>
                                      </p:cBhvr>
                                    </p:animEffect>
                                  </p:childTnLst>
                                </p:cTn>
                              </p:par>
                              <p:par>
                                <p:cTn id="39" presetID="0" presetClass="path" presetSubtype="0" fill="hold" nodeType="withEffect">
                                  <p:stCondLst>
                                    <p:cond delay="200"/>
                                  </p:stCondLst>
                                  <p:childTnLst>
                                    <p:animMotion origin="layout" path="M -5.55556E-7 -1.18409E-6 L 0.0007 0.03353 L -0.13802 0.03353 L -0.24705 0.22641 L -0.17083 0.22641 L -0.09323 0.4371 L 0.42604 0.42923 " pathEditMode="relative" rAng="0" ptsTypes="AAAAAAA">
                                      <p:cBhvr>
                                        <p:cTn id="40" dur="5000" fill="hold"/>
                                        <p:tgtEl>
                                          <p:spTgt spid="66"/>
                                        </p:tgtEl>
                                        <p:attrNameLst>
                                          <p:attrName>ppt_x</p:attrName>
                                          <p:attrName>ppt_y</p:attrName>
                                        </p:attrNameLst>
                                      </p:cBhvr>
                                      <p:rCtr x="8941" y="21855"/>
                                    </p:animMotion>
                                  </p:childTnLst>
                                  <p:subTnLst>
                                    <p:set>
                                      <p:cBhvr override="childStyle">
                                        <p:cTn dur="1" fill="hold" display="0" masterRel="sameClick" afterEffect="1">
                                          <p:stCondLst>
                                            <p:cond evt="end" delay="0">
                                              <p:tn val="39"/>
                                            </p:cond>
                                          </p:stCondLst>
                                        </p:cTn>
                                        <p:tgtEl>
                                          <p:spTgt spid="66"/>
                                        </p:tgtEl>
                                        <p:attrNameLst>
                                          <p:attrName>style.visibility</p:attrName>
                                        </p:attrNameLst>
                                      </p:cBhvr>
                                      <p:to>
                                        <p:strVal val="hidden"/>
                                      </p:to>
                                    </p:set>
                                  </p:subTnLst>
                                </p:cTn>
                              </p:par>
                              <p:par>
                                <p:cTn id="41" presetID="53" presetClass="entr" presetSubtype="16" fill="hold" nodeType="withEffect">
                                  <p:stCondLst>
                                    <p:cond delay="20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fltVal val="0"/>
                                          </p:val>
                                        </p:tav>
                                        <p:tav tm="100000">
                                          <p:val>
                                            <p:strVal val="#ppt_w"/>
                                          </p:val>
                                        </p:tav>
                                      </p:tavLst>
                                    </p:anim>
                                    <p:anim calcmode="lin" valueType="num">
                                      <p:cBhvr>
                                        <p:cTn id="44" dur="500" fill="hold"/>
                                        <p:tgtEl>
                                          <p:spTgt spid="71"/>
                                        </p:tgtEl>
                                        <p:attrNameLst>
                                          <p:attrName>ppt_h</p:attrName>
                                        </p:attrNameLst>
                                      </p:cBhvr>
                                      <p:tavLst>
                                        <p:tav tm="0">
                                          <p:val>
                                            <p:fltVal val="0"/>
                                          </p:val>
                                        </p:tav>
                                        <p:tav tm="100000">
                                          <p:val>
                                            <p:strVal val="#ppt_h"/>
                                          </p:val>
                                        </p:tav>
                                      </p:tavLst>
                                    </p:anim>
                                    <p:animEffect transition="in" filter="fade">
                                      <p:cBhvr>
                                        <p:cTn id="45" dur="500"/>
                                        <p:tgtEl>
                                          <p:spTgt spid="71"/>
                                        </p:tgtEl>
                                      </p:cBhvr>
                                    </p:animEffect>
                                  </p:childTnLst>
                                </p:cTn>
                              </p:par>
                              <p:par>
                                <p:cTn id="46" presetID="0" presetClass="path" presetSubtype="0" fill="hold" nodeType="withEffect">
                                  <p:stCondLst>
                                    <p:cond delay="200"/>
                                  </p:stCondLst>
                                  <p:childTnLst>
                                    <p:animMotion origin="layout" path="M 0 2.51619E-6 L 0.0375 -0.00047 L 0.07778 -0.00255 L 0.07639 -0.00255 L 0.07934 -0.00047 L 0.11962 0.10476 L 0.47483 0.10291 " pathEditMode="relative" rAng="0" ptsTypes="AAAAAAA">
                                      <p:cBhvr>
                                        <p:cTn id="47" dur="3900" fill="hold"/>
                                        <p:tgtEl>
                                          <p:spTgt spid="71"/>
                                        </p:tgtEl>
                                        <p:attrNameLst>
                                          <p:attrName>ppt_x</p:attrName>
                                          <p:attrName>ppt_y</p:attrName>
                                        </p:attrNameLst>
                                      </p:cBhvr>
                                      <p:rCtr x="23733" y="5111"/>
                                    </p:animMotion>
                                  </p:childTnLst>
                                  <p:subTnLst>
                                    <p:set>
                                      <p:cBhvr override="childStyle">
                                        <p:cTn dur="1" fill="hold" display="0" masterRel="sameClick" afterEffect="1">
                                          <p:stCondLst>
                                            <p:cond evt="end" delay="0">
                                              <p:tn val="46"/>
                                            </p:cond>
                                          </p:stCondLst>
                                        </p:cTn>
                                        <p:tgtEl>
                                          <p:spTgt spid="71"/>
                                        </p:tgtEl>
                                        <p:attrNameLst>
                                          <p:attrName>style.visibility</p:attrName>
                                        </p:attrNameLst>
                                      </p:cBhvr>
                                      <p:to>
                                        <p:strVal val="hidden"/>
                                      </p:to>
                                    </p:set>
                                  </p:subTnLst>
                                </p:cTn>
                              </p:par>
                              <p:par>
                                <p:cTn id="48" presetID="53" presetClass="entr" presetSubtype="16" fill="hold" nodeType="withEffect">
                                  <p:stCondLst>
                                    <p:cond delay="200"/>
                                  </p:stCondLst>
                                  <p:childTnLst>
                                    <p:set>
                                      <p:cBhvr>
                                        <p:cTn id="49" dur="1" fill="hold">
                                          <p:stCondLst>
                                            <p:cond delay="0"/>
                                          </p:stCondLst>
                                        </p:cTn>
                                        <p:tgtEl>
                                          <p:spTgt spid="76"/>
                                        </p:tgtEl>
                                        <p:attrNameLst>
                                          <p:attrName>style.visibility</p:attrName>
                                        </p:attrNameLst>
                                      </p:cBhvr>
                                      <p:to>
                                        <p:strVal val="visible"/>
                                      </p:to>
                                    </p:set>
                                    <p:anim calcmode="lin" valueType="num">
                                      <p:cBhvr>
                                        <p:cTn id="50" dur="500" fill="hold"/>
                                        <p:tgtEl>
                                          <p:spTgt spid="76"/>
                                        </p:tgtEl>
                                        <p:attrNameLst>
                                          <p:attrName>ppt_w</p:attrName>
                                        </p:attrNameLst>
                                      </p:cBhvr>
                                      <p:tavLst>
                                        <p:tav tm="0">
                                          <p:val>
                                            <p:fltVal val="0"/>
                                          </p:val>
                                        </p:tav>
                                        <p:tav tm="100000">
                                          <p:val>
                                            <p:strVal val="#ppt_w"/>
                                          </p:val>
                                        </p:tav>
                                      </p:tavLst>
                                    </p:anim>
                                    <p:anim calcmode="lin" valueType="num">
                                      <p:cBhvr>
                                        <p:cTn id="51" dur="500" fill="hold"/>
                                        <p:tgtEl>
                                          <p:spTgt spid="76"/>
                                        </p:tgtEl>
                                        <p:attrNameLst>
                                          <p:attrName>ppt_h</p:attrName>
                                        </p:attrNameLst>
                                      </p:cBhvr>
                                      <p:tavLst>
                                        <p:tav tm="0">
                                          <p:val>
                                            <p:fltVal val="0"/>
                                          </p:val>
                                        </p:tav>
                                        <p:tav tm="100000">
                                          <p:val>
                                            <p:strVal val="#ppt_h"/>
                                          </p:val>
                                        </p:tav>
                                      </p:tavLst>
                                    </p:anim>
                                    <p:animEffect transition="in" filter="fade">
                                      <p:cBhvr>
                                        <p:cTn id="52" dur="500"/>
                                        <p:tgtEl>
                                          <p:spTgt spid="76"/>
                                        </p:tgtEl>
                                      </p:cBhvr>
                                    </p:animEffect>
                                  </p:childTnLst>
                                </p:cTn>
                              </p:par>
                              <p:par>
                                <p:cTn id="53" presetID="0" presetClass="path" presetSubtype="0" fill="hold" nodeType="withEffect">
                                  <p:stCondLst>
                                    <p:cond delay="200"/>
                                  </p:stCondLst>
                                  <p:childTnLst>
                                    <p:animMotion origin="layout" path="M -2.77778E-6 1.24884E-6 L 0.0375 -0.00046 L 0.07778 -0.00255 L 0.07639 -0.00255 L 0.07934 -0.00046 L 0.11389 -0.11008 L 0.47674 -0.1161 " pathEditMode="relative" rAng="0" ptsTypes="AAAAAAA">
                                      <p:cBhvr>
                                        <p:cTn id="54" dur="3900" fill="hold"/>
                                        <p:tgtEl>
                                          <p:spTgt spid="76"/>
                                        </p:tgtEl>
                                        <p:attrNameLst>
                                          <p:attrName>ppt_x</p:attrName>
                                          <p:attrName>ppt_y</p:attrName>
                                        </p:attrNameLst>
                                      </p:cBhvr>
                                      <p:rCtr x="23837" y="-5805"/>
                                    </p:animMotion>
                                  </p:childTnLst>
                                  <p:subTnLst>
                                    <p:set>
                                      <p:cBhvr override="childStyle">
                                        <p:cTn dur="1" fill="hold" display="0" masterRel="sameClick" afterEffect="1">
                                          <p:stCondLst>
                                            <p:cond evt="end" delay="0">
                                              <p:tn val="53"/>
                                            </p:cond>
                                          </p:stCondLst>
                                        </p:cTn>
                                        <p:tgtEl>
                                          <p:spTgt spid="76"/>
                                        </p:tgtEl>
                                        <p:attrNameLst>
                                          <p:attrName>style.visibility</p:attrName>
                                        </p:attrNameLst>
                                      </p:cBhvr>
                                      <p:to>
                                        <p:strVal val="hidden"/>
                                      </p:to>
                                    </p:set>
                                  </p:subTnLst>
                                </p:cTn>
                              </p:par>
                              <p:par>
                                <p:cTn id="55" presetID="1" presetClass="entr" presetSubtype="0" fill="hold" nodeType="withEffect">
                                  <p:stCondLst>
                                    <p:cond delay="1700"/>
                                  </p:stCondLst>
                                  <p:childTnLst>
                                    <p:set>
                                      <p:cBhvr>
                                        <p:cTn id="56" dur="1" fill="hold">
                                          <p:stCondLst>
                                            <p:cond delay="0"/>
                                          </p:stCondLst>
                                        </p:cTn>
                                        <p:tgtEl>
                                          <p:spTgt spid="81"/>
                                        </p:tgtEl>
                                        <p:attrNameLst>
                                          <p:attrName>style.visibility</p:attrName>
                                        </p:attrNameLst>
                                      </p:cBhvr>
                                      <p:to>
                                        <p:strVal val="visible"/>
                                      </p:to>
                                    </p:set>
                                  </p:childTnLst>
                                </p:cTn>
                              </p:par>
                              <p:par>
                                <p:cTn id="57" presetID="0" presetClass="path" presetSubtype="0" fill="hold" nodeType="withEffect">
                                  <p:stCondLst>
                                    <p:cond delay="1700"/>
                                  </p:stCondLst>
                                  <p:childTnLst>
                                    <p:animMotion origin="layout" path="M 1.66667E-6 -3.66327E-6 L -0.0776 0.00185 " pathEditMode="relative" ptsTypes="AA">
                                      <p:cBhvr>
                                        <p:cTn id="58" dur="2000" fill="hold"/>
                                        <p:tgtEl>
                                          <p:spTgt spid="81"/>
                                        </p:tgtEl>
                                        <p:attrNameLst>
                                          <p:attrName>ppt_x</p:attrName>
                                          <p:attrName>ppt_y</p:attrName>
                                        </p:attrNameLst>
                                      </p:cBhvr>
                                    </p:animMotion>
                                  </p:childTnLst>
                                  <p:subTnLst>
                                    <p:set>
                                      <p:cBhvr override="childStyle">
                                        <p:cTn dur="1" fill="hold" display="0" masterRel="sameClick" afterEffect="1">
                                          <p:stCondLst>
                                            <p:cond evt="end" delay="0">
                                              <p:tn val="57"/>
                                            </p:cond>
                                          </p:stCondLst>
                                        </p:cTn>
                                        <p:tgtEl>
                                          <p:spTgt spid="81"/>
                                        </p:tgtEl>
                                        <p:attrNameLst>
                                          <p:attrName>style.visibility</p:attrName>
                                        </p:attrNameLst>
                                      </p:cBhvr>
                                      <p:to>
                                        <p:strVal val="hidden"/>
                                      </p:to>
                                    </p:set>
                                  </p:subTnLst>
                                </p:cTn>
                              </p:par>
                              <p:par>
                                <p:cTn id="59" presetID="1" presetClass="entr" presetSubtype="0" fill="hold" nodeType="withEffect">
                                  <p:stCondLst>
                                    <p:cond delay="2000"/>
                                  </p:stCondLst>
                                  <p:childTnLst>
                                    <p:set>
                                      <p:cBhvr>
                                        <p:cTn id="60" dur="1" fill="hold">
                                          <p:stCondLst>
                                            <p:cond delay="0"/>
                                          </p:stCondLst>
                                        </p:cTn>
                                        <p:tgtEl>
                                          <p:spTgt spid="91"/>
                                        </p:tgtEl>
                                        <p:attrNameLst>
                                          <p:attrName>style.visibility</p:attrName>
                                        </p:attrNameLst>
                                      </p:cBhvr>
                                      <p:to>
                                        <p:strVal val="visible"/>
                                      </p:to>
                                    </p:set>
                                  </p:childTnLst>
                                </p:cTn>
                              </p:par>
                              <p:par>
                                <p:cTn id="61" presetID="0" presetClass="path" presetSubtype="0" accel="50000" decel="50000" fill="hold" nodeType="withEffect">
                                  <p:stCondLst>
                                    <p:cond delay="2100"/>
                                  </p:stCondLst>
                                  <p:childTnLst>
                                    <p:animMotion origin="layout" path="M -0.0007 -0.00046 L 0.54705 0.00393 " pathEditMode="relative" rAng="0" ptsTypes="AA">
                                      <p:cBhvr>
                                        <p:cTn id="62" dur="2000" fill="hold"/>
                                        <p:tgtEl>
                                          <p:spTgt spid="91"/>
                                        </p:tgtEl>
                                        <p:attrNameLst>
                                          <p:attrName>ppt_x</p:attrName>
                                          <p:attrName>ppt_y</p:attrName>
                                        </p:attrNameLst>
                                      </p:cBhvr>
                                      <p:rCtr x="27378" y="208"/>
                                    </p:animMotion>
                                  </p:childTnLst>
                                  <p:subTnLst>
                                    <p:set>
                                      <p:cBhvr override="childStyle">
                                        <p:cTn dur="1" fill="hold" display="0" masterRel="sameClick" afterEffect="1">
                                          <p:stCondLst>
                                            <p:cond evt="end" delay="0">
                                              <p:tn val="61"/>
                                            </p:cond>
                                          </p:stCondLst>
                                        </p:cTn>
                                        <p:tgtEl>
                                          <p:spTgt spid="91"/>
                                        </p:tgtEl>
                                        <p:attrNameLst>
                                          <p:attrName>style.visibility</p:attrName>
                                        </p:attrNameLst>
                                      </p:cBhvr>
                                      <p:to>
                                        <p:strVal val="hidden"/>
                                      </p:to>
                                    </p:set>
                                  </p:subTnLst>
                                </p:cTn>
                              </p:par>
                              <p:par>
                                <p:cTn id="63" presetID="53" presetClass="entr" presetSubtype="16" fill="hold" nodeType="withEffect">
                                  <p:stCondLst>
                                    <p:cond delay="5100"/>
                                  </p:stCondLst>
                                  <p:childTnLst>
                                    <p:set>
                                      <p:cBhvr>
                                        <p:cTn id="64" dur="1" fill="hold">
                                          <p:stCondLst>
                                            <p:cond delay="0"/>
                                          </p:stCondLst>
                                        </p:cTn>
                                        <p:tgtEl>
                                          <p:spTgt spid="96"/>
                                        </p:tgtEl>
                                        <p:attrNameLst>
                                          <p:attrName>style.visibility</p:attrName>
                                        </p:attrNameLst>
                                      </p:cBhvr>
                                      <p:to>
                                        <p:strVal val="visible"/>
                                      </p:to>
                                    </p:set>
                                    <p:anim calcmode="lin" valueType="num">
                                      <p:cBhvr>
                                        <p:cTn id="65" dur="500" fill="hold"/>
                                        <p:tgtEl>
                                          <p:spTgt spid="96"/>
                                        </p:tgtEl>
                                        <p:attrNameLst>
                                          <p:attrName>ppt_w</p:attrName>
                                        </p:attrNameLst>
                                      </p:cBhvr>
                                      <p:tavLst>
                                        <p:tav tm="0">
                                          <p:val>
                                            <p:fltVal val="0"/>
                                          </p:val>
                                        </p:tav>
                                        <p:tav tm="100000">
                                          <p:val>
                                            <p:strVal val="#ppt_w"/>
                                          </p:val>
                                        </p:tav>
                                      </p:tavLst>
                                    </p:anim>
                                    <p:anim calcmode="lin" valueType="num">
                                      <p:cBhvr>
                                        <p:cTn id="66" dur="500" fill="hold"/>
                                        <p:tgtEl>
                                          <p:spTgt spid="96"/>
                                        </p:tgtEl>
                                        <p:attrNameLst>
                                          <p:attrName>ppt_h</p:attrName>
                                        </p:attrNameLst>
                                      </p:cBhvr>
                                      <p:tavLst>
                                        <p:tav tm="0">
                                          <p:val>
                                            <p:fltVal val="0"/>
                                          </p:val>
                                        </p:tav>
                                        <p:tav tm="100000">
                                          <p:val>
                                            <p:strVal val="#ppt_h"/>
                                          </p:val>
                                        </p:tav>
                                      </p:tavLst>
                                    </p:anim>
                                    <p:animEffect transition="in" filter="fade">
                                      <p:cBhvr>
                                        <p:cTn id="67" dur="500"/>
                                        <p:tgtEl>
                                          <p:spTgt spid="96"/>
                                        </p:tgtEl>
                                      </p:cBhvr>
                                    </p:animEffect>
                                  </p:childTnLst>
                                  <p:subTnLst>
                                    <p:set>
                                      <p:cBhvr override="childStyle">
                                        <p:cTn dur="1" fill="hold" display="0" masterRel="sameClick" afterEffect="1">
                                          <p:stCondLst>
                                            <p:cond evt="end" delay="0">
                                              <p:tn val="63"/>
                                            </p:cond>
                                          </p:stCondLst>
                                        </p:cTn>
                                        <p:tgtEl>
                                          <p:spTgt spid="96"/>
                                        </p:tgtEl>
                                        <p:attrNameLst>
                                          <p:attrName>style.visibility</p:attrName>
                                        </p:attrNameLst>
                                      </p:cBhvr>
                                      <p:to>
                                        <p:strVal val="hidden"/>
                                      </p:to>
                                    </p:set>
                                  </p:sub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7"/>
                                        </p:tgtEl>
                                        <p:attrNameLst>
                                          <p:attrName>style.visibility</p:attrName>
                                        </p:attrNameLst>
                                      </p:cBhvr>
                                      <p:to>
                                        <p:strVal val="visible"/>
                                      </p:to>
                                    </p:set>
                                    <p:animEffect transition="in" filter="fade">
                                      <p:cBhvr>
                                        <p:cTn id="72" dur="500"/>
                                        <p:tgtEl>
                                          <p:spTgt spid="13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0"/>
                                        </p:tgtEl>
                                        <p:attrNameLst>
                                          <p:attrName>style.visibility</p:attrName>
                                        </p:attrNameLst>
                                      </p:cBhvr>
                                      <p:to>
                                        <p:strVal val="visible"/>
                                      </p:to>
                                    </p:set>
                                    <p:animEffect transition="in" filter="fade">
                                      <p:cBhvr>
                                        <p:cTn id="77" dur="500"/>
                                        <p:tgtEl>
                                          <p:spTgt spid="140"/>
                                        </p:tgtEl>
                                      </p:cBhvr>
                                    </p:animEffect>
                                  </p:childTnLst>
                                </p:cTn>
                              </p:par>
                            </p:childTnLst>
                          </p:cTn>
                        </p:par>
                        <p:par>
                          <p:cTn id="78" fill="hold">
                            <p:stCondLst>
                              <p:cond delay="500"/>
                            </p:stCondLst>
                            <p:childTnLst>
                              <p:par>
                                <p:cTn id="79" presetID="53" presetClass="entr" presetSubtype="16" fill="hold" nodeType="afterEffect">
                                  <p:stCondLst>
                                    <p:cond delay="0"/>
                                  </p:stCondLst>
                                  <p:childTnLst>
                                    <p:set>
                                      <p:cBhvr>
                                        <p:cTn id="80" dur="1" fill="hold">
                                          <p:stCondLst>
                                            <p:cond delay="0"/>
                                          </p:stCondLst>
                                        </p:cTn>
                                        <p:tgtEl>
                                          <p:spTgt spid="148"/>
                                        </p:tgtEl>
                                        <p:attrNameLst>
                                          <p:attrName>style.visibility</p:attrName>
                                        </p:attrNameLst>
                                      </p:cBhvr>
                                      <p:to>
                                        <p:strVal val="visible"/>
                                      </p:to>
                                    </p:set>
                                    <p:anim calcmode="lin" valueType="num">
                                      <p:cBhvr>
                                        <p:cTn id="81" dur="500" fill="hold"/>
                                        <p:tgtEl>
                                          <p:spTgt spid="148"/>
                                        </p:tgtEl>
                                        <p:attrNameLst>
                                          <p:attrName>ppt_w</p:attrName>
                                        </p:attrNameLst>
                                      </p:cBhvr>
                                      <p:tavLst>
                                        <p:tav tm="0">
                                          <p:val>
                                            <p:fltVal val="0"/>
                                          </p:val>
                                        </p:tav>
                                        <p:tav tm="100000">
                                          <p:val>
                                            <p:strVal val="#ppt_w"/>
                                          </p:val>
                                        </p:tav>
                                      </p:tavLst>
                                    </p:anim>
                                    <p:anim calcmode="lin" valueType="num">
                                      <p:cBhvr>
                                        <p:cTn id="82" dur="500" fill="hold"/>
                                        <p:tgtEl>
                                          <p:spTgt spid="148"/>
                                        </p:tgtEl>
                                        <p:attrNameLst>
                                          <p:attrName>ppt_h</p:attrName>
                                        </p:attrNameLst>
                                      </p:cBhvr>
                                      <p:tavLst>
                                        <p:tav tm="0">
                                          <p:val>
                                            <p:fltVal val="0"/>
                                          </p:val>
                                        </p:tav>
                                        <p:tav tm="100000">
                                          <p:val>
                                            <p:strVal val="#ppt_h"/>
                                          </p:val>
                                        </p:tav>
                                      </p:tavLst>
                                    </p:anim>
                                    <p:animEffect transition="in" filter="fade">
                                      <p:cBhvr>
                                        <p:cTn id="83" dur="500"/>
                                        <p:tgtEl>
                                          <p:spTgt spid="148"/>
                                        </p:tgtEl>
                                      </p:cBhvr>
                                    </p:animEffect>
                                  </p:childTnLst>
                                </p:cTn>
                              </p:par>
                              <p:par>
                                <p:cTn id="84" presetID="0" presetClass="path" presetSubtype="0" fill="hold" nodeType="withEffect">
                                  <p:stCondLst>
                                    <p:cond delay="200"/>
                                  </p:stCondLst>
                                  <p:childTnLst>
                                    <p:animMotion origin="layout" path="M 3.88889E-6 3.74653E-6 L 0.00069 0.03353 L -0.13802 0.03353 L -0.24705 0.22641 L -0.17084 0.22641 L -0.09323 0.43709 L 0.37847 0.42877 " pathEditMode="relative" rAng="0" ptsTypes="AAAAAAA">
                                      <p:cBhvr>
                                        <p:cTn id="85" dur="5000" fill="hold"/>
                                        <p:tgtEl>
                                          <p:spTgt spid="148"/>
                                        </p:tgtEl>
                                        <p:attrNameLst>
                                          <p:attrName>ppt_x</p:attrName>
                                          <p:attrName>ppt_y</p:attrName>
                                        </p:attrNameLst>
                                      </p:cBhvr>
                                      <p:rCtr x="6562" y="21855"/>
                                    </p:animMotion>
                                  </p:childTnLst>
                                  <p:subTnLst>
                                    <p:set>
                                      <p:cBhvr override="childStyle">
                                        <p:cTn dur="1" fill="hold" display="0" masterRel="sameClick" afterEffect="1">
                                          <p:stCondLst>
                                            <p:cond evt="end" delay="0">
                                              <p:tn val="84"/>
                                            </p:cond>
                                          </p:stCondLst>
                                        </p:cTn>
                                        <p:tgtEl>
                                          <p:spTgt spid="148"/>
                                        </p:tgtEl>
                                        <p:attrNameLst>
                                          <p:attrName>style.visibility</p:attrName>
                                        </p:attrNameLst>
                                      </p:cBhvr>
                                      <p:to>
                                        <p:strVal val="hidden"/>
                                      </p:to>
                                    </p:set>
                                  </p:subTnLst>
                                </p:cTn>
                              </p:par>
                              <p:par>
                                <p:cTn id="86" presetID="53" presetClass="exit" presetSubtype="32" fill="hold" nodeType="withEffect">
                                  <p:stCondLst>
                                    <p:cond delay="1900"/>
                                  </p:stCondLst>
                                  <p:childTnLst>
                                    <p:anim calcmode="lin" valueType="num">
                                      <p:cBhvr>
                                        <p:cTn id="87" dur="4300"/>
                                        <p:tgtEl>
                                          <p:spTgt spid="148"/>
                                        </p:tgtEl>
                                        <p:attrNameLst>
                                          <p:attrName>ppt_w</p:attrName>
                                        </p:attrNameLst>
                                      </p:cBhvr>
                                      <p:tavLst>
                                        <p:tav tm="0">
                                          <p:val>
                                            <p:strVal val="ppt_w"/>
                                          </p:val>
                                        </p:tav>
                                        <p:tav tm="100000">
                                          <p:val>
                                            <p:fltVal val="0"/>
                                          </p:val>
                                        </p:tav>
                                      </p:tavLst>
                                    </p:anim>
                                    <p:anim calcmode="lin" valueType="num">
                                      <p:cBhvr>
                                        <p:cTn id="88" dur="4300"/>
                                        <p:tgtEl>
                                          <p:spTgt spid="148"/>
                                        </p:tgtEl>
                                        <p:attrNameLst>
                                          <p:attrName>ppt_h</p:attrName>
                                        </p:attrNameLst>
                                      </p:cBhvr>
                                      <p:tavLst>
                                        <p:tav tm="0">
                                          <p:val>
                                            <p:strVal val="ppt_h"/>
                                          </p:val>
                                        </p:tav>
                                        <p:tav tm="100000">
                                          <p:val>
                                            <p:fltVal val="0"/>
                                          </p:val>
                                        </p:tav>
                                      </p:tavLst>
                                    </p:anim>
                                    <p:animEffect transition="out" filter="fade">
                                      <p:cBhvr>
                                        <p:cTn id="89" dur="4300"/>
                                        <p:tgtEl>
                                          <p:spTgt spid="148"/>
                                        </p:tgtEl>
                                      </p:cBhvr>
                                    </p:animEffect>
                                    <p:set>
                                      <p:cBhvr>
                                        <p:cTn id="90" dur="1" fill="hold">
                                          <p:stCondLst>
                                            <p:cond delay="4299"/>
                                          </p:stCondLst>
                                        </p:cTn>
                                        <p:tgtEl>
                                          <p:spTgt spid="1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Ring -Topology</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31" name="Group 30"/>
          <p:cNvGrpSpPr/>
          <p:nvPr/>
        </p:nvGrpSpPr>
        <p:grpSpPr>
          <a:xfrm>
            <a:off x="5190354" y="433738"/>
            <a:ext cx="764274" cy="338554"/>
            <a:chOff x="8256896" y="1364776"/>
            <a:chExt cx="764274" cy="338554"/>
          </a:xfrm>
        </p:grpSpPr>
        <p:sp>
          <p:nvSpPr>
            <p:cNvPr id="43" name="Line Callout 1 (Border and Accent Bar) 42"/>
            <p:cNvSpPr/>
            <p:nvPr/>
          </p:nvSpPr>
          <p:spPr>
            <a:xfrm>
              <a:off x="8256896" y="1371601"/>
              <a:ext cx="764274" cy="313898"/>
            </a:xfrm>
            <a:prstGeom prst="accentBorderCallout1">
              <a:avLst>
                <a:gd name="adj1" fmla="val 18750"/>
                <a:gd name="adj2" fmla="val -8333"/>
                <a:gd name="adj3" fmla="val 277345"/>
                <a:gd name="adj4" fmla="val -100833"/>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44" name="TextBox 43"/>
            <p:cNvSpPr txBox="1"/>
            <p:nvPr/>
          </p:nvSpPr>
          <p:spPr>
            <a:xfrm>
              <a:off x="8256896" y="1364776"/>
              <a:ext cx="750626" cy="338554"/>
            </a:xfrm>
            <a:prstGeom prst="rect">
              <a:avLst/>
            </a:prstGeom>
            <a:noFill/>
          </p:spPr>
          <p:txBody>
            <a:bodyPr wrap="square" rtlCol="0">
              <a:spAutoFit/>
            </a:bodyPr>
            <a:lstStyle/>
            <a:p>
              <a:r>
                <a:rPr lang="en-US" sz="800" dirty="0" smtClean="0">
                  <a:solidFill>
                    <a:schemeClr val="bg1"/>
                  </a:solidFill>
                </a:rPr>
                <a:t>Sender is terminator</a:t>
              </a:r>
              <a:endParaRPr lang="en-US" sz="800" dirty="0">
                <a:solidFill>
                  <a:schemeClr val="bg1"/>
                </a:solidFill>
              </a:endParaRPr>
            </a:p>
          </p:txBody>
        </p:sp>
      </p:grpSp>
      <p:sp>
        <p:nvSpPr>
          <p:cNvPr id="29" name="Circular Arrow 28"/>
          <p:cNvSpPr/>
          <p:nvPr/>
        </p:nvSpPr>
        <p:spPr>
          <a:xfrm>
            <a:off x="1160078" y="-564133"/>
            <a:ext cx="6672525" cy="6622213"/>
          </a:xfrm>
          <a:prstGeom prst="circularArrow">
            <a:avLst>
              <a:gd name="adj1" fmla="val 10156"/>
              <a:gd name="adj2" fmla="val 931070"/>
              <a:gd name="adj3" fmla="val 15156111"/>
              <a:gd name="adj4" fmla="val 16138758"/>
              <a:gd name="adj5" fmla="val 10852"/>
            </a:avLst>
          </a:prstGeom>
          <a:solidFill>
            <a:schemeClr val="accent4">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solidFill>
                <a:schemeClr val="tx1"/>
              </a:solidFill>
            </a:endParaRPr>
          </a:p>
        </p:txBody>
      </p:sp>
      <p:grpSp>
        <p:nvGrpSpPr>
          <p:cNvPr id="6" name="Group 5"/>
          <p:cNvGrpSpPr/>
          <p:nvPr/>
        </p:nvGrpSpPr>
        <p:grpSpPr>
          <a:xfrm>
            <a:off x="3875857" y="891295"/>
            <a:ext cx="1153881" cy="1147536"/>
            <a:chOff x="3919399" y="2079772"/>
            <a:chExt cx="1153881" cy="1147536"/>
          </a:xfrm>
        </p:grpSpPr>
        <p:sp>
          <p:nvSpPr>
            <p:cNvPr id="4" name="Oval 3"/>
            <p:cNvSpPr/>
            <p:nvPr/>
          </p:nvSpPr>
          <p:spPr>
            <a:xfrm>
              <a:off x="3919399" y="2079772"/>
              <a:ext cx="1153881" cy="1147536"/>
            </a:xfrm>
            <a:prstGeom prst="ellipse">
              <a:avLst/>
            </a:prstGeom>
            <a:effectLst>
              <a:softEdge rad="3175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Oval 4"/>
            <p:cNvSpPr/>
            <p:nvPr/>
          </p:nvSpPr>
          <p:spPr>
            <a:xfrm>
              <a:off x="4374185" y="2494245"/>
              <a:ext cx="274921" cy="29557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nvGrpSpPr>
          <p:cNvPr id="141" name="Group 140"/>
          <p:cNvGrpSpPr/>
          <p:nvPr/>
        </p:nvGrpSpPr>
        <p:grpSpPr>
          <a:xfrm>
            <a:off x="3868603" y="840499"/>
            <a:ext cx="1153881" cy="1147536"/>
            <a:chOff x="3919399" y="2079772"/>
            <a:chExt cx="1153881" cy="1147536"/>
          </a:xfrm>
        </p:grpSpPr>
        <p:sp>
          <p:nvSpPr>
            <p:cNvPr id="142" name="Oval 141"/>
            <p:cNvSpPr/>
            <p:nvPr/>
          </p:nvSpPr>
          <p:spPr>
            <a:xfrm>
              <a:off x="3919399" y="2079772"/>
              <a:ext cx="1153881" cy="1147536"/>
            </a:xfrm>
            <a:prstGeom prst="ellipse">
              <a:avLst/>
            </a:prstGeom>
            <a:effectLst>
              <a:softEdge rad="3175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3" name="Oval 142"/>
            <p:cNvSpPr/>
            <p:nvPr/>
          </p:nvSpPr>
          <p:spPr>
            <a:xfrm>
              <a:off x="4374185" y="2494245"/>
              <a:ext cx="274921" cy="295577"/>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nvGrpSpPr>
          <p:cNvPr id="13" name="Group 12"/>
          <p:cNvGrpSpPr/>
          <p:nvPr/>
        </p:nvGrpSpPr>
        <p:grpSpPr>
          <a:xfrm>
            <a:off x="1484780" y="865640"/>
            <a:ext cx="6168477" cy="3776889"/>
            <a:chOff x="1484780" y="865640"/>
            <a:chExt cx="6168477" cy="3776889"/>
          </a:xfrm>
        </p:grpSpPr>
        <p:pic>
          <p:nvPicPr>
            <p:cNvPr id="1026" name="Picture 2" descr="F:\docss\Downloads\desktoasdp-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1162" y="865640"/>
              <a:ext cx="872250" cy="72051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F:\docss\Downloads\desktoasdp-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539" y="2371517"/>
              <a:ext cx="884718" cy="73081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F:\docss\Downloads\desktoasdp-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780" y="2381565"/>
              <a:ext cx="884718" cy="73081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F:\docss\Downloads\desktoasdp-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152" y="3788229"/>
              <a:ext cx="1034208" cy="8543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4495667" y="946241"/>
              <a:ext cx="131675" cy="376647"/>
            </a:xfrm>
            <a:prstGeom prst="rect">
              <a:avLst/>
            </a:prstGeom>
            <a:noFill/>
          </p:spPr>
          <p:txBody>
            <a:bodyPr wrap="square" rtlCol="0">
              <a:spAutoFit/>
            </a:bodyPr>
            <a:lstStyle/>
            <a:p>
              <a:r>
                <a:rPr lang="en-US" dirty="0" smtClean="0">
                  <a:latin typeface="Stencil" pitchFamily="82" charset="0"/>
                </a:rPr>
                <a:t>1</a:t>
              </a:r>
              <a:endParaRPr lang="en-US" dirty="0">
                <a:latin typeface="Stencil" pitchFamily="82" charset="0"/>
              </a:endParaRPr>
            </a:p>
          </p:txBody>
        </p:sp>
        <p:sp>
          <p:nvSpPr>
            <p:cNvPr id="38" name="TextBox 37"/>
            <p:cNvSpPr txBox="1"/>
            <p:nvPr/>
          </p:nvSpPr>
          <p:spPr>
            <a:xfrm>
              <a:off x="7290784" y="2465217"/>
              <a:ext cx="131675" cy="376647"/>
            </a:xfrm>
            <a:prstGeom prst="rect">
              <a:avLst/>
            </a:prstGeom>
            <a:noFill/>
          </p:spPr>
          <p:txBody>
            <a:bodyPr wrap="square" rtlCol="0">
              <a:spAutoFit/>
            </a:bodyPr>
            <a:lstStyle/>
            <a:p>
              <a:r>
                <a:rPr lang="en-US" dirty="0" smtClean="0">
                  <a:latin typeface="Stencil" pitchFamily="82" charset="0"/>
                </a:rPr>
                <a:t>2</a:t>
              </a:r>
              <a:endParaRPr lang="en-US" dirty="0">
                <a:latin typeface="Stencil" pitchFamily="82" charset="0"/>
              </a:endParaRPr>
            </a:p>
          </p:txBody>
        </p:sp>
        <p:sp>
          <p:nvSpPr>
            <p:cNvPr id="39" name="TextBox 38"/>
            <p:cNvSpPr txBox="1"/>
            <p:nvPr/>
          </p:nvSpPr>
          <p:spPr>
            <a:xfrm>
              <a:off x="4870187" y="3878923"/>
              <a:ext cx="131675" cy="376647"/>
            </a:xfrm>
            <a:prstGeom prst="rect">
              <a:avLst/>
            </a:prstGeom>
            <a:noFill/>
          </p:spPr>
          <p:txBody>
            <a:bodyPr wrap="square" rtlCol="0">
              <a:spAutoFit/>
            </a:bodyPr>
            <a:lstStyle/>
            <a:p>
              <a:r>
                <a:rPr lang="en-US" dirty="0" smtClean="0">
                  <a:latin typeface="Stencil" pitchFamily="82" charset="0"/>
                </a:rPr>
                <a:t>3</a:t>
              </a:r>
              <a:endParaRPr lang="en-US" dirty="0">
                <a:latin typeface="Stencil" pitchFamily="82" charset="0"/>
              </a:endParaRPr>
            </a:p>
          </p:txBody>
        </p:sp>
        <p:sp>
          <p:nvSpPr>
            <p:cNvPr id="40" name="TextBox 39"/>
            <p:cNvSpPr txBox="1"/>
            <p:nvPr/>
          </p:nvSpPr>
          <p:spPr>
            <a:xfrm>
              <a:off x="1995303" y="2538553"/>
              <a:ext cx="131675" cy="376647"/>
            </a:xfrm>
            <a:prstGeom prst="rect">
              <a:avLst/>
            </a:prstGeom>
            <a:noFill/>
          </p:spPr>
          <p:txBody>
            <a:bodyPr wrap="square" rtlCol="0">
              <a:spAutoFit/>
            </a:bodyPr>
            <a:lstStyle/>
            <a:p>
              <a:r>
                <a:rPr lang="en-US" dirty="0" smtClean="0">
                  <a:latin typeface="Stencil" pitchFamily="82" charset="0"/>
                </a:rPr>
                <a:t>4</a:t>
              </a:r>
              <a:endParaRPr lang="en-US" dirty="0">
                <a:latin typeface="Stencil" pitchFamily="82" charset="0"/>
              </a:endParaRPr>
            </a:p>
          </p:txBody>
        </p:sp>
      </p:grpSp>
      <p:pic>
        <p:nvPicPr>
          <p:cNvPr id="41" name="Picture 2" descr="F:\docss\Downloads\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960" y="1056585"/>
            <a:ext cx="240339" cy="18457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47" name="Picture 2" descr="F:\docss\Downloads\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644" y="2576218"/>
            <a:ext cx="240339" cy="18457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4753256" y="865640"/>
            <a:ext cx="1201372" cy="338554"/>
          </a:xfrm>
          <a:prstGeom prst="rect">
            <a:avLst/>
          </a:prstGeom>
          <a:noFill/>
        </p:spPr>
        <p:txBody>
          <a:bodyPr wrap="square" rtlCol="0">
            <a:spAutoFit/>
          </a:bodyPr>
          <a:lstStyle/>
          <a:p>
            <a:r>
              <a:rPr lang="en-US" sz="1050" b="1" dirty="0" smtClean="0"/>
              <a:t>Msg</a:t>
            </a:r>
            <a:r>
              <a:rPr lang="en-US" sz="1050" b="1" dirty="0" smtClean="0"/>
              <a:t> for </a:t>
            </a:r>
            <a:r>
              <a:rPr lang="en-US" sz="1600" b="1" dirty="0" smtClean="0"/>
              <a:t>PC-4</a:t>
            </a:r>
            <a:endParaRPr lang="en-US" sz="1050" b="1" dirty="0"/>
          </a:p>
        </p:txBody>
      </p:sp>
      <p:grpSp>
        <p:nvGrpSpPr>
          <p:cNvPr id="48" name="Group 47"/>
          <p:cNvGrpSpPr/>
          <p:nvPr/>
        </p:nvGrpSpPr>
        <p:grpSpPr>
          <a:xfrm>
            <a:off x="48351" y="5304716"/>
            <a:ext cx="2607774" cy="1430949"/>
            <a:chOff x="2411797" y="1512205"/>
            <a:chExt cx="1640651" cy="1126236"/>
          </a:xfrm>
          <a:effectLst/>
          <a:scene3d>
            <a:camera prst="orthographicFront"/>
            <a:lightRig rig="threePt" dir="t"/>
          </a:scene3d>
        </p:grpSpPr>
        <p:sp>
          <p:nvSpPr>
            <p:cNvPr id="49" name="Rounded Rectangle 48"/>
            <p:cNvSpPr/>
            <p:nvPr/>
          </p:nvSpPr>
          <p:spPr>
            <a:xfrm>
              <a:off x="2411797" y="1512205"/>
              <a:ext cx="1640651" cy="1126236"/>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50" name="Rounded Rectangle 4"/>
            <p:cNvSpPr/>
            <p:nvPr/>
          </p:nvSpPr>
          <p:spPr>
            <a:xfrm>
              <a:off x="2444783" y="1545191"/>
              <a:ext cx="1574679" cy="106026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algn="ctr">
                <a:buSzPct val="100000"/>
              </a:pPr>
              <a:r>
                <a:rPr lang="en-US" sz="1600" dirty="0"/>
                <a:t>All messages travel through a ring in the same direction (either "clockwise" or "counterclockwise"). </a:t>
              </a:r>
            </a:p>
          </p:txBody>
        </p:sp>
      </p:grpSp>
      <p:grpSp>
        <p:nvGrpSpPr>
          <p:cNvPr id="51" name="Group 50"/>
          <p:cNvGrpSpPr/>
          <p:nvPr/>
        </p:nvGrpSpPr>
        <p:grpSpPr>
          <a:xfrm>
            <a:off x="2423145" y="5285665"/>
            <a:ext cx="2481560" cy="1473610"/>
            <a:chOff x="2422313" y="2762514"/>
            <a:chExt cx="1640651" cy="1123004"/>
          </a:xfrm>
          <a:scene3d>
            <a:camera prst="orthographicFront"/>
            <a:lightRig rig="threePt" dir="t"/>
          </a:scene3d>
        </p:grpSpPr>
        <p:sp>
          <p:nvSpPr>
            <p:cNvPr id="52" name="Rounded Rectangle 51"/>
            <p:cNvSpPr/>
            <p:nvPr/>
          </p:nvSpPr>
          <p:spPr>
            <a:xfrm>
              <a:off x="2422313" y="2762514"/>
              <a:ext cx="1640651" cy="1123004"/>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6"/>
            <p:cNvSpPr/>
            <p:nvPr/>
          </p:nvSpPr>
          <p:spPr>
            <a:xfrm>
              <a:off x="2455205" y="2795406"/>
              <a:ext cx="1574867" cy="10572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Aft>
                  <a:spcPct val="35000"/>
                </a:spcAft>
              </a:pPr>
              <a:r>
                <a:rPr lang="en-US" sz="1400" b="1" kern="1200" dirty="0" smtClean="0">
                  <a:latin typeface="Times New Roman" pitchFamily="18" charset="0"/>
                  <a:cs typeface="Times New Roman" pitchFamily="18" charset="0"/>
                </a:rPr>
                <a:t>Attenuation is solved  as each Pc is a repeater</a:t>
              </a:r>
              <a:endParaRPr lang="en-US" sz="1400" b="1" kern="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1183857215"/>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300"/>
                                  </p:stCondLst>
                                  <p:childTnLst>
                                    <p:set>
                                      <p:cBhvr>
                                        <p:cTn id="13" dur="1" fill="hold">
                                          <p:stCondLst>
                                            <p:cond delay="0"/>
                                          </p:stCondLst>
                                        </p:cTn>
                                        <p:tgtEl>
                                          <p:spTgt spid="41"/>
                                        </p:tgtEl>
                                        <p:attrNameLst>
                                          <p:attrName>style.visibility</p:attrName>
                                        </p:attrNameLst>
                                      </p:cBhvr>
                                      <p:to>
                                        <p:strVal val="visible"/>
                                      </p:to>
                                    </p:set>
                                  </p:childTnLst>
                                </p:cTn>
                              </p:par>
                            </p:childTnLst>
                          </p:cTn>
                        </p:par>
                        <p:par>
                          <p:cTn id="14" fill="hold">
                            <p:stCondLst>
                              <p:cond delay="800"/>
                            </p:stCondLst>
                            <p:childTnLst>
                              <p:par>
                                <p:cTn id="15" presetID="53" presetClass="exit" presetSubtype="32" fill="hold" nodeType="afterEffect">
                                  <p:stCondLst>
                                    <p:cond delay="300"/>
                                  </p:stCondLst>
                                  <p:childTnLst>
                                    <p:anim calcmode="lin" valueType="num">
                                      <p:cBhvr>
                                        <p:cTn id="16" dur="500"/>
                                        <p:tgtEl>
                                          <p:spTgt spid="41"/>
                                        </p:tgtEl>
                                        <p:attrNameLst>
                                          <p:attrName>ppt_w</p:attrName>
                                        </p:attrNameLst>
                                      </p:cBhvr>
                                      <p:tavLst>
                                        <p:tav tm="0">
                                          <p:val>
                                            <p:strVal val="ppt_w"/>
                                          </p:val>
                                        </p:tav>
                                        <p:tav tm="100000">
                                          <p:val>
                                            <p:fltVal val="0"/>
                                          </p:val>
                                        </p:tav>
                                      </p:tavLst>
                                    </p:anim>
                                    <p:anim calcmode="lin" valueType="num">
                                      <p:cBhvr>
                                        <p:cTn id="17" dur="500"/>
                                        <p:tgtEl>
                                          <p:spTgt spid="41"/>
                                        </p:tgtEl>
                                        <p:attrNameLst>
                                          <p:attrName>ppt_h</p:attrName>
                                        </p:attrNameLst>
                                      </p:cBhvr>
                                      <p:tavLst>
                                        <p:tav tm="0">
                                          <p:val>
                                            <p:strVal val="ppt_h"/>
                                          </p:val>
                                        </p:tav>
                                        <p:tav tm="100000">
                                          <p:val>
                                            <p:fltVal val="0"/>
                                          </p:val>
                                        </p:tav>
                                      </p:tavLst>
                                    </p:anim>
                                    <p:animEffect transition="out" filter="fade">
                                      <p:cBhvr>
                                        <p:cTn id="18" dur="500"/>
                                        <p:tgtEl>
                                          <p:spTgt spid="41"/>
                                        </p:tgtEl>
                                      </p:cBhvr>
                                    </p:animEffect>
                                    <p:set>
                                      <p:cBhvr>
                                        <p:cTn id="19" dur="1" fill="hold">
                                          <p:stCondLst>
                                            <p:cond delay="499"/>
                                          </p:stCondLst>
                                        </p:cTn>
                                        <p:tgtEl>
                                          <p:spTgt spid="41"/>
                                        </p:tgtEl>
                                        <p:attrNameLst>
                                          <p:attrName>style.visibility</p:attrName>
                                        </p:attrNameLst>
                                      </p:cBhvr>
                                      <p:to>
                                        <p:strVal val="hidden"/>
                                      </p:to>
                                    </p:set>
                                  </p:childTnLst>
                                </p:cTn>
                              </p:par>
                            </p:childTnLst>
                          </p:cTn>
                        </p:par>
                        <p:par>
                          <p:cTn id="20" fill="hold">
                            <p:stCondLst>
                              <p:cond delay="1600"/>
                            </p:stCondLst>
                            <p:childTnLst>
                              <p:par>
                                <p:cTn id="21" presetID="1"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1600"/>
                            </p:stCondLst>
                            <p:childTnLst>
                              <p:par>
                                <p:cTn id="24" presetID="1" presetClass="path" presetSubtype="0" fill="hold" nodeType="afterEffect">
                                  <p:stCondLst>
                                    <p:cond delay="0"/>
                                  </p:stCondLst>
                                  <p:childTnLst>
                                    <p:animMotion origin="layout" path="M 0.01093 8.09249E-7 C 0.17066 8.09249E-7 0.30104 0.0978 0.30104 0.21896 C 0.30104 0.33965 0.17066 0.43792 0.01093 0.43792 C -0.14931 0.43792 -0.27917 0.33965 -0.27917 0.21896 C -0.27917 0.0978 -0.14931 8.09249E-7 0.01093 8.09249E-7 Z " pathEditMode="relative" rAng="0" ptsTypes="fffff">
                                      <p:cBhvr>
                                        <p:cTn id="25" dur="3000" fill="hold"/>
                                        <p:tgtEl>
                                          <p:spTgt spid="6"/>
                                        </p:tgtEl>
                                        <p:attrNameLst>
                                          <p:attrName>ppt_x</p:attrName>
                                          <p:attrName>ppt_y</p:attrName>
                                        </p:attrNameLst>
                                      </p:cBhvr>
                                      <p:rCtr x="0" y="21896"/>
                                    </p:animMotion>
                                  </p:childTnLst>
                                  <p:subTnLst>
                                    <p:set>
                                      <p:cBhvr override="childStyle">
                                        <p:cTn dur="1" fill="hold" display="0" masterRel="sameClick" afterEffect="1">
                                          <p:stCondLst>
                                            <p:cond evt="end" delay="0">
                                              <p:tn val="24"/>
                                            </p:cond>
                                          </p:stCondLst>
                                        </p:cTn>
                                        <p:tgtEl>
                                          <p:spTgt spid="6"/>
                                        </p:tgtEl>
                                        <p:attrNameLst>
                                          <p:attrName>style.visibility</p:attrName>
                                        </p:attrNameLst>
                                      </p:cBhvr>
                                      <p:to>
                                        <p:strVal val="hidden"/>
                                      </p:to>
                                    </p:set>
                                  </p:subTnLst>
                                </p:cTn>
                              </p:par>
                              <p:par>
                                <p:cTn id="26" presetID="10" presetClass="entr" presetSubtype="0" fill="hold" nodeType="withEffect">
                                  <p:stCondLst>
                                    <p:cond delay="2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53" presetClass="entr" presetSubtype="16" fill="hold" nodeType="withEffect">
                                  <p:stCondLst>
                                    <p:cond delay="2100"/>
                                  </p:stCondLst>
                                  <p:childTnLst>
                                    <p:set>
                                      <p:cBhvr>
                                        <p:cTn id="30" dur="1" fill="hold">
                                          <p:stCondLst>
                                            <p:cond delay="0"/>
                                          </p:stCondLst>
                                        </p:cTn>
                                        <p:tgtEl>
                                          <p:spTgt spid="47"/>
                                        </p:tgtEl>
                                        <p:attrNameLst>
                                          <p:attrName>style.visibility</p:attrName>
                                        </p:attrNameLst>
                                      </p:cBhvr>
                                      <p:to>
                                        <p:strVal val="visible"/>
                                      </p:to>
                                    </p:set>
                                    <p:anim calcmode="lin" valueType="num">
                                      <p:cBhvr>
                                        <p:cTn id="31" dur="300" fill="hold"/>
                                        <p:tgtEl>
                                          <p:spTgt spid="47"/>
                                        </p:tgtEl>
                                        <p:attrNameLst>
                                          <p:attrName>ppt_w</p:attrName>
                                        </p:attrNameLst>
                                      </p:cBhvr>
                                      <p:tavLst>
                                        <p:tav tm="0">
                                          <p:val>
                                            <p:fltVal val="0"/>
                                          </p:val>
                                        </p:tav>
                                        <p:tav tm="100000">
                                          <p:val>
                                            <p:strVal val="#ppt_w"/>
                                          </p:val>
                                        </p:tav>
                                      </p:tavLst>
                                    </p:anim>
                                    <p:anim calcmode="lin" valueType="num">
                                      <p:cBhvr>
                                        <p:cTn id="32" dur="300" fill="hold"/>
                                        <p:tgtEl>
                                          <p:spTgt spid="47"/>
                                        </p:tgtEl>
                                        <p:attrNameLst>
                                          <p:attrName>ppt_h</p:attrName>
                                        </p:attrNameLst>
                                      </p:cBhvr>
                                      <p:tavLst>
                                        <p:tav tm="0">
                                          <p:val>
                                            <p:fltVal val="0"/>
                                          </p:val>
                                        </p:tav>
                                        <p:tav tm="100000">
                                          <p:val>
                                            <p:strVal val="#ppt_h"/>
                                          </p:val>
                                        </p:tav>
                                      </p:tavLst>
                                    </p:anim>
                                    <p:animEffect transition="in" filter="fade">
                                      <p:cBhvr>
                                        <p:cTn id="33" dur="3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 presetClass="exit" presetSubtype="0" fill="hold"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childTnLst>
                          </p:cTn>
                        </p:par>
                        <p:par>
                          <p:cTn id="41" fill="hold">
                            <p:stCondLst>
                              <p:cond delay="500"/>
                            </p:stCondLst>
                            <p:childTnLst>
                              <p:par>
                                <p:cTn id="42" presetID="10" presetClass="exit" presetSubtype="0" fill="hold" grpId="1" nodeType="afterEffect">
                                  <p:stCondLst>
                                    <p:cond delay="0"/>
                                  </p:stCondLst>
                                  <p:childTnLst>
                                    <p:animEffect transition="out" filter="fade">
                                      <p:cBhvr>
                                        <p:cTn id="43" dur="500"/>
                                        <p:tgtEl>
                                          <p:spTgt spid="24"/>
                                        </p:tgtEl>
                                      </p:cBhvr>
                                    </p:animEffect>
                                    <p:set>
                                      <p:cBhvr>
                                        <p:cTn id="44" dur="1" fill="hold">
                                          <p:stCondLst>
                                            <p:cond delay="499"/>
                                          </p:stCondLst>
                                        </p:cTn>
                                        <p:tgtEl>
                                          <p:spTgt spid="24"/>
                                        </p:tgtEl>
                                        <p:attrNameLst>
                                          <p:attrName>style.visibility</p:attrName>
                                        </p:attrNameLst>
                                      </p:cBhvr>
                                      <p:to>
                                        <p:strVal val="hidden"/>
                                      </p:to>
                                    </p:set>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0"/>
                                          </p:stCondLst>
                                        </p:cTn>
                                        <p:tgtEl>
                                          <p:spTgt spid="141"/>
                                        </p:tgtEl>
                                        <p:attrNameLst>
                                          <p:attrName>style.visibility</p:attrName>
                                        </p:attrNameLst>
                                      </p:cBhvr>
                                      <p:to>
                                        <p:strVal val="visible"/>
                                      </p:to>
                                    </p:set>
                                  </p:childTnLst>
                                </p:cTn>
                              </p:par>
                            </p:childTnLst>
                          </p:cTn>
                        </p:par>
                        <p:par>
                          <p:cTn id="48" fill="hold">
                            <p:stCondLst>
                              <p:cond delay="1000"/>
                            </p:stCondLst>
                            <p:childTnLst>
                              <p:par>
                                <p:cTn id="49" presetID="1" presetClass="path" presetSubtype="0" fill="hold" nodeType="afterEffect">
                                  <p:stCondLst>
                                    <p:cond delay="0"/>
                                  </p:stCondLst>
                                  <p:childTnLst>
                                    <p:animMotion origin="layout" path="M 0.01093 8.09249E-7 C 0.17066 8.09249E-7 0.30104 0.0978 0.30104 0.21896 C 0.30104 0.33965 0.17066 0.43792 0.01093 0.43792 C -0.14931 0.43792 -0.27917 0.33965 -0.27917 0.21896 C -0.27917 0.0978 -0.14931 8.09249E-7 0.01093 8.09249E-7 Z " pathEditMode="relative" rAng="0" ptsTypes="fffff">
                                      <p:cBhvr>
                                        <p:cTn id="50" dur="5000" fill="hold"/>
                                        <p:tgtEl>
                                          <p:spTgt spid="141"/>
                                        </p:tgtEl>
                                        <p:attrNameLst>
                                          <p:attrName>ppt_x</p:attrName>
                                          <p:attrName>ppt_y</p:attrName>
                                        </p:attrNameLst>
                                      </p:cBhvr>
                                      <p:rCtr x="0" y="21896"/>
                                    </p:animMotion>
                                  </p:childTnLst>
                                  <p:subTnLst>
                                    <p:set>
                                      <p:cBhvr override="childStyle">
                                        <p:cTn dur="1" fill="hold" display="0" masterRel="sameClick" afterEffect="1">
                                          <p:stCondLst>
                                            <p:cond evt="end" delay="0">
                                              <p:tn val="49"/>
                                            </p:cond>
                                          </p:stCondLst>
                                        </p:cTn>
                                        <p:tgtEl>
                                          <p:spTgt spid="141"/>
                                        </p:tgtEl>
                                        <p:attrNameLst>
                                          <p:attrName>style.visibility</p:attrName>
                                        </p:attrNameLst>
                                      </p:cBhvr>
                                      <p:to>
                                        <p:strVal val="hidden"/>
                                      </p:to>
                                    </p:set>
                                  </p:subTnLst>
                                </p:cTn>
                              </p:par>
                              <p:par>
                                <p:cTn id="51" presetID="10" presetClass="exit" presetSubtype="0" fill="hold" nodeType="withEffect">
                                  <p:stCondLst>
                                    <p:cond delay="300"/>
                                  </p:stCondLst>
                                  <p:childTnLst>
                                    <p:animEffect transition="out" filter="fade">
                                      <p:cBhvr>
                                        <p:cTn id="52" dur="1000"/>
                                        <p:tgtEl>
                                          <p:spTgt spid="141"/>
                                        </p:tgtEl>
                                      </p:cBhvr>
                                    </p:animEffect>
                                    <p:set>
                                      <p:cBhvr>
                                        <p:cTn id="53" dur="1" fill="hold">
                                          <p:stCondLst>
                                            <p:cond delay="999"/>
                                          </p:stCondLst>
                                        </p:cTn>
                                        <p:tgtEl>
                                          <p:spTgt spid="141"/>
                                        </p:tgtEl>
                                        <p:attrNameLst>
                                          <p:attrName>style.visibility</p:attrName>
                                        </p:attrNameLst>
                                      </p:cBhvr>
                                      <p:to>
                                        <p:strVal val="hidden"/>
                                      </p:to>
                                    </p:set>
                                  </p:childTnLst>
                                </p:cTn>
                              </p:par>
                              <p:par>
                                <p:cTn id="54" presetID="1" presetClass="entr" presetSubtype="0" fill="hold" nodeType="withEffect">
                                  <p:stCondLst>
                                    <p:cond delay="1300"/>
                                  </p:stCondLst>
                                  <p:childTnLst>
                                    <p:set>
                                      <p:cBhvr>
                                        <p:cTn id="55" dur="1" fill="hold">
                                          <p:stCondLst>
                                            <p:cond delay="0"/>
                                          </p:stCondLst>
                                        </p:cTn>
                                        <p:tgtEl>
                                          <p:spTgt spid="141"/>
                                        </p:tgtEl>
                                        <p:attrNameLst>
                                          <p:attrName>style.visibility</p:attrName>
                                        </p:attrNameLst>
                                      </p:cBhvr>
                                      <p:to>
                                        <p:strVal val="visible"/>
                                      </p:to>
                                    </p:set>
                                  </p:childTnLst>
                                </p:cTn>
                              </p:par>
                              <p:par>
                                <p:cTn id="56" presetID="10" presetClass="exit" presetSubtype="0" fill="hold" nodeType="withEffect">
                                  <p:stCondLst>
                                    <p:cond delay="1600"/>
                                  </p:stCondLst>
                                  <p:childTnLst>
                                    <p:animEffect transition="out" filter="fade">
                                      <p:cBhvr>
                                        <p:cTn id="57" dur="800"/>
                                        <p:tgtEl>
                                          <p:spTgt spid="141"/>
                                        </p:tgtEl>
                                      </p:cBhvr>
                                    </p:animEffect>
                                    <p:set>
                                      <p:cBhvr>
                                        <p:cTn id="58" dur="1" fill="hold">
                                          <p:stCondLst>
                                            <p:cond delay="799"/>
                                          </p:stCondLst>
                                        </p:cTn>
                                        <p:tgtEl>
                                          <p:spTgt spid="141"/>
                                        </p:tgtEl>
                                        <p:attrNameLst>
                                          <p:attrName>style.visibility</p:attrName>
                                        </p:attrNameLst>
                                      </p:cBhvr>
                                      <p:to>
                                        <p:strVal val="hidden"/>
                                      </p:to>
                                    </p:set>
                                  </p:childTnLst>
                                </p:cTn>
                              </p:par>
                              <p:par>
                                <p:cTn id="59" presetID="1" presetClass="entr" presetSubtype="0" fill="hold" nodeType="withEffect">
                                  <p:stCondLst>
                                    <p:cond delay="2500"/>
                                  </p:stCondLst>
                                  <p:childTnLst>
                                    <p:set>
                                      <p:cBhvr>
                                        <p:cTn id="60" dur="1" fill="hold">
                                          <p:stCondLst>
                                            <p:cond delay="0"/>
                                          </p:stCondLst>
                                        </p:cTn>
                                        <p:tgtEl>
                                          <p:spTgt spid="141"/>
                                        </p:tgtEl>
                                        <p:attrNameLst>
                                          <p:attrName>style.visibility</p:attrName>
                                        </p:attrNameLst>
                                      </p:cBhvr>
                                      <p:to>
                                        <p:strVal val="visible"/>
                                      </p:to>
                                    </p:set>
                                  </p:childTnLst>
                                </p:cTn>
                              </p:par>
                              <p:par>
                                <p:cTn id="61" presetID="10" presetClass="exit" presetSubtype="0" fill="hold" nodeType="withEffect">
                                  <p:stCondLst>
                                    <p:cond delay="3000"/>
                                  </p:stCondLst>
                                  <p:childTnLst>
                                    <p:animEffect transition="out" filter="fade">
                                      <p:cBhvr>
                                        <p:cTn id="62" dur="700"/>
                                        <p:tgtEl>
                                          <p:spTgt spid="141"/>
                                        </p:tgtEl>
                                      </p:cBhvr>
                                    </p:animEffect>
                                    <p:set>
                                      <p:cBhvr>
                                        <p:cTn id="63" dur="1" fill="hold">
                                          <p:stCondLst>
                                            <p:cond delay="699"/>
                                          </p:stCondLst>
                                        </p:cTn>
                                        <p:tgtEl>
                                          <p:spTgt spid="141"/>
                                        </p:tgtEl>
                                        <p:attrNameLst>
                                          <p:attrName>style.visibility</p:attrName>
                                        </p:attrNameLst>
                                      </p:cBhvr>
                                      <p:to>
                                        <p:strVal val="hidden"/>
                                      </p:to>
                                    </p:set>
                                  </p:childTnLst>
                                </p:cTn>
                              </p:par>
                              <p:par>
                                <p:cTn id="64" presetID="1" presetClass="entr" presetSubtype="0" fill="hold" nodeType="withEffect">
                                  <p:stCondLst>
                                    <p:cond delay="3700"/>
                                  </p:stCondLst>
                                  <p:childTnLst>
                                    <p:set>
                                      <p:cBhvr>
                                        <p:cTn id="65" dur="1" fill="hold">
                                          <p:stCondLst>
                                            <p:cond delay="0"/>
                                          </p:stCondLst>
                                        </p:cTn>
                                        <p:tgtEl>
                                          <p:spTgt spid="141"/>
                                        </p:tgtEl>
                                        <p:attrNameLst>
                                          <p:attrName>style.visibility</p:attrName>
                                        </p:attrNameLst>
                                      </p:cBhvr>
                                      <p:to>
                                        <p:strVal val="visible"/>
                                      </p:to>
                                    </p:set>
                                  </p:childTnLst>
                                </p:cTn>
                              </p:par>
                              <p:par>
                                <p:cTn id="66" presetID="10" presetClass="exit" presetSubtype="0" fill="hold" nodeType="withEffect">
                                  <p:stCondLst>
                                    <p:cond delay="4100"/>
                                  </p:stCondLst>
                                  <p:childTnLst>
                                    <p:animEffect transition="out" filter="fade">
                                      <p:cBhvr>
                                        <p:cTn id="67" dur="1100"/>
                                        <p:tgtEl>
                                          <p:spTgt spid="141"/>
                                        </p:tgtEl>
                                      </p:cBhvr>
                                    </p:animEffect>
                                    <p:set>
                                      <p:cBhvr>
                                        <p:cTn id="68" dur="1" fill="hold">
                                          <p:stCondLst>
                                            <p:cond delay="1099"/>
                                          </p:stCondLst>
                                        </p:cTn>
                                        <p:tgtEl>
                                          <p:spTgt spid="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Ring -Topology</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grpSp>
        <p:nvGrpSpPr>
          <p:cNvPr id="48" name="Group 47"/>
          <p:cNvGrpSpPr/>
          <p:nvPr/>
        </p:nvGrpSpPr>
        <p:grpSpPr>
          <a:xfrm>
            <a:off x="48351" y="5304716"/>
            <a:ext cx="2607774" cy="1430949"/>
            <a:chOff x="2411797" y="1512205"/>
            <a:chExt cx="1640651" cy="1126236"/>
          </a:xfrm>
          <a:effectLst/>
          <a:scene3d>
            <a:camera prst="orthographicFront"/>
            <a:lightRig rig="threePt" dir="t"/>
          </a:scene3d>
        </p:grpSpPr>
        <p:sp>
          <p:nvSpPr>
            <p:cNvPr id="49" name="Rounded Rectangle 48"/>
            <p:cNvSpPr/>
            <p:nvPr/>
          </p:nvSpPr>
          <p:spPr>
            <a:xfrm>
              <a:off x="2411797" y="1512205"/>
              <a:ext cx="1640651" cy="1126236"/>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50" name="Rounded Rectangle 4"/>
            <p:cNvSpPr/>
            <p:nvPr/>
          </p:nvSpPr>
          <p:spPr>
            <a:xfrm>
              <a:off x="2444783" y="1545191"/>
              <a:ext cx="1574679" cy="1060264"/>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algn="ctr">
                <a:buSzPct val="100000"/>
              </a:pPr>
              <a:r>
                <a:rPr lang="en-US" sz="1600" dirty="0"/>
                <a:t>All messages travel through a ring in the same direction (either "clockwise" or "counterclockwise"). </a:t>
              </a:r>
            </a:p>
          </p:txBody>
        </p:sp>
      </p:grpSp>
      <p:grpSp>
        <p:nvGrpSpPr>
          <p:cNvPr id="51" name="Group 50"/>
          <p:cNvGrpSpPr/>
          <p:nvPr/>
        </p:nvGrpSpPr>
        <p:grpSpPr>
          <a:xfrm>
            <a:off x="2423145" y="5285665"/>
            <a:ext cx="2481560" cy="1473610"/>
            <a:chOff x="2422313" y="2762514"/>
            <a:chExt cx="1640651" cy="1123004"/>
          </a:xfrm>
          <a:scene3d>
            <a:camera prst="orthographicFront"/>
            <a:lightRig rig="threePt" dir="t"/>
          </a:scene3d>
        </p:grpSpPr>
        <p:sp>
          <p:nvSpPr>
            <p:cNvPr id="52" name="Rounded Rectangle 51"/>
            <p:cNvSpPr/>
            <p:nvPr/>
          </p:nvSpPr>
          <p:spPr>
            <a:xfrm>
              <a:off x="2422313" y="2762514"/>
              <a:ext cx="1640651" cy="1123004"/>
            </a:xfrm>
            <a:prstGeom prst="roundRect">
              <a:avLst>
                <a:gd name="adj" fmla="val 10000"/>
              </a:avLst>
            </a:prstGeom>
            <a:solidFill>
              <a:schemeClr val="accent4">
                <a:lumMod val="75000"/>
                <a:alpha val="59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3" name="Rounded Rectangle 6"/>
            <p:cNvSpPr/>
            <p:nvPr/>
          </p:nvSpPr>
          <p:spPr>
            <a:xfrm>
              <a:off x="2455205" y="2795406"/>
              <a:ext cx="1574867" cy="10572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ctr" defTabSz="466725">
                <a:lnSpc>
                  <a:spcPct val="90000"/>
                </a:lnSpc>
                <a:spcAft>
                  <a:spcPct val="35000"/>
                </a:spcAft>
              </a:pPr>
              <a:r>
                <a:rPr lang="en-US" sz="1400" b="1" kern="1200" dirty="0" smtClean="0">
                  <a:latin typeface="Times New Roman" pitchFamily="18" charset="0"/>
                  <a:cs typeface="Times New Roman" pitchFamily="18" charset="0"/>
                </a:rPr>
                <a:t>Attenuation is solved  as each Pc is a repeater</a:t>
              </a:r>
              <a:endParaRPr lang="en-US" sz="1400" b="1" kern="1200" dirty="0">
                <a:latin typeface="Times New Roman" pitchFamily="18" charset="0"/>
                <a:cs typeface="Times New Roman" pitchFamily="18" charset="0"/>
              </a:endParaRPr>
            </a:p>
          </p:txBody>
        </p:sp>
      </p:grpSp>
      <p:grpSp>
        <p:nvGrpSpPr>
          <p:cNvPr id="54" name="Group 53"/>
          <p:cNvGrpSpPr/>
          <p:nvPr/>
        </p:nvGrpSpPr>
        <p:grpSpPr>
          <a:xfrm>
            <a:off x="4699641" y="5285666"/>
            <a:ext cx="2116386" cy="1491634"/>
            <a:chOff x="2439606" y="3950373"/>
            <a:chExt cx="1638814" cy="1476174"/>
          </a:xfrm>
          <a:scene3d>
            <a:camera prst="orthographicFront"/>
            <a:lightRig rig="threePt" dir="t"/>
          </a:scene3d>
        </p:grpSpPr>
        <p:sp>
          <p:nvSpPr>
            <p:cNvPr id="55" name="Rounded Rectangle 54"/>
            <p:cNvSpPr/>
            <p:nvPr/>
          </p:nvSpPr>
          <p:spPr>
            <a:xfrm>
              <a:off x="2439606" y="3950373"/>
              <a:ext cx="1638814" cy="1476174"/>
            </a:xfrm>
            <a:prstGeom prst="roundRect">
              <a:avLst>
                <a:gd name="adj" fmla="val 10000"/>
              </a:avLst>
            </a:prstGeom>
            <a:solidFill>
              <a:schemeClr val="accent1">
                <a:lumMod val="75000"/>
                <a:alpha val="46000"/>
              </a:schemeClr>
            </a:solid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sz="2000" b="1" dirty="0">
                <a:latin typeface="Times New Roman" pitchFamily="18" charset="0"/>
                <a:cs typeface="Times New Roman" pitchFamily="18" charset="0"/>
              </a:endParaRPr>
            </a:p>
          </p:txBody>
        </p:sp>
        <p:sp>
          <p:nvSpPr>
            <p:cNvPr id="56" name="Rounded Rectangle 8"/>
            <p:cNvSpPr/>
            <p:nvPr/>
          </p:nvSpPr>
          <p:spPr>
            <a:xfrm>
              <a:off x="2482842" y="3993610"/>
              <a:ext cx="1595578" cy="1389702"/>
            </a:xfrm>
            <a:prstGeom prst="rect">
              <a:avLst/>
            </a:prstGeom>
            <a:noFill/>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1" algn="ctr" defTabSz="914400"/>
              <a:r>
                <a:rPr lang="en-US" sz="1400" b="1" dirty="0" smtClean="0">
                  <a:latin typeface="Times New Roman" pitchFamily="18" charset="0"/>
                  <a:cs typeface="Times New Roman" pitchFamily="18" charset="0"/>
                </a:rPr>
                <a:t>Logically Ring, but physically Star</a:t>
              </a:r>
              <a:endParaRPr lang="en-US" sz="1400" b="1" dirty="0">
                <a:latin typeface="Times New Roman" pitchFamily="18" charset="0"/>
                <a:cs typeface="Times New Roman" pitchFamily="18" charset="0"/>
              </a:endParaRPr>
            </a:p>
          </p:txBody>
        </p:sp>
      </p:grpSp>
      <p:grpSp>
        <p:nvGrpSpPr>
          <p:cNvPr id="57" name="Group 56"/>
          <p:cNvGrpSpPr/>
          <p:nvPr/>
        </p:nvGrpSpPr>
        <p:grpSpPr>
          <a:xfrm>
            <a:off x="6467890" y="5285665"/>
            <a:ext cx="2454455" cy="1503638"/>
            <a:chOff x="2422313" y="2762514"/>
            <a:chExt cx="1640651" cy="1123004"/>
          </a:xfrm>
          <a:solidFill>
            <a:schemeClr val="accent2">
              <a:lumMod val="75000"/>
              <a:alpha val="43000"/>
            </a:schemeClr>
          </a:solidFill>
          <a:scene3d>
            <a:camera prst="orthographicFront"/>
            <a:lightRig rig="threePt" dir="t"/>
          </a:scene3d>
        </p:grpSpPr>
        <p:sp>
          <p:nvSpPr>
            <p:cNvPr id="58" name="Rounded Rectangle 57"/>
            <p:cNvSpPr/>
            <p:nvPr/>
          </p:nvSpPr>
          <p:spPr>
            <a:xfrm>
              <a:off x="2422313" y="2762514"/>
              <a:ext cx="1640651" cy="1123004"/>
            </a:xfrm>
            <a:prstGeom prst="roundRect">
              <a:avLst>
                <a:gd name="adj" fmla="val 10000"/>
              </a:avLst>
            </a:prstGeom>
            <a:grpFill/>
            <a:sp3d>
              <a:bevelT/>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9" name="Rounded Rectangle 6"/>
            <p:cNvSpPr/>
            <p:nvPr/>
          </p:nvSpPr>
          <p:spPr>
            <a:xfrm>
              <a:off x="2455205" y="2782088"/>
              <a:ext cx="1574867" cy="1057220"/>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1" algn="ctr" defTabSz="914400"/>
              <a:r>
                <a:rPr lang="en-US" sz="1600" dirty="0"/>
                <a:t>A failure in any cable or device breaks the loop and can take down the entire network</a:t>
              </a:r>
              <a:r>
                <a:rPr lang="en-US" sz="1600" dirty="0" smtClean="0"/>
                <a:t>.</a:t>
              </a:r>
              <a:endParaRPr lang="en-US" sz="1600" dirty="0"/>
            </a:p>
          </p:txBody>
        </p:sp>
      </p:grpSp>
      <p:sp>
        <p:nvSpPr>
          <p:cNvPr id="110" name="TextBox 109"/>
          <p:cNvSpPr txBox="1"/>
          <p:nvPr/>
        </p:nvSpPr>
        <p:spPr>
          <a:xfrm>
            <a:off x="115571" y="3679176"/>
            <a:ext cx="1800512" cy="369332"/>
          </a:xfrm>
          <a:prstGeom prst="rect">
            <a:avLst/>
          </a:prstGeom>
          <a:noFill/>
        </p:spPr>
        <p:txBody>
          <a:bodyPr wrap="square" rtlCol="0">
            <a:spAutoFit/>
          </a:bodyPr>
          <a:lstStyle/>
          <a:p>
            <a:r>
              <a:rPr lang="en-US" dirty="0" smtClean="0"/>
              <a:t>Msg</a:t>
            </a:r>
            <a:r>
              <a:rPr lang="en-US" dirty="0" smtClean="0"/>
              <a:t> to pc 2</a:t>
            </a:r>
          </a:p>
        </p:txBody>
      </p:sp>
      <p:grpSp>
        <p:nvGrpSpPr>
          <p:cNvPr id="19" name="Group 18"/>
          <p:cNvGrpSpPr/>
          <p:nvPr/>
        </p:nvGrpSpPr>
        <p:grpSpPr>
          <a:xfrm>
            <a:off x="873922" y="646331"/>
            <a:ext cx="6381479" cy="2275773"/>
            <a:chOff x="873922" y="646331"/>
            <a:chExt cx="6381479" cy="2275773"/>
          </a:xfrm>
        </p:grpSpPr>
        <p:sp>
          <p:nvSpPr>
            <p:cNvPr id="5" name="Rounded Rectangle 4"/>
            <p:cNvSpPr/>
            <p:nvPr/>
          </p:nvSpPr>
          <p:spPr>
            <a:xfrm>
              <a:off x="873922" y="646331"/>
              <a:ext cx="6381479" cy="2275773"/>
            </a:xfrm>
            <a:prstGeom prst="roundRect">
              <a:avLst/>
            </a:prstGeom>
            <a:ln w="34925">
              <a:solidFill>
                <a:srgbClr val="FFFFFF"/>
              </a:solidFill>
            </a:ln>
            <a:effectLst>
              <a:outerShdw blurRad="317500" dir="2700000" algn="ctr">
                <a:srgbClr val="000000">
                  <a:alpha val="43000"/>
                </a:srgbClr>
              </a:outerShdw>
            </a:effectLst>
            <a:scene3d>
              <a:camera prst="perspectiveFront" fov="2700000">
                <a:rot lat="18160110" lon="429808" rev="21270000"/>
              </a:camera>
              <a:lightRig rig="threePt" dir="t">
                <a:rot lat="0" lon="0" rev="0"/>
              </a:lightRig>
            </a:scene3d>
            <a:sp3d extrusionH="38100" prstMaterial="clear">
              <a:bevelT w="260350" h="6032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1282535" y="1770220"/>
              <a:ext cx="5418810" cy="959560"/>
              <a:chOff x="1282535" y="1770220"/>
              <a:chExt cx="5418810" cy="959560"/>
            </a:xfrm>
          </p:grpSpPr>
          <p:sp>
            <p:nvSpPr>
              <p:cNvPr id="84" name="Freeform 83"/>
              <p:cNvSpPr/>
              <p:nvPr/>
            </p:nvSpPr>
            <p:spPr>
              <a:xfrm>
                <a:off x="5846322" y="1770220"/>
                <a:ext cx="855023" cy="902525"/>
              </a:xfrm>
              <a:custGeom>
                <a:avLst/>
                <a:gdLst>
                  <a:gd name="connsiteX0" fmla="*/ 0 w 855023"/>
                  <a:gd name="connsiteY0" fmla="*/ 890650 h 914400"/>
                  <a:gd name="connsiteX1" fmla="*/ 11875 w 855023"/>
                  <a:gd name="connsiteY1" fmla="*/ 0 h 914400"/>
                  <a:gd name="connsiteX2" fmla="*/ 855023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83127 w 855023"/>
                  <a:gd name="connsiteY1" fmla="*/ 0 h 914400"/>
                  <a:gd name="connsiteX2" fmla="*/ 855023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83127 w 855023"/>
                  <a:gd name="connsiteY1" fmla="*/ 0 h 914400"/>
                  <a:gd name="connsiteX2" fmla="*/ 795646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213756 w 855023"/>
                  <a:gd name="connsiteY1" fmla="*/ 0 h 914400"/>
                  <a:gd name="connsiteX2" fmla="*/ 795646 w 855023"/>
                  <a:gd name="connsiteY2" fmla="*/ 11876 h 914400"/>
                  <a:gd name="connsiteX3" fmla="*/ 855023 w 855023"/>
                  <a:gd name="connsiteY3" fmla="*/ 914400 h 914400"/>
                  <a:gd name="connsiteX4" fmla="*/ 855023 w 855023"/>
                  <a:gd name="connsiteY4" fmla="*/ 914400 h 914400"/>
                  <a:gd name="connsiteX0" fmla="*/ 0 w 855023"/>
                  <a:gd name="connsiteY0" fmla="*/ 878775 h 902525"/>
                  <a:gd name="connsiteX1" fmla="*/ 178130 w 855023"/>
                  <a:gd name="connsiteY1" fmla="*/ 0 h 902525"/>
                  <a:gd name="connsiteX2" fmla="*/ 795646 w 855023"/>
                  <a:gd name="connsiteY2" fmla="*/ 1 h 902525"/>
                  <a:gd name="connsiteX3" fmla="*/ 855023 w 855023"/>
                  <a:gd name="connsiteY3" fmla="*/ 902525 h 902525"/>
                  <a:gd name="connsiteX4" fmla="*/ 855023 w 855023"/>
                  <a:gd name="connsiteY4" fmla="*/ 902525 h 902525"/>
                  <a:gd name="connsiteX0" fmla="*/ 0 w 855023"/>
                  <a:gd name="connsiteY0" fmla="*/ 878775 h 902525"/>
                  <a:gd name="connsiteX1" fmla="*/ 178130 w 855023"/>
                  <a:gd name="connsiteY1" fmla="*/ 0 h 902525"/>
                  <a:gd name="connsiteX2" fmla="*/ 736270 w 855023"/>
                  <a:gd name="connsiteY2" fmla="*/ 11876 h 902525"/>
                  <a:gd name="connsiteX3" fmla="*/ 855023 w 855023"/>
                  <a:gd name="connsiteY3" fmla="*/ 902525 h 902525"/>
                  <a:gd name="connsiteX4" fmla="*/ 855023 w 855023"/>
                  <a:gd name="connsiteY4" fmla="*/ 902525 h 902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023" h="902525">
                    <a:moveTo>
                      <a:pt x="0" y="878775"/>
                    </a:moveTo>
                    <a:lnTo>
                      <a:pt x="178130" y="0"/>
                    </a:lnTo>
                    <a:lnTo>
                      <a:pt x="736270" y="11876"/>
                    </a:lnTo>
                    <a:lnTo>
                      <a:pt x="855023" y="902525"/>
                    </a:lnTo>
                    <a:lnTo>
                      <a:pt x="855023" y="902525"/>
                    </a:lnTo>
                  </a:path>
                </a:pathLst>
              </a:custGeom>
              <a:noFill/>
              <a:ln w="76200" cmpd="sng">
                <a:solidFill>
                  <a:schemeClr val="bg2">
                    <a:lumMod val="75000"/>
                  </a:schemeClr>
                </a:solidFill>
              </a:ln>
              <a:scene3d>
                <a:camera prst="perspectiveRelaxed">
                  <a:rot lat="18573601" lon="0" rev="0"/>
                </a:camera>
                <a:lightRig rig="threePt" dir="t"/>
              </a:scene3d>
              <a:sp3d>
                <a:bevelT w="5080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85"/>
              <p:cNvSpPr/>
              <p:nvPr/>
            </p:nvSpPr>
            <p:spPr>
              <a:xfrm>
                <a:off x="4323337" y="1796969"/>
                <a:ext cx="855023" cy="902525"/>
              </a:xfrm>
              <a:custGeom>
                <a:avLst/>
                <a:gdLst>
                  <a:gd name="connsiteX0" fmla="*/ 0 w 855023"/>
                  <a:gd name="connsiteY0" fmla="*/ 890650 h 914400"/>
                  <a:gd name="connsiteX1" fmla="*/ 11875 w 855023"/>
                  <a:gd name="connsiteY1" fmla="*/ 0 h 914400"/>
                  <a:gd name="connsiteX2" fmla="*/ 855023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83127 w 855023"/>
                  <a:gd name="connsiteY1" fmla="*/ 0 h 914400"/>
                  <a:gd name="connsiteX2" fmla="*/ 855023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83127 w 855023"/>
                  <a:gd name="connsiteY1" fmla="*/ 0 h 914400"/>
                  <a:gd name="connsiteX2" fmla="*/ 795646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213756 w 855023"/>
                  <a:gd name="connsiteY1" fmla="*/ 0 h 914400"/>
                  <a:gd name="connsiteX2" fmla="*/ 795646 w 855023"/>
                  <a:gd name="connsiteY2" fmla="*/ 11876 h 914400"/>
                  <a:gd name="connsiteX3" fmla="*/ 855023 w 855023"/>
                  <a:gd name="connsiteY3" fmla="*/ 914400 h 914400"/>
                  <a:gd name="connsiteX4" fmla="*/ 855023 w 855023"/>
                  <a:gd name="connsiteY4" fmla="*/ 914400 h 914400"/>
                  <a:gd name="connsiteX0" fmla="*/ 0 w 855023"/>
                  <a:gd name="connsiteY0" fmla="*/ 878775 h 902525"/>
                  <a:gd name="connsiteX1" fmla="*/ 178130 w 855023"/>
                  <a:gd name="connsiteY1" fmla="*/ 0 h 902525"/>
                  <a:gd name="connsiteX2" fmla="*/ 795646 w 855023"/>
                  <a:gd name="connsiteY2" fmla="*/ 1 h 902525"/>
                  <a:gd name="connsiteX3" fmla="*/ 855023 w 855023"/>
                  <a:gd name="connsiteY3" fmla="*/ 902525 h 902525"/>
                  <a:gd name="connsiteX4" fmla="*/ 855023 w 855023"/>
                  <a:gd name="connsiteY4" fmla="*/ 902525 h 902525"/>
                  <a:gd name="connsiteX0" fmla="*/ 0 w 855023"/>
                  <a:gd name="connsiteY0" fmla="*/ 878775 h 902525"/>
                  <a:gd name="connsiteX1" fmla="*/ 178130 w 855023"/>
                  <a:gd name="connsiteY1" fmla="*/ 0 h 902525"/>
                  <a:gd name="connsiteX2" fmla="*/ 736270 w 855023"/>
                  <a:gd name="connsiteY2" fmla="*/ 11876 h 902525"/>
                  <a:gd name="connsiteX3" fmla="*/ 855023 w 855023"/>
                  <a:gd name="connsiteY3" fmla="*/ 902525 h 902525"/>
                  <a:gd name="connsiteX4" fmla="*/ 855023 w 855023"/>
                  <a:gd name="connsiteY4" fmla="*/ 902525 h 902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023" h="902525">
                    <a:moveTo>
                      <a:pt x="0" y="878775"/>
                    </a:moveTo>
                    <a:lnTo>
                      <a:pt x="178130" y="0"/>
                    </a:lnTo>
                    <a:lnTo>
                      <a:pt x="736270" y="11876"/>
                    </a:lnTo>
                    <a:lnTo>
                      <a:pt x="855023" y="902525"/>
                    </a:lnTo>
                    <a:lnTo>
                      <a:pt x="855023" y="902525"/>
                    </a:lnTo>
                  </a:path>
                </a:pathLst>
              </a:custGeom>
              <a:noFill/>
              <a:ln w="76200" cmpd="sng">
                <a:solidFill>
                  <a:schemeClr val="bg2">
                    <a:lumMod val="75000"/>
                  </a:schemeClr>
                </a:solidFill>
              </a:ln>
              <a:scene3d>
                <a:camera prst="perspectiveRelaxed">
                  <a:rot lat="18573601" lon="0" rev="0"/>
                </a:camera>
                <a:lightRig rig="threePt" dir="t"/>
              </a:scene3d>
              <a:sp3d>
                <a:bevelT w="5080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86"/>
              <p:cNvSpPr/>
              <p:nvPr/>
            </p:nvSpPr>
            <p:spPr>
              <a:xfrm>
                <a:off x="2808901" y="1827255"/>
                <a:ext cx="855023" cy="902525"/>
              </a:xfrm>
              <a:custGeom>
                <a:avLst/>
                <a:gdLst>
                  <a:gd name="connsiteX0" fmla="*/ 0 w 855023"/>
                  <a:gd name="connsiteY0" fmla="*/ 890650 h 914400"/>
                  <a:gd name="connsiteX1" fmla="*/ 11875 w 855023"/>
                  <a:gd name="connsiteY1" fmla="*/ 0 h 914400"/>
                  <a:gd name="connsiteX2" fmla="*/ 855023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83127 w 855023"/>
                  <a:gd name="connsiteY1" fmla="*/ 0 h 914400"/>
                  <a:gd name="connsiteX2" fmla="*/ 855023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83127 w 855023"/>
                  <a:gd name="connsiteY1" fmla="*/ 0 h 914400"/>
                  <a:gd name="connsiteX2" fmla="*/ 795646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213756 w 855023"/>
                  <a:gd name="connsiteY1" fmla="*/ 0 h 914400"/>
                  <a:gd name="connsiteX2" fmla="*/ 795646 w 855023"/>
                  <a:gd name="connsiteY2" fmla="*/ 11876 h 914400"/>
                  <a:gd name="connsiteX3" fmla="*/ 855023 w 855023"/>
                  <a:gd name="connsiteY3" fmla="*/ 914400 h 914400"/>
                  <a:gd name="connsiteX4" fmla="*/ 855023 w 855023"/>
                  <a:gd name="connsiteY4" fmla="*/ 914400 h 914400"/>
                  <a:gd name="connsiteX0" fmla="*/ 0 w 855023"/>
                  <a:gd name="connsiteY0" fmla="*/ 878775 h 902525"/>
                  <a:gd name="connsiteX1" fmla="*/ 178130 w 855023"/>
                  <a:gd name="connsiteY1" fmla="*/ 0 h 902525"/>
                  <a:gd name="connsiteX2" fmla="*/ 795646 w 855023"/>
                  <a:gd name="connsiteY2" fmla="*/ 1 h 902525"/>
                  <a:gd name="connsiteX3" fmla="*/ 855023 w 855023"/>
                  <a:gd name="connsiteY3" fmla="*/ 902525 h 902525"/>
                  <a:gd name="connsiteX4" fmla="*/ 855023 w 855023"/>
                  <a:gd name="connsiteY4" fmla="*/ 902525 h 902525"/>
                  <a:gd name="connsiteX0" fmla="*/ 0 w 855023"/>
                  <a:gd name="connsiteY0" fmla="*/ 878775 h 902525"/>
                  <a:gd name="connsiteX1" fmla="*/ 178130 w 855023"/>
                  <a:gd name="connsiteY1" fmla="*/ 0 h 902525"/>
                  <a:gd name="connsiteX2" fmla="*/ 736270 w 855023"/>
                  <a:gd name="connsiteY2" fmla="*/ 11876 h 902525"/>
                  <a:gd name="connsiteX3" fmla="*/ 855023 w 855023"/>
                  <a:gd name="connsiteY3" fmla="*/ 902525 h 902525"/>
                  <a:gd name="connsiteX4" fmla="*/ 855023 w 855023"/>
                  <a:gd name="connsiteY4" fmla="*/ 902525 h 902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023" h="902525">
                    <a:moveTo>
                      <a:pt x="0" y="878775"/>
                    </a:moveTo>
                    <a:lnTo>
                      <a:pt x="178130" y="0"/>
                    </a:lnTo>
                    <a:lnTo>
                      <a:pt x="736270" y="11876"/>
                    </a:lnTo>
                    <a:lnTo>
                      <a:pt x="855023" y="902525"/>
                    </a:lnTo>
                    <a:lnTo>
                      <a:pt x="855023" y="902525"/>
                    </a:lnTo>
                  </a:path>
                </a:pathLst>
              </a:custGeom>
              <a:noFill/>
              <a:ln w="76200" cmpd="sng">
                <a:solidFill>
                  <a:schemeClr val="bg2">
                    <a:lumMod val="75000"/>
                  </a:schemeClr>
                </a:solidFill>
              </a:ln>
              <a:scene3d>
                <a:camera prst="perspectiveRelaxed">
                  <a:rot lat="18573601" lon="0" rev="0"/>
                </a:camera>
                <a:lightRig rig="threePt" dir="t"/>
              </a:scene3d>
              <a:sp3d>
                <a:bevelT w="5080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8" name="Freeform 87"/>
              <p:cNvSpPr/>
              <p:nvPr/>
            </p:nvSpPr>
            <p:spPr>
              <a:xfrm>
                <a:off x="1282535" y="1776157"/>
                <a:ext cx="855023" cy="902525"/>
              </a:xfrm>
              <a:custGeom>
                <a:avLst/>
                <a:gdLst>
                  <a:gd name="connsiteX0" fmla="*/ 0 w 855023"/>
                  <a:gd name="connsiteY0" fmla="*/ 890650 h 914400"/>
                  <a:gd name="connsiteX1" fmla="*/ 11875 w 855023"/>
                  <a:gd name="connsiteY1" fmla="*/ 0 h 914400"/>
                  <a:gd name="connsiteX2" fmla="*/ 855023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83127 w 855023"/>
                  <a:gd name="connsiteY1" fmla="*/ 0 h 914400"/>
                  <a:gd name="connsiteX2" fmla="*/ 855023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83127 w 855023"/>
                  <a:gd name="connsiteY1" fmla="*/ 0 h 914400"/>
                  <a:gd name="connsiteX2" fmla="*/ 795646 w 855023"/>
                  <a:gd name="connsiteY2" fmla="*/ 11876 h 914400"/>
                  <a:gd name="connsiteX3" fmla="*/ 855023 w 855023"/>
                  <a:gd name="connsiteY3" fmla="*/ 914400 h 914400"/>
                  <a:gd name="connsiteX4" fmla="*/ 855023 w 855023"/>
                  <a:gd name="connsiteY4" fmla="*/ 914400 h 914400"/>
                  <a:gd name="connsiteX0" fmla="*/ 0 w 855023"/>
                  <a:gd name="connsiteY0" fmla="*/ 890650 h 914400"/>
                  <a:gd name="connsiteX1" fmla="*/ 213756 w 855023"/>
                  <a:gd name="connsiteY1" fmla="*/ 0 h 914400"/>
                  <a:gd name="connsiteX2" fmla="*/ 795646 w 855023"/>
                  <a:gd name="connsiteY2" fmla="*/ 11876 h 914400"/>
                  <a:gd name="connsiteX3" fmla="*/ 855023 w 855023"/>
                  <a:gd name="connsiteY3" fmla="*/ 914400 h 914400"/>
                  <a:gd name="connsiteX4" fmla="*/ 855023 w 855023"/>
                  <a:gd name="connsiteY4" fmla="*/ 914400 h 914400"/>
                  <a:gd name="connsiteX0" fmla="*/ 0 w 855023"/>
                  <a:gd name="connsiteY0" fmla="*/ 878775 h 902525"/>
                  <a:gd name="connsiteX1" fmla="*/ 178130 w 855023"/>
                  <a:gd name="connsiteY1" fmla="*/ 0 h 902525"/>
                  <a:gd name="connsiteX2" fmla="*/ 795646 w 855023"/>
                  <a:gd name="connsiteY2" fmla="*/ 1 h 902525"/>
                  <a:gd name="connsiteX3" fmla="*/ 855023 w 855023"/>
                  <a:gd name="connsiteY3" fmla="*/ 902525 h 902525"/>
                  <a:gd name="connsiteX4" fmla="*/ 855023 w 855023"/>
                  <a:gd name="connsiteY4" fmla="*/ 902525 h 902525"/>
                  <a:gd name="connsiteX0" fmla="*/ 0 w 855023"/>
                  <a:gd name="connsiteY0" fmla="*/ 878775 h 902525"/>
                  <a:gd name="connsiteX1" fmla="*/ 178130 w 855023"/>
                  <a:gd name="connsiteY1" fmla="*/ 0 h 902525"/>
                  <a:gd name="connsiteX2" fmla="*/ 736270 w 855023"/>
                  <a:gd name="connsiteY2" fmla="*/ 11876 h 902525"/>
                  <a:gd name="connsiteX3" fmla="*/ 855023 w 855023"/>
                  <a:gd name="connsiteY3" fmla="*/ 902525 h 902525"/>
                  <a:gd name="connsiteX4" fmla="*/ 855023 w 855023"/>
                  <a:gd name="connsiteY4" fmla="*/ 902525 h 902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023" h="902525">
                    <a:moveTo>
                      <a:pt x="0" y="878775"/>
                    </a:moveTo>
                    <a:lnTo>
                      <a:pt x="178130" y="0"/>
                    </a:lnTo>
                    <a:lnTo>
                      <a:pt x="736270" y="11876"/>
                    </a:lnTo>
                    <a:lnTo>
                      <a:pt x="855023" y="902525"/>
                    </a:lnTo>
                    <a:lnTo>
                      <a:pt x="855023" y="902525"/>
                    </a:lnTo>
                  </a:path>
                </a:pathLst>
              </a:custGeom>
              <a:noFill/>
              <a:ln w="76200" cmpd="sng">
                <a:solidFill>
                  <a:schemeClr val="bg2">
                    <a:lumMod val="75000"/>
                  </a:schemeClr>
                </a:solidFill>
              </a:ln>
              <a:scene3d>
                <a:camera prst="perspectiveRelaxed">
                  <a:rot lat="18573601" lon="0" rev="0"/>
                </a:camera>
                <a:lightRig rig="threePt" dir="t"/>
              </a:scene3d>
              <a:sp3d>
                <a:bevelT w="50800" h="508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p:cNvGrpSpPr/>
            <p:nvPr/>
          </p:nvGrpSpPr>
          <p:grpSpPr>
            <a:xfrm>
              <a:off x="1116281" y="2499738"/>
              <a:ext cx="5842250" cy="296845"/>
              <a:chOff x="1116281" y="2499738"/>
              <a:chExt cx="5842250" cy="296845"/>
            </a:xfrm>
          </p:grpSpPr>
          <p:sp>
            <p:nvSpPr>
              <p:cNvPr id="8" name="Rounded Rectangle 7"/>
              <p:cNvSpPr/>
              <p:nvPr/>
            </p:nvSpPr>
            <p:spPr>
              <a:xfrm>
                <a:off x="1116281" y="2499738"/>
                <a:ext cx="332509" cy="267153"/>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ounded Rectangle 62"/>
              <p:cNvSpPr/>
              <p:nvPr/>
            </p:nvSpPr>
            <p:spPr>
              <a:xfrm>
                <a:off x="2006252" y="2529430"/>
                <a:ext cx="332509" cy="267153"/>
              </a:xfrm>
              <a:prstGeom prst="roundRect">
                <a:avLst/>
              </a:prstGeom>
              <a:solidFill>
                <a:schemeClr val="accent4">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ounded Rectangle 63"/>
              <p:cNvSpPr/>
              <p:nvPr/>
            </p:nvSpPr>
            <p:spPr>
              <a:xfrm>
                <a:off x="2665899" y="2529430"/>
                <a:ext cx="332509" cy="267153"/>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Rounded Rectangle 64"/>
              <p:cNvSpPr/>
              <p:nvPr/>
            </p:nvSpPr>
            <p:spPr>
              <a:xfrm>
                <a:off x="3497670" y="2523487"/>
                <a:ext cx="332509" cy="267153"/>
              </a:xfrm>
              <a:prstGeom prst="roundRect">
                <a:avLst/>
              </a:prstGeom>
              <a:solidFill>
                <a:schemeClr val="accent4">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7" name="Rounded Rectangle 66"/>
              <p:cNvSpPr/>
              <p:nvPr/>
            </p:nvSpPr>
            <p:spPr>
              <a:xfrm>
                <a:off x="4143956" y="2517555"/>
                <a:ext cx="332509" cy="267153"/>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0" name="Rounded Rectangle 69"/>
              <p:cNvSpPr/>
              <p:nvPr/>
            </p:nvSpPr>
            <p:spPr>
              <a:xfrm>
                <a:off x="5038311" y="2505680"/>
                <a:ext cx="332509" cy="267153"/>
              </a:xfrm>
              <a:prstGeom prst="roundRect">
                <a:avLst/>
              </a:prstGeom>
              <a:solidFill>
                <a:schemeClr val="accent4">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1" name="Rounded Rectangle 70"/>
              <p:cNvSpPr/>
              <p:nvPr/>
            </p:nvSpPr>
            <p:spPr>
              <a:xfrm>
                <a:off x="5677258" y="2505619"/>
                <a:ext cx="332509" cy="267153"/>
              </a:xfrm>
              <a:prstGeom prst="roundRect">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2" name="Rounded Rectangle 71"/>
              <p:cNvSpPr/>
              <p:nvPr/>
            </p:nvSpPr>
            <p:spPr>
              <a:xfrm>
                <a:off x="6626022" y="2500692"/>
                <a:ext cx="332509" cy="267153"/>
              </a:xfrm>
              <a:prstGeom prst="roundRect">
                <a:avLst/>
              </a:prstGeom>
              <a:solidFill>
                <a:schemeClr val="accent4">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grpSp>
        <p:nvGrpSpPr>
          <p:cNvPr id="18" name="Group 17"/>
          <p:cNvGrpSpPr/>
          <p:nvPr/>
        </p:nvGrpSpPr>
        <p:grpSpPr>
          <a:xfrm>
            <a:off x="1078223" y="2551694"/>
            <a:ext cx="5972876" cy="302720"/>
            <a:chOff x="1056905" y="2539168"/>
            <a:chExt cx="5972876" cy="302720"/>
          </a:xfrm>
        </p:grpSpPr>
        <p:sp>
          <p:nvSpPr>
            <p:cNvPr id="17" name="Rounded Rectangle 16"/>
            <p:cNvSpPr/>
            <p:nvPr/>
          </p:nvSpPr>
          <p:spPr>
            <a:xfrm>
              <a:off x="1970628" y="2586610"/>
              <a:ext cx="332509" cy="255278"/>
            </a:xfrm>
            <a:prstGeom prst="roundRect">
              <a:avLst/>
            </a:prstGeom>
            <a:solidFill>
              <a:schemeClr val="accent4">
                <a:lumMod val="50000"/>
              </a:schemeClr>
            </a:solidFill>
            <a:ln>
              <a:noFill/>
            </a:ln>
            <a:scene3d>
              <a:camera prst="obliqueTopRight">
                <a:rot lat="0" lon="21299999" rev="0"/>
              </a:camera>
              <a:lightRig rig="threePt" dir="t"/>
            </a:scene3d>
            <a:sp3d extrusionH="127000">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ounded Rectangle 88"/>
            <p:cNvSpPr/>
            <p:nvPr/>
          </p:nvSpPr>
          <p:spPr>
            <a:xfrm>
              <a:off x="1056905" y="2551043"/>
              <a:ext cx="332509" cy="255278"/>
            </a:xfrm>
            <a:prstGeom prst="roundRect">
              <a:avLst/>
            </a:prstGeom>
            <a:solidFill>
              <a:srgbClr val="5C0000"/>
            </a:solidFill>
            <a:ln>
              <a:noFill/>
            </a:ln>
            <a:scene3d>
              <a:camera prst="obliqueTopRight"/>
              <a:lightRig rig="threePt" dir="t"/>
            </a:scene3d>
            <a:sp3d extrusionH="127000">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ounded Rectangle 89"/>
            <p:cNvSpPr/>
            <p:nvPr/>
          </p:nvSpPr>
          <p:spPr>
            <a:xfrm>
              <a:off x="2654521" y="2579548"/>
              <a:ext cx="332509" cy="255278"/>
            </a:xfrm>
            <a:prstGeom prst="roundRect">
              <a:avLst/>
            </a:prstGeom>
            <a:solidFill>
              <a:srgbClr val="5C0000"/>
            </a:solidFill>
            <a:ln>
              <a:noFill/>
            </a:ln>
            <a:scene3d>
              <a:camera prst="obliqueTopRight">
                <a:rot lat="0" lon="20999997" rev="0"/>
              </a:camera>
              <a:lightRig rig="threePt" dir="t"/>
            </a:scene3d>
            <a:sp3d extrusionH="127000">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90"/>
            <p:cNvSpPr/>
            <p:nvPr/>
          </p:nvSpPr>
          <p:spPr>
            <a:xfrm>
              <a:off x="3521419" y="2584302"/>
              <a:ext cx="332509" cy="255278"/>
            </a:xfrm>
            <a:prstGeom prst="roundRect">
              <a:avLst/>
            </a:prstGeom>
            <a:solidFill>
              <a:schemeClr val="accent4">
                <a:lumMod val="50000"/>
              </a:schemeClr>
            </a:solidFill>
            <a:ln>
              <a:noFill/>
            </a:ln>
            <a:scene3d>
              <a:camera prst="obliqueTopRight">
                <a:rot lat="0" lon="20699996" rev="0"/>
              </a:camera>
              <a:lightRig rig="threePt" dir="t"/>
            </a:scene3d>
            <a:sp3d extrusionH="127000">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p:cNvSpPr/>
            <p:nvPr/>
          </p:nvSpPr>
          <p:spPr>
            <a:xfrm>
              <a:off x="6697272" y="2541305"/>
              <a:ext cx="332509" cy="255278"/>
            </a:xfrm>
            <a:prstGeom prst="roundRect">
              <a:avLst/>
            </a:prstGeom>
            <a:solidFill>
              <a:schemeClr val="accent4">
                <a:lumMod val="50000"/>
              </a:schemeClr>
            </a:solidFill>
            <a:ln>
              <a:noFill/>
            </a:ln>
            <a:scene3d>
              <a:camera prst="obliqueTopRight">
                <a:rot lat="21299999" lon="19799986" rev="0"/>
              </a:camera>
              <a:lightRig rig="threePt" dir="t"/>
            </a:scene3d>
            <a:sp3d extrusionH="127000">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ounded Rectangle 92"/>
            <p:cNvSpPr/>
            <p:nvPr/>
          </p:nvSpPr>
          <p:spPr>
            <a:xfrm>
              <a:off x="5734084" y="2539168"/>
              <a:ext cx="332509" cy="255278"/>
            </a:xfrm>
            <a:prstGeom prst="roundRect">
              <a:avLst/>
            </a:prstGeom>
            <a:solidFill>
              <a:srgbClr val="5C0000"/>
            </a:solidFill>
            <a:ln>
              <a:noFill/>
            </a:ln>
            <a:scene3d>
              <a:camera prst="obliqueTopRight">
                <a:rot lat="21301143" lon="20101125" rev="21573784"/>
              </a:camera>
              <a:lightRig rig="threePt" dir="t"/>
            </a:scene3d>
            <a:sp3d extrusionH="127000">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ounded Rectangle 93"/>
            <p:cNvSpPr/>
            <p:nvPr/>
          </p:nvSpPr>
          <p:spPr>
            <a:xfrm>
              <a:off x="5091229" y="2560552"/>
              <a:ext cx="332509" cy="255278"/>
            </a:xfrm>
            <a:prstGeom prst="roundRect">
              <a:avLst/>
            </a:prstGeom>
            <a:solidFill>
              <a:schemeClr val="accent4">
                <a:lumMod val="50000"/>
              </a:schemeClr>
            </a:solidFill>
            <a:ln>
              <a:noFill/>
            </a:ln>
            <a:scene3d>
              <a:camera prst="obliqueTopRight">
                <a:rot lat="21304568" lon="20402230" rev="21547773"/>
              </a:camera>
              <a:lightRig rig="threePt" dir="t"/>
            </a:scene3d>
            <a:sp3d extrusionH="127000">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p:cNvSpPr/>
            <p:nvPr/>
          </p:nvSpPr>
          <p:spPr>
            <a:xfrm>
              <a:off x="4186192" y="2559112"/>
              <a:ext cx="332509" cy="255278"/>
            </a:xfrm>
            <a:prstGeom prst="roundRect">
              <a:avLst/>
            </a:prstGeom>
            <a:solidFill>
              <a:srgbClr val="5C0000"/>
            </a:solidFill>
            <a:ln>
              <a:noFill/>
            </a:ln>
            <a:scene3d>
              <a:camera prst="obliqueTopRight">
                <a:rot lat="21304568" lon="20402230" rev="21547773"/>
              </a:camera>
              <a:lightRig rig="threePt" dir="t"/>
            </a:scene3d>
            <a:sp3d extrusionH="127000">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p:cNvSpPr/>
          <p:nvPr/>
        </p:nvSpPr>
        <p:spPr>
          <a:xfrm>
            <a:off x="3380796" y="1370929"/>
            <a:ext cx="1694695" cy="707886"/>
          </a:xfrm>
          <a:prstGeom prst="rect">
            <a:avLst/>
          </a:prstGeom>
          <a:noFill/>
        </p:spPr>
        <p:txBody>
          <a:bodyPr wrap="none" lIns="91440" tIns="45720" rIns="91440" bIns="45720">
            <a:spAutoFit/>
            <a:scene3d>
              <a:camera prst="perspectiveRelaxed"/>
              <a:lightRig rig="threePt" dir="t"/>
            </a:scene3d>
            <a:sp3d extrusionH="57150">
              <a:bevelT w="82550" h="38100" prst="coolSlant"/>
            </a:sp3d>
          </a:bodyPr>
          <a:lstStyle/>
          <a:p>
            <a:pPr algn="ctr"/>
            <a:r>
              <a:rPr lang="en-US" sz="40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MSAU</a:t>
            </a:r>
            <a:endParaRPr lang="en-US" sz="40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grpSp>
        <p:nvGrpSpPr>
          <p:cNvPr id="21" name="Group 20"/>
          <p:cNvGrpSpPr/>
          <p:nvPr/>
        </p:nvGrpSpPr>
        <p:grpSpPr>
          <a:xfrm>
            <a:off x="831276" y="2702129"/>
            <a:ext cx="6308925" cy="356530"/>
            <a:chOff x="831276" y="2702129"/>
            <a:chExt cx="6308925" cy="356530"/>
          </a:xfrm>
        </p:grpSpPr>
        <p:sp>
          <p:nvSpPr>
            <p:cNvPr id="16" name="TextBox 15"/>
            <p:cNvSpPr txBox="1"/>
            <p:nvPr/>
          </p:nvSpPr>
          <p:spPr>
            <a:xfrm>
              <a:off x="831276" y="2708370"/>
              <a:ext cx="1549437" cy="338554"/>
            </a:xfrm>
            <a:prstGeom prst="rect">
              <a:avLst/>
            </a:prstGeom>
            <a:noFill/>
          </p:spPr>
          <p:txBody>
            <a:bodyPr wrap="square" rtlCol="0">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smtClean="0">
                  <a:ln w="50800"/>
                  <a:solidFill>
                    <a:schemeClr val="bg1">
                      <a:shade val="50000"/>
                    </a:schemeClr>
                  </a:solidFill>
                </a:rPr>
                <a:t>R</a:t>
              </a:r>
              <a:r>
                <a:rPr lang="en-US" sz="1200" b="1" dirty="0" smtClean="0">
                  <a:ln w="50800"/>
                  <a:solidFill>
                    <a:schemeClr val="bg1">
                      <a:shade val="50000"/>
                    </a:schemeClr>
                  </a:solidFill>
                </a:rPr>
                <a:t>in</a:t>
              </a:r>
              <a:r>
                <a:rPr lang="en-US" sz="1200" b="1" dirty="0" smtClean="0">
                  <a:ln w="50800"/>
                  <a:solidFill>
                    <a:schemeClr val="bg1">
                      <a:shade val="50000"/>
                    </a:schemeClr>
                  </a:solidFill>
                </a:rPr>
                <a:t>	</a:t>
              </a:r>
              <a:r>
                <a:rPr lang="en-US" sz="1600" b="1" dirty="0" smtClean="0">
                  <a:ln w="50800"/>
                  <a:solidFill>
                    <a:schemeClr val="bg1">
                      <a:shade val="50000"/>
                    </a:schemeClr>
                  </a:solidFill>
                </a:rPr>
                <a:t>	R</a:t>
              </a:r>
              <a:r>
                <a:rPr lang="en-US" sz="1200" b="1" dirty="0" smtClean="0">
                  <a:ln w="50800"/>
                  <a:solidFill>
                    <a:schemeClr val="bg1">
                      <a:shade val="50000"/>
                    </a:schemeClr>
                  </a:solidFill>
                </a:rPr>
                <a:t>out</a:t>
              </a:r>
              <a:endParaRPr lang="en-US" sz="1600" b="1" dirty="0">
                <a:ln w="50800"/>
                <a:solidFill>
                  <a:schemeClr val="bg1">
                    <a:shade val="50000"/>
                  </a:schemeClr>
                </a:solidFill>
              </a:endParaRPr>
            </a:p>
          </p:txBody>
        </p:sp>
        <p:sp>
          <p:nvSpPr>
            <p:cNvPr id="96" name="TextBox 95"/>
            <p:cNvSpPr txBox="1"/>
            <p:nvPr/>
          </p:nvSpPr>
          <p:spPr>
            <a:xfrm>
              <a:off x="2485613" y="2720105"/>
              <a:ext cx="1549437" cy="338554"/>
            </a:xfrm>
            <a:prstGeom prst="rect">
              <a:avLst/>
            </a:prstGeom>
            <a:noFill/>
          </p:spPr>
          <p:txBody>
            <a:bodyPr wrap="square" rtlCol="0">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smtClean="0">
                  <a:ln w="50800"/>
                  <a:solidFill>
                    <a:schemeClr val="bg1">
                      <a:shade val="50000"/>
                    </a:schemeClr>
                  </a:solidFill>
                </a:rPr>
                <a:t>R</a:t>
              </a:r>
              <a:r>
                <a:rPr lang="en-US" sz="1200" b="1" dirty="0" smtClean="0">
                  <a:ln w="50800"/>
                  <a:solidFill>
                    <a:schemeClr val="bg1">
                      <a:shade val="50000"/>
                    </a:schemeClr>
                  </a:solidFill>
                </a:rPr>
                <a:t>in</a:t>
              </a:r>
              <a:r>
                <a:rPr lang="en-US" sz="1200" b="1" dirty="0" smtClean="0">
                  <a:ln w="50800"/>
                  <a:solidFill>
                    <a:schemeClr val="bg1">
                      <a:shade val="50000"/>
                    </a:schemeClr>
                  </a:solidFill>
                </a:rPr>
                <a:t>	</a:t>
              </a:r>
              <a:r>
                <a:rPr lang="en-US" sz="1600" b="1" dirty="0" smtClean="0">
                  <a:ln w="50800"/>
                  <a:solidFill>
                    <a:schemeClr val="bg1">
                      <a:shade val="50000"/>
                    </a:schemeClr>
                  </a:solidFill>
                </a:rPr>
                <a:t>	R</a:t>
              </a:r>
              <a:r>
                <a:rPr lang="en-US" sz="1200" b="1" dirty="0" smtClean="0">
                  <a:ln w="50800"/>
                  <a:solidFill>
                    <a:schemeClr val="bg1">
                      <a:shade val="50000"/>
                    </a:schemeClr>
                  </a:solidFill>
                </a:rPr>
                <a:t>out</a:t>
              </a:r>
              <a:endParaRPr lang="en-US" sz="1600" b="1" dirty="0">
                <a:ln w="50800"/>
                <a:solidFill>
                  <a:schemeClr val="bg1">
                    <a:shade val="50000"/>
                  </a:schemeClr>
                </a:solidFill>
              </a:endParaRPr>
            </a:p>
          </p:txBody>
        </p:sp>
        <p:sp>
          <p:nvSpPr>
            <p:cNvPr id="97" name="TextBox 96"/>
            <p:cNvSpPr txBox="1"/>
            <p:nvPr/>
          </p:nvSpPr>
          <p:spPr>
            <a:xfrm>
              <a:off x="4040911" y="2715228"/>
              <a:ext cx="1549437" cy="338554"/>
            </a:xfrm>
            <a:prstGeom prst="rect">
              <a:avLst/>
            </a:prstGeom>
            <a:noFill/>
          </p:spPr>
          <p:txBody>
            <a:bodyPr wrap="square" rtlCol="0">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smtClean="0">
                  <a:ln w="50800"/>
                  <a:solidFill>
                    <a:schemeClr val="bg1">
                      <a:shade val="50000"/>
                    </a:schemeClr>
                  </a:solidFill>
                </a:rPr>
                <a:t>R</a:t>
              </a:r>
              <a:r>
                <a:rPr lang="en-US" sz="1200" b="1" dirty="0" smtClean="0">
                  <a:ln w="50800"/>
                  <a:solidFill>
                    <a:schemeClr val="bg1">
                      <a:shade val="50000"/>
                    </a:schemeClr>
                  </a:solidFill>
                </a:rPr>
                <a:t>in</a:t>
              </a:r>
              <a:r>
                <a:rPr lang="en-US" sz="1200" b="1" dirty="0" smtClean="0">
                  <a:ln w="50800"/>
                  <a:solidFill>
                    <a:schemeClr val="bg1">
                      <a:shade val="50000"/>
                    </a:schemeClr>
                  </a:solidFill>
                </a:rPr>
                <a:t>	</a:t>
              </a:r>
              <a:r>
                <a:rPr lang="en-US" sz="1600" b="1" dirty="0" smtClean="0">
                  <a:ln w="50800"/>
                  <a:solidFill>
                    <a:schemeClr val="bg1">
                      <a:shade val="50000"/>
                    </a:schemeClr>
                  </a:solidFill>
                </a:rPr>
                <a:t>	R</a:t>
              </a:r>
              <a:r>
                <a:rPr lang="en-US" sz="1200" b="1" dirty="0" smtClean="0">
                  <a:ln w="50800"/>
                  <a:solidFill>
                    <a:schemeClr val="bg1">
                      <a:shade val="50000"/>
                    </a:schemeClr>
                  </a:solidFill>
                </a:rPr>
                <a:t>out</a:t>
              </a:r>
              <a:endParaRPr lang="en-US" sz="1600" b="1" dirty="0">
                <a:ln w="50800"/>
                <a:solidFill>
                  <a:schemeClr val="bg1">
                    <a:shade val="50000"/>
                  </a:schemeClr>
                </a:solidFill>
              </a:endParaRPr>
            </a:p>
          </p:txBody>
        </p:sp>
        <p:sp>
          <p:nvSpPr>
            <p:cNvPr id="98" name="TextBox 97"/>
            <p:cNvSpPr txBox="1"/>
            <p:nvPr/>
          </p:nvSpPr>
          <p:spPr>
            <a:xfrm>
              <a:off x="5590764" y="2702129"/>
              <a:ext cx="1549437" cy="338554"/>
            </a:xfrm>
            <a:prstGeom prst="rect">
              <a:avLst/>
            </a:prstGeom>
            <a:noFill/>
          </p:spPr>
          <p:txBody>
            <a:bodyPr wrap="square" rtlCol="0">
              <a:spAutoFit/>
              <a:scene3d>
                <a:camera prst="orthographicFront"/>
                <a:lightRig rig="balanced" dir="t">
                  <a:rot lat="0" lon="0" rev="2100000"/>
                </a:lightRig>
              </a:scene3d>
              <a:sp3d extrusionH="57150" prstMaterial="metal">
                <a:bevelT w="38100" h="25400"/>
                <a:contourClr>
                  <a:schemeClr val="bg2"/>
                </a:contourClr>
              </a:sp3d>
            </a:bodyPr>
            <a:lstStyle/>
            <a:p>
              <a:r>
                <a:rPr lang="en-US" sz="1600" b="1" dirty="0" smtClean="0">
                  <a:ln w="50800"/>
                  <a:solidFill>
                    <a:schemeClr val="bg1">
                      <a:shade val="50000"/>
                    </a:schemeClr>
                  </a:solidFill>
                </a:rPr>
                <a:t>R</a:t>
              </a:r>
              <a:r>
                <a:rPr lang="en-US" sz="1200" b="1" dirty="0" smtClean="0">
                  <a:ln w="50800"/>
                  <a:solidFill>
                    <a:schemeClr val="bg1">
                      <a:shade val="50000"/>
                    </a:schemeClr>
                  </a:solidFill>
                </a:rPr>
                <a:t>in</a:t>
              </a:r>
              <a:r>
                <a:rPr lang="en-US" sz="1200" b="1" dirty="0" smtClean="0">
                  <a:ln w="50800"/>
                  <a:solidFill>
                    <a:schemeClr val="bg1">
                      <a:shade val="50000"/>
                    </a:schemeClr>
                  </a:solidFill>
                </a:rPr>
                <a:t>	</a:t>
              </a:r>
              <a:r>
                <a:rPr lang="en-US" sz="1600" b="1" dirty="0" smtClean="0">
                  <a:ln w="50800"/>
                  <a:solidFill>
                    <a:schemeClr val="bg1">
                      <a:shade val="50000"/>
                    </a:schemeClr>
                  </a:solidFill>
                </a:rPr>
                <a:t>	R</a:t>
              </a:r>
              <a:r>
                <a:rPr lang="en-US" sz="1200" b="1" dirty="0" smtClean="0">
                  <a:ln w="50800"/>
                  <a:solidFill>
                    <a:schemeClr val="bg1">
                      <a:shade val="50000"/>
                    </a:schemeClr>
                  </a:solidFill>
                </a:rPr>
                <a:t>out</a:t>
              </a:r>
              <a:endParaRPr lang="en-US" sz="1600" b="1" dirty="0">
                <a:ln w="50800"/>
                <a:solidFill>
                  <a:schemeClr val="bg1">
                    <a:shade val="50000"/>
                  </a:schemeClr>
                </a:solidFill>
              </a:endParaRPr>
            </a:p>
          </p:txBody>
        </p:sp>
      </p:grpSp>
      <p:grpSp>
        <p:nvGrpSpPr>
          <p:cNvPr id="32" name="Group 31"/>
          <p:cNvGrpSpPr/>
          <p:nvPr/>
        </p:nvGrpSpPr>
        <p:grpSpPr>
          <a:xfrm>
            <a:off x="2075323" y="2671948"/>
            <a:ext cx="5014246" cy="1995055"/>
            <a:chOff x="2075323" y="2671948"/>
            <a:chExt cx="5014246" cy="1995055"/>
          </a:xfrm>
        </p:grpSpPr>
        <p:sp>
          <p:nvSpPr>
            <p:cNvPr id="23" name="Freeform 22"/>
            <p:cNvSpPr/>
            <p:nvPr/>
          </p:nvSpPr>
          <p:spPr>
            <a:xfrm>
              <a:off x="2075323" y="2731324"/>
              <a:ext cx="547811" cy="1828801"/>
            </a:xfrm>
            <a:custGeom>
              <a:avLst/>
              <a:gdLst>
                <a:gd name="connsiteX0" fmla="*/ 184484 w 570885"/>
                <a:gd name="connsiteY0" fmla="*/ 0 h 1840676"/>
                <a:gd name="connsiteX1" fmla="*/ 6354 w 570885"/>
                <a:gd name="connsiteY1" fmla="*/ 890650 h 1840676"/>
                <a:gd name="connsiteX2" fmla="*/ 386365 w 570885"/>
                <a:gd name="connsiteY2" fmla="*/ 1318161 h 1840676"/>
                <a:gd name="connsiteX3" fmla="*/ 564494 w 570885"/>
                <a:gd name="connsiteY3" fmla="*/ 1698172 h 1840676"/>
                <a:gd name="connsiteX4" fmla="*/ 172609 w 570885"/>
                <a:gd name="connsiteY4" fmla="*/ 1840676 h 1840676"/>
                <a:gd name="connsiteX0" fmla="*/ 184484 w 570885"/>
                <a:gd name="connsiteY0" fmla="*/ 0 h 1828801"/>
                <a:gd name="connsiteX1" fmla="*/ 6354 w 570885"/>
                <a:gd name="connsiteY1" fmla="*/ 878775 h 1828801"/>
                <a:gd name="connsiteX2" fmla="*/ 386365 w 570885"/>
                <a:gd name="connsiteY2" fmla="*/ 1306286 h 1828801"/>
                <a:gd name="connsiteX3" fmla="*/ 564494 w 570885"/>
                <a:gd name="connsiteY3" fmla="*/ 1686297 h 1828801"/>
                <a:gd name="connsiteX4" fmla="*/ 172609 w 570885"/>
                <a:gd name="connsiteY4" fmla="*/ 1828801 h 1828801"/>
                <a:gd name="connsiteX0" fmla="*/ 182614 w 569015"/>
                <a:gd name="connsiteY0" fmla="*/ 0 h 1828801"/>
                <a:gd name="connsiteX1" fmla="*/ 4484 w 569015"/>
                <a:gd name="connsiteY1" fmla="*/ 878775 h 1828801"/>
                <a:gd name="connsiteX2" fmla="*/ 384495 w 569015"/>
                <a:gd name="connsiteY2" fmla="*/ 1306286 h 1828801"/>
                <a:gd name="connsiteX3" fmla="*/ 562624 w 569015"/>
                <a:gd name="connsiteY3" fmla="*/ 1686297 h 1828801"/>
                <a:gd name="connsiteX4" fmla="*/ 170739 w 569015"/>
                <a:gd name="connsiteY4" fmla="*/ 1828801 h 1828801"/>
                <a:gd name="connsiteX0" fmla="*/ 81238 w 466998"/>
                <a:gd name="connsiteY0" fmla="*/ 0 h 1828801"/>
                <a:gd name="connsiteX1" fmla="*/ 9986 w 466998"/>
                <a:gd name="connsiteY1" fmla="*/ 914401 h 1828801"/>
                <a:gd name="connsiteX2" fmla="*/ 283119 w 466998"/>
                <a:gd name="connsiteY2" fmla="*/ 1306286 h 1828801"/>
                <a:gd name="connsiteX3" fmla="*/ 461248 w 466998"/>
                <a:gd name="connsiteY3" fmla="*/ 1686297 h 1828801"/>
                <a:gd name="connsiteX4" fmla="*/ 69363 w 466998"/>
                <a:gd name="connsiteY4" fmla="*/ 1828801 h 1828801"/>
                <a:gd name="connsiteX0" fmla="*/ 85986 w 480373"/>
                <a:gd name="connsiteY0" fmla="*/ 0 h 1828801"/>
                <a:gd name="connsiteX1" fmla="*/ 14734 w 480373"/>
                <a:gd name="connsiteY1" fmla="*/ 914401 h 1828801"/>
                <a:gd name="connsiteX2" fmla="*/ 359119 w 480373"/>
                <a:gd name="connsiteY2" fmla="*/ 1258784 h 1828801"/>
                <a:gd name="connsiteX3" fmla="*/ 465996 w 480373"/>
                <a:gd name="connsiteY3" fmla="*/ 1686297 h 1828801"/>
                <a:gd name="connsiteX4" fmla="*/ 74111 w 480373"/>
                <a:gd name="connsiteY4" fmla="*/ 1828801 h 1828801"/>
                <a:gd name="connsiteX0" fmla="*/ 85986 w 491181"/>
                <a:gd name="connsiteY0" fmla="*/ 0 h 1829275"/>
                <a:gd name="connsiteX1" fmla="*/ 14734 w 491181"/>
                <a:gd name="connsiteY1" fmla="*/ 914401 h 1829275"/>
                <a:gd name="connsiteX2" fmla="*/ 359119 w 491181"/>
                <a:gd name="connsiteY2" fmla="*/ 1258784 h 1829275"/>
                <a:gd name="connsiteX3" fmla="*/ 477871 w 491181"/>
                <a:gd name="connsiteY3" fmla="*/ 1745673 h 1829275"/>
                <a:gd name="connsiteX4" fmla="*/ 74111 w 491181"/>
                <a:gd name="connsiteY4" fmla="*/ 1828801 h 1829275"/>
                <a:gd name="connsiteX0" fmla="*/ 85986 w 547811"/>
                <a:gd name="connsiteY0" fmla="*/ 0 h 1828801"/>
                <a:gd name="connsiteX1" fmla="*/ 14734 w 547811"/>
                <a:gd name="connsiteY1" fmla="*/ 914401 h 1828801"/>
                <a:gd name="connsiteX2" fmla="*/ 359119 w 547811"/>
                <a:gd name="connsiteY2" fmla="*/ 1258784 h 1828801"/>
                <a:gd name="connsiteX3" fmla="*/ 537248 w 547811"/>
                <a:gd name="connsiteY3" fmla="*/ 1496292 h 1828801"/>
                <a:gd name="connsiteX4" fmla="*/ 477871 w 547811"/>
                <a:gd name="connsiteY4" fmla="*/ 1745673 h 1828801"/>
                <a:gd name="connsiteX5" fmla="*/ 74111 w 547811"/>
                <a:gd name="connsiteY5" fmla="*/ 1828801 h 182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811" h="1828801">
                  <a:moveTo>
                    <a:pt x="85986" y="0"/>
                  </a:moveTo>
                  <a:cubicBezTo>
                    <a:pt x="39474" y="335478"/>
                    <a:pt x="-30788" y="704604"/>
                    <a:pt x="14734" y="914401"/>
                  </a:cubicBezTo>
                  <a:cubicBezTo>
                    <a:pt x="60256" y="1124198"/>
                    <a:pt x="272033" y="1161802"/>
                    <a:pt x="359119" y="1258784"/>
                  </a:cubicBezTo>
                  <a:cubicBezTo>
                    <a:pt x="446205" y="1355766"/>
                    <a:pt x="517456" y="1415144"/>
                    <a:pt x="537248" y="1496292"/>
                  </a:cubicBezTo>
                  <a:cubicBezTo>
                    <a:pt x="557040" y="1577440"/>
                    <a:pt x="555060" y="1690255"/>
                    <a:pt x="477871" y="1745673"/>
                  </a:cubicBezTo>
                  <a:cubicBezTo>
                    <a:pt x="400682" y="1801091"/>
                    <a:pt x="74111" y="1828801"/>
                    <a:pt x="74111" y="1828801"/>
                  </a:cubicBezTo>
                </a:path>
              </a:pathLst>
            </a:custGeom>
            <a:noFill/>
            <a:ln w="76200" cap="rnd">
              <a:solidFill>
                <a:schemeClr val="bg2">
                  <a:lumMod val="75000"/>
                  <a:alpha val="88000"/>
                </a:schemeClr>
              </a:solidFill>
            </a:ln>
            <a:scene3d>
              <a:camera prst="orthographicFront"/>
              <a:lightRig rig="threePt" dir="t"/>
            </a:scene3d>
            <a:sp3d prstMaterial="matte">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a:xfrm>
              <a:off x="2137558" y="2719449"/>
              <a:ext cx="712520" cy="1947554"/>
            </a:xfrm>
            <a:custGeom>
              <a:avLst/>
              <a:gdLst>
                <a:gd name="connsiteX0" fmla="*/ 712520 w 712520"/>
                <a:gd name="connsiteY0" fmla="*/ 0 h 1950268"/>
                <a:gd name="connsiteX1" fmla="*/ 344385 w 712520"/>
                <a:gd name="connsiteY1" fmla="*/ 890650 h 1950268"/>
                <a:gd name="connsiteX2" fmla="*/ 617517 w 712520"/>
                <a:gd name="connsiteY2" fmla="*/ 1543793 h 1950268"/>
                <a:gd name="connsiteX3" fmla="*/ 558141 w 712520"/>
                <a:gd name="connsiteY3" fmla="*/ 1900052 h 1950268"/>
                <a:gd name="connsiteX4" fmla="*/ 0 w 712520"/>
                <a:gd name="connsiteY4" fmla="*/ 1947554 h 1950268"/>
                <a:gd name="connsiteX0" fmla="*/ 712520 w 712520"/>
                <a:gd name="connsiteY0" fmla="*/ 0 h 1950268"/>
                <a:gd name="connsiteX1" fmla="*/ 641268 w 712520"/>
                <a:gd name="connsiteY1" fmla="*/ 475013 h 1950268"/>
                <a:gd name="connsiteX2" fmla="*/ 344385 w 712520"/>
                <a:gd name="connsiteY2" fmla="*/ 890650 h 1950268"/>
                <a:gd name="connsiteX3" fmla="*/ 617517 w 712520"/>
                <a:gd name="connsiteY3" fmla="*/ 1543793 h 1950268"/>
                <a:gd name="connsiteX4" fmla="*/ 558141 w 712520"/>
                <a:gd name="connsiteY4" fmla="*/ 1900052 h 1950268"/>
                <a:gd name="connsiteX5" fmla="*/ 0 w 712520"/>
                <a:gd name="connsiteY5" fmla="*/ 1947554 h 1950268"/>
                <a:gd name="connsiteX0" fmla="*/ 712520 w 712520"/>
                <a:gd name="connsiteY0" fmla="*/ 0 h 1950268"/>
                <a:gd name="connsiteX1" fmla="*/ 641268 w 712520"/>
                <a:gd name="connsiteY1" fmla="*/ 475013 h 1950268"/>
                <a:gd name="connsiteX2" fmla="*/ 344385 w 712520"/>
                <a:gd name="connsiteY2" fmla="*/ 961902 h 1950268"/>
                <a:gd name="connsiteX3" fmla="*/ 617517 w 712520"/>
                <a:gd name="connsiteY3" fmla="*/ 1543793 h 1950268"/>
                <a:gd name="connsiteX4" fmla="*/ 558141 w 712520"/>
                <a:gd name="connsiteY4" fmla="*/ 1900052 h 1950268"/>
                <a:gd name="connsiteX5" fmla="*/ 0 w 712520"/>
                <a:gd name="connsiteY5" fmla="*/ 1947554 h 1950268"/>
                <a:gd name="connsiteX0" fmla="*/ 712520 w 712520"/>
                <a:gd name="connsiteY0" fmla="*/ 0 h 1947554"/>
                <a:gd name="connsiteX1" fmla="*/ 641268 w 712520"/>
                <a:gd name="connsiteY1" fmla="*/ 475013 h 1947554"/>
                <a:gd name="connsiteX2" fmla="*/ 344385 w 712520"/>
                <a:gd name="connsiteY2" fmla="*/ 961902 h 1947554"/>
                <a:gd name="connsiteX3" fmla="*/ 617517 w 712520"/>
                <a:gd name="connsiteY3" fmla="*/ 1543793 h 1947554"/>
                <a:gd name="connsiteX4" fmla="*/ 546265 w 712520"/>
                <a:gd name="connsiteY4" fmla="*/ 1852550 h 1947554"/>
                <a:gd name="connsiteX5" fmla="*/ 0 w 712520"/>
                <a:gd name="connsiteY5" fmla="*/ 1947554 h 19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520" h="1947554">
                  <a:moveTo>
                    <a:pt x="712520" y="0"/>
                  </a:moveTo>
                  <a:cubicBezTo>
                    <a:pt x="682832" y="63335"/>
                    <a:pt x="702624" y="326571"/>
                    <a:pt x="641268" y="475013"/>
                  </a:cubicBezTo>
                  <a:cubicBezTo>
                    <a:pt x="579912" y="623455"/>
                    <a:pt x="348344" y="783772"/>
                    <a:pt x="344385" y="961902"/>
                  </a:cubicBezTo>
                  <a:cubicBezTo>
                    <a:pt x="340426" y="1140032"/>
                    <a:pt x="583870" y="1395352"/>
                    <a:pt x="617517" y="1543793"/>
                  </a:cubicBezTo>
                  <a:cubicBezTo>
                    <a:pt x="651164" y="1692234"/>
                    <a:pt x="649184" y="1785257"/>
                    <a:pt x="546265" y="1852550"/>
                  </a:cubicBezTo>
                  <a:cubicBezTo>
                    <a:pt x="443346" y="1919843"/>
                    <a:pt x="0" y="1947554"/>
                    <a:pt x="0" y="1947554"/>
                  </a:cubicBezTo>
                </a:path>
              </a:pathLst>
            </a:custGeom>
            <a:noFill/>
            <a:ln w="76200" cap="rnd">
              <a:solidFill>
                <a:schemeClr val="bg2">
                  <a:lumMod val="75000"/>
                  <a:alpha val="88000"/>
                </a:schemeClr>
              </a:solidFill>
            </a:ln>
            <a:scene3d>
              <a:camera prst="orthographicFront"/>
              <a:lightRig rig="threePt" dir="t"/>
            </a:scene3d>
            <a:sp3d prstMaterial="matte">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p:cNvSpPr/>
            <p:nvPr/>
          </p:nvSpPr>
          <p:spPr>
            <a:xfrm>
              <a:off x="3684159" y="2731325"/>
              <a:ext cx="1887487" cy="1778907"/>
            </a:xfrm>
            <a:custGeom>
              <a:avLst/>
              <a:gdLst>
                <a:gd name="connsiteX0" fmla="*/ 29850 w 2015888"/>
                <a:gd name="connsiteY0" fmla="*/ 0 h 1775401"/>
                <a:gd name="connsiteX1" fmla="*/ 207980 w 2015888"/>
                <a:gd name="connsiteY1" fmla="*/ 475013 h 1775401"/>
                <a:gd name="connsiteX2" fmla="*/ 1585518 w 2015888"/>
                <a:gd name="connsiteY2" fmla="*/ 1306285 h 1775401"/>
                <a:gd name="connsiteX3" fmla="*/ 2013030 w 2015888"/>
                <a:gd name="connsiteY3" fmla="*/ 1674420 h 1775401"/>
                <a:gd name="connsiteX4" fmla="*/ 1763648 w 2015888"/>
                <a:gd name="connsiteY4" fmla="*/ 1769423 h 1775401"/>
                <a:gd name="connsiteX5" fmla="*/ 1597393 w 2015888"/>
                <a:gd name="connsiteY5" fmla="*/ 1757548 h 1775401"/>
                <a:gd name="connsiteX0" fmla="*/ 29850 w 1899251"/>
                <a:gd name="connsiteY0" fmla="*/ 0 h 1778907"/>
                <a:gd name="connsiteX1" fmla="*/ 207980 w 1899251"/>
                <a:gd name="connsiteY1" fmla="*/ 475013 h 1778907"/>
                <a:gd name="connsiteX2" fmla="*/ 1585518 w 1899251"/>
                <a:gd name="connsiteY2" fmla="*/ 1306285 h 1778907"/>
                <a:gd name="connsiteX3" fmla="*/ 1894277 w 1899251"/>
                <a:gd name="connsiteY3" fmla="*/ 1626919 h 1778907"/>
                <a:gd name="connsiteX4" fmla="*/ 1763648 w 1899251"/>
                <a:gd name="connsiteY4" fmla="*/ 1769423 h 1778907"/>
                <a:gd name="connsiteX5" fmla="*/ 1597393 w 1899251"/>
                <a:gd name="connsiteY5" fmla="*/ 1757548 h 1778907"/>
                <a:gd name="connsiteX0" fmla="*/ 29850 w 1896395"/>
                <a:gd name="connsiteY0" fmla="*/ 0 h 1778907"/>
                <a:gd name="connsiteX1" fmla="*/ 207980 w 1896395"/>
                <a:gd name="connsiteY1" fmla="*/ 475013 h 1778907"/>
                <a:gd name="connsiteX2" fmla="*/ 1585518 w 1896395"/>
                <a:gd name="connsiteY2" fmla="*/ 1306285 h 1778907"/>
                <a:gd name="connsiteX3" fmla="*/ 1656771 w 1896395"/>
                <a:gd name="connsiteY3" fmla="*/ 1425039 h 1778907"/>
                <a:gd name="connsiteX4" fmla="*/ 1894277 w 1896395"/>
                <a:gd name="connsiteY4" fmla="*/ 1626919 h 1778907"/>
                <a:gd name="connsiteX5" fmla="*/ 1763648 w 1896395"/>
                <a:gd name="connsiteY5" fmla="*/ 1769423 h 1778907"/>
                <a:gd name="connsiteX6" fmla="*/ 1597393 w 1896395"/>
                <a:gd name="connsiteY6" fmla="*/ 1757548 h 1778907"/>
                <a:gd name="connsiteX0" fmla="*/ 22111 w 1888656"/>
                <a:gd name="connsiteY0" fmla="*/ 0 h 1778907"/>
                <a:gd name="connsiteX1" fmla="*/ 200241 w 1888656"/>
                <a:gd name="connsiteY1" fmla="*/ 475013 h 1778907"/>
                <a:gd name="connsiteX2" fmla="*/ 1375898 w 1888656"/>
                <a:gd name="connsiteY2" fmla="*/ 1318160 h 1778907"/>
                <a:gd name="connsiteX3" fmla="*/ 1649032 w 1888656"/>
                <a:gd name="connsiteY3" fmla="*/ 1425039 h 1778907"/>
                <a:gd name="connsiteX4" fmla="*/ 1886538 w 1888656"/>
                <a:gd name="connsiteY4" fmla="*/ 1626919 h 1778907"/>
                <a:gd name="connsiteX5" fmla="*/ 1755909 w 1888656"/>
                <a:gd name="connsiteY5" fmla="*/ 1769423 h 1778907"/>
                <a:gd name="connsiteX6" fmla="*/ 1589654 w 1888656"/>
                <a:gd name="connsiteY6" fmla="*/ 1757548 h 1778907"/>
                <a:gd name="connsiteX0" fmla="*/ 20942 w 1887487"/>
                <a:gd name="connsiteY0" fmla="*/ 0 h 1778907"/>
                <a:gd name="connsiteX1" fmla="*/ 199072 w 1887487"/>
                <a:gd name="connsiteY1" fmla="*/ 475013 h 1778907"/>
                <a:gd name="connsiteX2" fmla="*/ 1339103 w 1887487"/>
                <a:gd name="connsiteY2" fmla="*/ 1211282 h 1778907"/>
                <a:gd name="connsiteX3" fmla="*/ 1647863 w 1887487"/>
                <a:gd name="connsiteY3" fmla="*/ 1425039 h 1778907"/>
                <a:gd name="connsiteX4" fmla="*/ 1885369 w 1887487"/>
                <a:gd name="connsiteY4" fmla="*/ 1626919 h 1778907"/>
                <a:gd name="connsiteX5" fmla="*/ 1754740 w 1887487"/>
                <a:gd name="connsiteY5" fmla="*/ 1769423 h 1778907"/>
                <a:gd name="connsiteX6" fmla="*/ 1588485 w 1887487"/>
                <a:gd name="connsiteY6" fmla="*/ 1757548 h 177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7487" h="1778907">
                  <a:moveTo>
                    <a:pt x="20942" y="0"/>
                  </a:moveTo>
                  <a:cubicBezTo>
                    <a:pt x="-19632" y="128649"/>
                    <a:pt x="-20622" y="273133"/>
                    <a:pt x="199072" y="475013"/>
                  </a:cubicBezTo>
                  <a:cubicBezTo>
                    <a:pt x="418766" y="676893"/>
                    <a:pt x="1097638" y="1052944"/>
                    <a:pt x="1339103" y="1211282"/>
                  </a:cubicBezTo>
                  <a:cubicBezTo>
                    <a:pt x="1580568" y="1369620"/>
                    <a:pt x="1596403" y="1371600"/>
                    <a:pt x="1647863" y="1425039"/>
                  </a:cubicBezTo>
                  <a:cubicBezTo>
                    <a:pt x="1699323" y="1478478"/>
                    <a:pt x="1867556" y="1569522"/>
                    <a:pt x="1885369" y="1626919"/>
                  </a:cubicBezTo>
                  <a:cubicBezTo>
                    <a:pt x="1903182" y="1684316"/>
                    <a:pt x="1804221" y="1747652"/>
                    <a:pt x="1754740" y="1769423"/>
                  </a:cubicBezTo>
                  <a:cubicBezTo>
                    <a:pt x="1705259" y="1791195"/>
                    <a:pt x="1636976" y="1770413"/>
                    <a:pt x="1588485" y="1757548"/>
                  </a:cubicBezTo>
                </a:path>
              </a:pathLst>
            </a:custGeom>
            <a:noFill/>
            <a:ln w="76200" cap="rnd">
              <a:solidFill>
                <a:schemeClr val="bg2">
                  <a:lumMod val="75000"/>
                  <a:alpha val="88000"/>
                </a:schemeClr>
              </a:solidFill>
            </a:ln>
            <a:scene3d>
              <a:camera prst="orthographicFront"/>
              <a:lightRig rig="threePt" dir="t"/>
            </a:scene3d>
            <a:sp3d prstMaterial="matte">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26"/>
            <p:cNvSpPr/>
            <p:nvPr/>
          </p:nvSpPr>
          <p:spPr>
            <a:xfrm>
              <a:off x="4298736" y="2671948"/>
              <a:ext cx="1533122" cy="1954458"/>
            </a:xfrm>
            <a:custGeom>
              <a:avLst/>
              <a:gdLst>
                <a:gd name="connsiteX0" fmla="*/ 62983 w 1603070"/>
                <a:gd name="connsiteY0" fmla="*/ 0 h 1955316"/>
                <a:gd name="connsiteX1" fmla="*/ 157986 w 1603070"/>
                <a:gd name="connsiteY1" fmla="*/ 534390 h 1955316"/>
                <a:gd name="connsiteX2" fmla="*/ 1428645 w 1603070"/>
                <a:gd name="connsiteY2" fmla="*/ 1531917 h 1955316"/>
                <a:gd name="connsiteX3" fmla="*/ 1583025 w 1603070"/>
                <a:gd name="connsiteY3" fmla="*/ 1805049 h 1955316"/>
                <a:gd name="connsiteX4" fmla="*/ 1345518 w 1603070"/>
                <a:gd name="connsiteY4" fmla="*/ 1947553 h 1955316"/>
                <a:gd name="connsiteX5" fmla="*/ 977383 w 1603070"/>
                <a:gd name="connsiteY5" fmla="*/ 1923803 h 1955316"/>
                <a:gd name="connsiteX0" fmla="*/ 62983 w 1566909"/>
                <a:gd name="connsiteY0" fmla="*/ 0 h 1954458"/>
                <a:gd name="connsiteX1" fmla="*/ 157986 w 1566909"/>
                <a:gd name="connsiteY1" fmla="*/ 534390 h 1954458"/>
                <a:gd name="connsiteX2" fmla="*/ 1428645 w 1566909"/>
                <a:gd name="connsiteY2" fmla="*/ 1531917 h 1954458"/>
                <a:gd name="connsiteX3" fmla="*/ 1523649 w 1566909"/>
                <a:gd name="connsiteY3" fmla="*/ 1816924 h 1954458"/>
                <a:gd name="connsiteX4" fmla="*/ 1345518 w 1566909"/>
                <a:gd name="connsiteY4" fmla="*/ 1947553 h 1954458"/>
                <a:gd name="connsiteX5" fmla="*/ 977383 w 1566909"/>
                <a:gd name="connsiteY5" fmla="*/ 1923803 h 1954458"/>
                <a:gd name="connsiteX0" fmla="*/ 59508 w 1533122"/>
                <a:gd name="connsiteY0" fmla="*/ 0 h 1954458"/>
                <a:gd name="connsiteX1" fmla="*/ 154511 w 1533122"/>
                <a:gd name="connsiteY1" fmla="*/ 534390 h 1954458"/>
                <a:gd name="connsiteX2" fmla="*/ 1365793 w 1533122"/>
                <a:gd name="connsiteY2" fmla="*/ 1460665 h 1954458"/>
                <a:gd name="connsiteX3" fmla="*/ 1520174 w 1533122"/>
                <a:gd name="connsiteY3" fmla="*/ 1816924 h 1954458"/>
                <a:gd name="connsiteX4" fmla="*/ 1342043 w 1533122"/>
                <a:gd name="connsiteY4" fmla="*/ 1947553 h 1954458"/>
                <a:gd name="connsiteX5" fmla="*/ 973908 w 1533122"/>
                <a:gd name="connsiteY5" fmla="*/ 1923803 h 195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122" h="1954458">
                  <a:moveTo>
                    <a:pt x="59508" y="0"/>
                  </a:moveTo>
                  <a:cubicBezTo>
                    <a:pt x="-6796" y="139535"/>
                    <a:pt x="-63203" y="290946"/>
                    <a:pt x="154511" y="534390"/>
                  </a:cubicBezTo>
                  <a:cubicBezTo>
                    <a:pt x="372225" y="777834"/>
                    <a:pt x="1138183" y="1246909"/>
                    <a:pt x="1365793" y="1460665"/>
                  </a:cubicBezTo>
                  <a:cubicBezTo>
                    <a:pt x="1593404" y="1674421"/>
                    <a:pt x="1524132" y="1735776"/>
                    <a:pt x="1520174" y="1816924"/>
                  </a:cubicBezTo>
                  <a:cubicBezTo>
                    <a:pt x="1516216" y="1898072"/>
                    <a:pt x="1433087" y="1929740"/>
                    <a:pt x="1342043" y="1947553"/>
                  </a:cubicBezTo>
                  <a:cubicBezTo>
                    <a:pt x="1250999" y="1965366"/>
                    <a:pt x="1107505" y="1945574"/>
                    <a:pt x="973908" y="1923803"/>
                  </a:cubicBezTo>
                </a:path>
              </a:pathLst>
            </a:custGeom>
            <a:noFill/>
            <a:ln w="76200" cap="rnd">
              <a:solidFill>
                <a:schemeClr val="bg2">
                  <a:lumMod val="75000"/>
                  <a:alpha val="88000"/>
                </a:schemeClr>
              </a:solidFill>
            </a:ln>
            <a:scene3d>
              <a:camera prst="orthographicFront"/>
              <a:lightRig rig="threePt" dir="t"/>
            </a:scene3d>
            <a:sp3d prstMaterial="matte">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27"/>
            <p:cNvSpPr/>
            <p:nvPr/>
          </p:nvSpPr>
          <p:spPr>
            <a:xfrm>
              <a:off x="5284519" y="2731325"/>
              <a:ext cx="1805050" cy="1905379"/>
            </a:xfrm>
            <a:custGeom>
              <a:avLst/>
              <a:gdLst>
                <a:gd name="connsiteX0" fmla="*/ 0 w 1805050"/>
                <a:gd name="connsiteY0" fmla="*/ 0 h 1905379"/>
                <a:gd name="connsiteX1" fmla="*/ 534390 w 1805050"/>
                <a:gd name="connsiteY1" fmla="*/ 688769 h 1905379"/>
                <a:gd name="connsiteX2" fmla="*/ 1056904 w 1805050"/>
                <a:gd name="connsiteY2" fmla="*/ 1140031 h 1905379"/>
                <a:gd name="connsiteX3" fmla="*/ 1223159 w 1805050"/>
                <a:gd name="connsiteY3" fmla="*/ 1793174 h 1905379"/>
                <a:gd name="connsiteX4" fmla="*/ 1805050 w 1805050"/>
                <a:gd name="connsiteY4" fmla="*/ 1900052 h 1905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050" h="1905379">
                  <a:moveTo>
                    <a:pt x="0" y="0"/>
                  </a:moveTo>
                  <a:cubicBezTo>
                    <a:pt x="179119" y="249382"/>
                    <a:pt x="358239" y="498764"/>
                    <a:pt x="534390" y="688769"/>
                  </a:cubicBezTo>
                  <a:cubicBezTo>
                    <a:pt x="710541" y="878774"/>
                    <a:pt x="942109" y="955964"/>
                    <a:pt x="1056904" y="1140031"/>
                  </a:cubicBezTo>
                  <a:cubicBezTo>
                    <a:pt x="1171699" y="1324098"/>
                    <a:pt x="1098468" y="1666504"/>
                    <a:pt x="1223159" y="1793174"/>
                  </a:cubicBezTo>
                  <a:cubicBezTo>
                    <a:pt x="1347850" y="1919844"/>
                    <a:pt x="1576450" y="1909948"/>
                    <a:pt x="1805050" y="1900052"/>
                  </a:cubicBezTo>
                </a:path>
              </a:pathLst>
            </a:custGeom>
            <a:noFill/>
            <a:ln w="76200" cap="rnd">
              <a:solidFill>
                <a:schemeClr val="bg2">
                  <a:lumMod val="75000"/>
                  <a:alpha val="88000"/>
                </a:schemeClr>
              </a:solidFill>
            </a:ln>
            <a:scene3d>
              <a:camera prst="orthographicFront"/>
              <a:lightRig rig="threePt" dir="t"/>
            </a:scene3d>
            <a:sp3d prstMaterial="matte">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p:cNvSpPr/>
            <p:nvPr/>
          </p:nvSpPr>
          <p:spPr>
            <a:xfrm>
              <a:off x="5890161" y="2707574"/>
              <a:ext cx="1199408" cy="1810559"/>
            </a:xfrm>
            <a:custGeom>
              <a:avLst/>
              <a:gdLst>
                <a:gd name="connsiteX0" fmla="*/ 0 w 1199408"/>
                <a:gd name="connsiteY0" fmla="*/ 0 h 1810559"/>
                <a:gd name="connsiteX1" fmla="*/ 368135 w 1199408"/>
                <a:gd name="connsiteY1" fmla="*/ 724395 h 1810559"/>
                <a:gd name="connsiteX2" fmla="*/ 795647 w 1199408"/>
                <a:gd name="connsiteY2" fmla="*/ 1104405 h 1810559"/>
                <a:gd name="connsiteX3" fmla="*/ 890649 w 1199408"/>
                <a:gd name="connsiteY3" fmla="*/ 1721922 h 1810559"/>
                <a:gd name="connsiteX4" fmla="*/ 1199408 w 1199408"/>
                <a:gd name="connsiteY4" fmla="*/ 1793174 h 1810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08" h="1810559">
                  <a:moveTo>
                    <a:pt x="0" y="0"/>
                  </a:moveTo>
                  <a:cubicBezTo>
                    <a:pt x="117763" y="270164"/>
                    <a:pt x="235527" y="540328"/>
                    <a:pt x="368135" y="724395"/>
                  </a:cubicBezTo>
                  <a:cubicBezTo>
                    <a:pt x="500743" y="908463"/>
                    <a:pt x="708561" y="938150"/>
                    <a:pt x="795647" y="1104405"/>
                  </a:cubicBezTo>
                  <a:cubicBezTo>
                    <a:pt x="882733" y="1270660"/>
                    <a:pt x="823356" y="1607127"/>
                    <a:pt x="890649" y="1721922"/>
                  </a:cubicBezTo>
                  <a:cubicBezTo>
                    <a:pt x="957942" y="1836717"/>
                    <a:pt x="1078675" y="1814945"/>
                    <a:pt x="1199408" y="1793174"/>
                  </a:cubicBezTo>
                </a:path>
              </a:pathLst>
            </a:custGeom>
            <a:noFill/>
            <a:ln w="76200" cap="rnd">
              <a:solidFill>
                <a:schemeClr val="bg2">
                  <a:lumMod val="75000"/>
                  <a:alpha val="88000"/>
                </a:schemeClr>
              </a:solidFill>
            </a:ln>
            <a:scene3d>
              <a:camera prst="orthographicFront"/>
              <a:lightRig rig="threePt" dir="t"/>
            </a:scene3d>
            <a:sp3d prstMaterial="matte">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9" name="Group 98"/>
          <p:cNvGrpSpPr/>
          <p:nvPr/>
        </p:nvGrpSpPr>
        <p:grpSpPr>
          <a:xfrm>
            <a:off x="708180" y="4097056"/>
            <a:ext cx="7894146" cy="882035"/>
            <a:chOff x="758268" y="3893530"/>
            <a:chExt cx="7894146" cy="882035"/>
          </a:xfrm>
        </p:grpSpPr>
        <p:grpSp>
          <p:nvGrpSpPr>
            <p:cNvPr id="100" name="Group 99"/>
            <p:cNvGrpSpPr/>
            <p:nvPr/>
          </p:nvGrpSpPr>
          <p:grpSpPr>
            <a:xfrm>
              <a:off x="758268" y="3893530"/>
              <a:ext cx="7894146" cy="882035"/>
              <a:chOff x="758268" y="3893530"/>
              <a:chExt cx="7894146" cy="882035"/>
            </a:xfrm>
          </p:grpSpPr>
          <p:pic>
            <p:nvPicPr>
              <p:cNvPr id="105" name="Picture 2" descr="F:\docss\Downloads\Dekstopasdf-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074" y="3898110"/>
                <a:ext cx="1679340" cy="87745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F:\docss\Downloads\Dekstopasdf-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8763" y="3893530"/>
                <a:ext cx="1679340" cy="87745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F:\docss\Downloads\Dekstopasdf-P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268" y="3893530"/>
                <a:ext cx="1679340" cy="877455"/>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TextBox 100"/>
            <p:cNvSpPr txBox="1"/>
            <p:nvPr/>
          </p:nvSpPr>
          <p:spPr>
            <a:xfrm>
              <a:off x="8247334" y="4119133"/>
              <a:ext cx="131675" cy="376647"/>
            </a:xfrm>
            <a:prstGeom prst="rect">
              <a:avLst/>
            </a:prstGeom>
            <a:noFill/>
          </p:spPr>
          <p:txBody>
            <a:bodyPr wrap="square" rtlCol="0">
              <a:spAutoFit/>
            </a:bodyPr>
            <a:lstStyle/>
            <a:p>
              <a:r>
                <a:rPr lang="en-US" dirty="0" smtClean="0">
                  <a:latin typeface="Stencil" pitchFamily="82" charset="0"/>
                </a:rPr>
                <a:t>1</a:t>
              </a:r>
              <a:endParaRPr lang="en-US" dirty="0">
                <a:latin typeface="Stencil" pitchFamily="82" charset="0"/>
              </a:endParaRPr>
            </a:p>
          </p:txBody>
        </p:sp>
        <p:sp>
          <p:nvSpPr>
            <p:cNvPr id="102" name="TextBox 101"/>
            <p:cNvSpPr txBox="1"/>
            <p:nvPr/>
          </p:nvSpPr>
          <p:spPr>
            <a:xfrm>
              <a:off x="5153192" y="4067549"/>
              <a:ext cx="131675" cy="376647"/>
            </a:xfrm>
            <a:prstGeom prst="rect">
              <a:avLst/>
            </a:prstGeom>
            <a:noFill/>
          </p:spPr>
          <p:txBody>
            <a:bodyPr wrap="square" rtlCol="0">
              <a:spAutoFit/>
            </a:bodyPr>
            <a:lstStyle/>
            <a:p>
              <a:r>
                <a:rPr lang="en-US" dirty="0" smtClean="0">
                  <a:latin typeface="Stencil" pitchFamily="82" charset="0"/>
                </a:rPr>
                <a:t>2</a:t>
              </a:r>
              <a:endParaRPr lang="en-US" dirty="0">
                <a:latin typeface="Stencil" pitchFamily="82" charset="0"/>
              </a:endParaRPr>
            </a:p>
          </p:txBody>
        </p:sp>
        <p:sp>
          <p:nvSpPr>
            <p:cNvPr id="103" name="TextBox 102"/>
            <p:cNvSpPr txBox="1"/>
            <p:nvPr/>
          </p:nvSpPr>
          <p:spPr>
            <a:xfrm>
              <a:off x="1966171" y="4044920"/>
              <a:ext cx="131675" cy="376647"/>
            </a:xfrm>
            <a:prstGeom prst="rect">
              <a:avLst/>
            </a:prstGeom>
            <a:noFill/>
          </p:spPr>
          <p:txBody>
            <a:bodyPr wrap="square" rtlCol="0">
              <a:spAutoFit/>
            </a:bodyPr>
            <a:lstStyle/>
            <a:p>
              <a:r>
                <a:rPr lang="en-US" dirty="0" smtClean="0">
                  <a:latin typeface="Stencil" pitchFamily="82" charset="0"/>
                </a:rPr>
                <a:t>3</a:t>
              </a:r>
              <a:endParaRPr lang="en-US" dirty="0">
                <a:latin typeface="Stencil" pitchFamily="82" charset="0"/>
              </a:endParaRPr>
            </a:p>
          </p:txBody>
        </p:sp>
      </p:grpSp>
      <p:sp>
        <p:nvSpPr>
          <p:cNvPr id="31" name="Freeform 30"/>
          <p:cNvSpPr/>
          <p:nvPr/>
        </p:nvSpPr>
        <p:spPr>
          <a:xfrm>
            <a:off x="306545" y="555896"/>
            <a:ext cx="8093857" cy="3020016"/>
          </a:xfrm>
          <a:custGeom>
            <a:avLst/>
            <a:gdLst>
              <a:gd name="connsiteX0" fmla="*/ 6582986 w 8093857"/>
              <a:gd name="connsiteY0" fmla="*/ 2124242 h 3020016"/>
              <a:gd name="connsiteX1" fmla="*/ 6630283 w 8093857"/>
              <a:gd name="connsiteY1" fmla="*/ 2802159 h 3020016"/>
              <a:gd name="connsiteX2" fmla="*/ 7954586 w 8093857"/>
              <a:gd name="connsiteY2" fmla="*/ 2676035 h 3020016"/>
              <a:gd name="connsiteX3" fmla="*/ 7260903 w 8093857"/>
              <a:gd name="connsiteY3" fmla="*/ 342738 h 3020016"/>
              <a:gd name="connsiteX4" fmla="*/ 938931 w 8093857"/>
              <a:gd name="connsiteY4" fmla="*/ 263911 h 3020016"/>
              <a:gd name="connsiteX5" fmla="*/ 40296 w 8093857"/>
              <a:gd name="connsiteY5" fmla="*/ 2739097 h 3020016"/>
              <a:gd name="connsiteX6" fmla="*/ 1017758 w 8093857"/>
              <a:gd name="connsiteY6" fmla="*/ 2896752 h 3020016"/>
              <a:gd name="connsiteX7" fmla="*/ 938931 w 8093857"/>
              <a:gd name="connsiteY7" fmla="*/ 2140007 h 30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3857" h="3020016">
                <a:moveTo>
                  <a:pt x="6582986" y="2124242"/>
                </a:moveTo>
                <a:cubicBezTo>
                  <a:pt x="6492334" y="2417218"/>
                  <a:pt x="6401683" y="2710194"/>
                  <a:pt x="6630283" y="2802159"/>
                </a:cubicBezTo>
                <a:cubicBezTo>
                  <a:pt x="6858883" y="2894124"/>
                  <a:pt x="7849483" y="3085938"/>
                  <a:pt x="7954586" y="2676035"/>
                </a:cubicBezTo>
                <a:cubicBezTo>
                  <a:pt x="8059689" y="2266132"/>
                  <a:pt x="8430179" y="744759"/>
                  <a:pt x="7260903" y="342738"/>
                </a:cubicBezTo>
                <a:cubicBezTo>
                  <a:pt x="6091627" y="-59283"/>
                  <a:pt x="2142365" y="-135482"/>
                  <a:pt x="938931" y="263911"/>
                </a:cubicBezTo>
                <a:cubicBezTo>
                  <a:pt x="-264503" y="663304"/>
                  <a:pt x="27158" y="2300290"/>
                  <a:pt x="40296" y="2739097"/>
                </a:cubicBezTo>
                <a:cubicBezTo>
                  <a:pt x="53434" y="3177904"/>
                  <a:pt x="867985" y="2996600"/>
                  <a:pt x="1017758" y="2896752"/>
                </a:cubicBezTo>
                <a:cubicBezTo>
                  <a:pt x="1167530" y="2796904"/>
                  <a:pt x="1053230" y="2468455"/>
                  <a:pt x="938931" y="2140007"/>
                </a:cubicBezTo>
              </a:path>
            </a:pathLst>
          </a:custGeom>
          <a:noFill/>
          <a:ln w="101600">
            <a:solidFill>
              <a:schemeClr val="bg2">
                <a:lumMod val="50000"/>
              </a:schemeClr>
            </a:solid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9" name="Picture 2" descr="F:\docss\Downloads\mail.png"/>
          <p:cNvPicPr>
            <a:picLocks noChangeAspect="1" noChangeArrowheads="1"/>
          </p:cNvPicPr>
          <p:nvPr/>
        </p:nvPicPr>
        <p:blipFill>
          <a:blip r:embed="rId3"/>
          <a:srcRect/>
          <a:stretch>
            <a:fillRect/>
          </a:stretch>
        </p:blipFill>
        <p:spPr bwMode="auto">
          <a:xfrm>
            <a:off x="1118369" y="4325821"/>
            <a:ext cx="330421" cy="267153"/>
          </a:xfrm>
          <a:prstGeom prst="rect">
            <a:avLst/>
          </a:prstGeom>
          <a:noFill/>
          <a:scene3d>
            <a:camera prst="orthographicFront"/>
            <a:lightRig rig="threePt" dir="t"/>
          </a:scene3d>
          <a:sp3d>
            <a:bevelT w="127000" prst="coolSlant"/>
          </a:sp3d>
        </p:spPr>
      </p:pic>
      <p:pic>
        <p:nvPicPr>
          <p:cNvPr id="126" name="Picture 2" descr="F:\docss\Downloads\mail.png"/>
          <p:cNvPicPr>
            <a:picLocks noChangeAspect="1" noChangeArrowheads="1"/>
          </p:cNvPicPr>
          <p:nvPr/>
        </p:nvPicPr>
        <p:blipFill>
          <a:blip r:embed="rId3"/>
          <a:srcRect/>
          <a:stretch>
            <a:fillRect/>
          </a:stretch>
        </p:blipFill>
        <p:spPr bwMode="auto">
          <a:xfrm>
            <a:off x="4298736" y="4339680"/>
            <a:ext cx="330421" cy="267153"/>
          </a:xfrm>
          <a:prstGeom prst="rect">
            <a:avLst/>
          </a:prstGeom>
          <a:noFill/>
          <a:scene3d>
            <a:camera prst="orthographicFront"/>
            <a:lightRig rig="threePt" dir="t"/>
          </a:scene3d>
          <a:sp3d>
            <a:bevelT w="127000" prst="coolSlant"/>
          </a:sp3d>
        </p:spPr>
      </p:pic>
      <p:grpSp>
        <p:nvGrpSpPr>
          <p:cNvPr id="116" name="Group 115"/>
          <p:cNvGrpSpPr/>
          <p:nvPr/>
        </p:nvGrpSpPr>
        <p:grpSpPr>
          <a:xfrm>
            <a:off x="1876403" y="4252407"/>
            <a:ext cx="596493" cy="571640"/>
            <a:chOff x="4999291" y="4216604"/>
            <a:chExt cx="596493" cy="571640"/>
          </a:xfrm>
          <a:effectLst>
            <a:outerShdw blurRad="292100" dist="63500" dir="5400000" algn="ctr" rotWithShape="0">
              <a:srgbClr val="000000"/>
            </a:outerShdw>
          </a:effectLst>
        </p:grpSpPr>
        <p:grpSp>
          <p:nvGrpSpPr>
            <p:cNvPr id="117" name="Group 36"/>
            <p:cNvGrpSpPr/>
            <p:nvPr/>
          </p:nvGrpSpPr>
          <p:grpSpPr>
            <a:xfrm>
              <a:off x="5256542" y="4455200"/>
              <a:ext cx="100889" cy="105377"/>
              <a:chOff x="5256542" y="4455200"/>
              <a:chExt cx="100889" cy="105377"/>
            </a:xfrm>
          </p:grpSpPr>
          <p:sp>
            <p:nvSpPr>
              <p:cNvPr id="119" name="Oval 118"/>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8" name="Picture 3" descr="C:\Users\Adeel\Downloads\UTP-Cat5e-Patch-sdfggCable.png"/>
            <p:cNvPicPr>
              <a:picLocks noChangeAspect="1" noChangeArrowheads="1"/>
            </p:cNvPicPr>
            <p:nvPr/>
          </p:nvPicPr>
          <p:blipFill>
            <a:blip r:embed="rId4"/>
            <a:srcRect/>
            <a:stretch>
              <a:fillRect/>
            </a:stretch>
          </p:blipFill>
          <p:spPr bwMode="auto">
            <a:xfrm>
              <a:off x="4999291" y="4216604"/>
              <a:ext cx="596493" cy="571640"/>
            </a:xfrm>
            <a:prstGeom prst="rect">
              <a:avLst/>
            </a:prstGeom>
            <a:noFill/>
          </p:spPr>
        </p:pic>
      </p:grpSp>
    </p:spTree>
    <p:extLst>
      <p:ext uri="{BB962C8B-B14F-4D97-AF65-F5344CB8AC3E}">
        <p14:creationId xmlns:p14="http://schemas.microsoft.com/office/powerpoint/2010/main" val="740395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par>
                          <p:cTn id="19" fill="hold">
                            <p:stCondLst>
                              <p:cond delay="1500"/>
                            </p:stCondLst>
                            <p:childTnLst>
                              <p:par>
                                <p:cTn id="20" presetID="10" presetClass="entr" presetSubtype="0" fill="hold" nodeType="afterEffect">
                                  <p:stCondLst>
                                    <p:cond delay="80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6" presetClass="entr" presetSubtype="16"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circle(in)">
                                      <p:cBhvr>
                                        <p:cTn id="29" dur="20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0"/>
                                        </p:tgtEl>
                                        <p:attrNameLst>
                                          <p:attrName>style.visibility</p:attrName>
                                        </p:attrNameLst>
                                      </p:cBhvr>
                                      <p:to>
                                        <p:strVal val="visible"/>
                                      </p:to>
                                    </p:set>
                                    <p:animEffect transition="in" filter="fade">
                                      <p:cBhvr>
                                        <p:cTn id="39" dur="500"/>
                                        <p:tgtEl>
                                          <p:spTgt spid="110"/>
                                        </p:tgtEl>
                                      </p:cBhvr>
                                    </p:animEffect>
                                  </p:childTnLst>
                                </p:cTn>
                              </p:par>
                              <p:par>
                                <p:cTn id="40" presetID="10" presetClass="entr" presetSubtype="0" fill="hold" nodeType="withEffect">
                                  <p:stCondLst>
                                    <p:cond delay="0"/>
                                  </p:stCondLst>
                                  <p:childTnLst>
                                    <p:set>
                                      <p:cBhvr>
                                        <p:cTn id="41" dur="1" fill="hold">
                                          <p:stCondLst>
                                            <p:cond delay="0"/>
                                          </p:stCondLst>
                                        </p:cTn>
                                        <p:tgtEl>
                                          <p:spTgt spid="109"/>
                                        </p:tgtEl>
                                        <p:attrNameLst>
                                          <p:attrName>style.visibility</p:attrName>
                                        </p:attrNameLst>
                                      </p:cBhvr>
                                      <p:to>
                                        <p:strVal val="visible"/>
                                      </p:to>
                                    </p:set>
                                    <p:animEffect transition="in" filter="fade">
                                      <p:cBhvr>
                                        <p:cTn id="42" dur="1000"/>
                                        <p:tgtEl>
                                          <p:spTgt spid="109"/>
                                        </p:tgtEl>
                                      </p:cBhvr>
                                    </p:animEffect>
                                  </p:childTnLst>
                                </p:cTn>
                              </p:par>
                            </p:childTnLst>
                          </p:cTn>
                        </p:par>
                        <p:par>
                          <p:cTn id="43" fill="hold">
                            <p:stCondLst>
                              <p:cond delay="1000"/>
                            </p:stCondLst>
                            <p:childTnLst>
                              <p:par>
                                <p:cTn id="44" presetID="53" presetClass="exit" presetSubtype="32" fill="hold" nodeType="afterEffect">
                                  <p:stCondLst>
                                    <p:cond delay="0"/>
                                  </p:stCondLst>
                                  <p:childTnLst>
                                    <p:anim calcmode="lin" valueType="num">
                                      <p:cBhvr>
                                        <p:cTn id="45" dur="500"/>
                                        <p:tgtEl>
                                          <p:spTgt spid="109"/>
                                        </p:tgtEl>
                                        <p:attrNameLst>
                                          <p:attrName>ppt_w</p:attrName>
                                        </p:attrNameLst>
                                      </p:cBhvr>
                                      <p:tavLst>
                                        <p:tav tm="0">
                                          <p:val>
                                            <p:strVal val="ppt_w"/>
                                          </p:val>
                                        </p:tav>
                                        <p:tav tm="100000">
                                          <p:val>
                                            <p:fltVal val="0"/>
                                          </p:val>
                                        </p:tav>
                                      </p:tavLst>
                                    </p:anim>
                                    <p:anim calcmode="lin" valueType="num">
                                      <p:cBhvr>
                                        <p:cTn id="46" dur="500"/>
                                        <p:tgtEl>
                                          <p:spTgt spid="109"/>
                                        </p:tgtEl>
                                        <p:attrNameLst>
                                          <p:attrName>ppt_h</p:attrName>
                                        </p:attrNameLst>
                                      </p:cBhvr>
                                      <p:tavLst>
                                        <p:tav tm="0">
                                          <p:val>
                                            <p:strVal val="ppt_h"/>
                                          </p:val>
                                        </p:tav>
                                        <p:tav tm="100000">
                                          <p:val>
                                            <p:fltVal val="0"/>
                                          </p:val>
                                        </p:tav>
                                      </p:tavLst>
                                    </p:anim>
                                    <p:animEffect transition="out" filter="fade">
                                      <p:cBhvr>
                                        <p:cTn id="47" dur="500"/>
                                        <p:tgtEl>
                                          <p:spTgt spid="109"/>
                                        </p:tgtEl>
                                      </p:cBhvr>
                                    </p:animEffect>
                                    <p:set>
                                      <p:cBhvr>
                                        <p:cTn id="48" dur="1" fill="hold">
                                          <p:stCondLst>
                                            <p:cond delay="499"/>
                                          </p:stCondLst>
                                        </p:cTn>
                                        <p:tgtEl>
                                          <p:spTgt spid="109"/>
                                        </p:tgtEl>
                                        <p:attrNameLst>
                                          <p:attrName>style.visibility</p:attrName>
                                        </p:attrNameLst>
                                      </p:cBhvr>
                                      <p:to>
                                        <p:strVal val="hidden"/>
                                      </p:to>
                                    </p:set>
                                  </p:childTnLst>
                                </p:cTn>
                              </p:par>
                            </p:childTnLst>
                          </p:cTn>
                        </p:par>
                        <p:par>
                          <p:cTn id="49" fill="hold">
                            <p:stCondLst>
                              <p:cond delay="1500"/>
                            </p:stCondLst>
                            <p:childTnLst>
                              <p:par>
                                <p:cTn id="50" presetID="1" presetClass="entr" presetSubtype="0" fill="hold" nodeType="afterEffect">
                                  <p:stCondLst>
                                    <p:cond delay="0"/>
                                  </p:stCondLst>
                                  <p:childTnLst>
                                    <p:set>
                                      <p:cBhvr>
                                        <p:cTn id="51" dur="1" fill="hold">
                                          <p:stCondLst>
                                            <p:cond delay="0"/>
                                          </p:stCondLst>
                                        </p:cTn>
                                        <p:tgtEl>
                                          <p:spTgt spid="116"/>
                                        </p:tgtEl>
                                        <p:attrNameLst>
                                          <p:attrName>style.visibility</p:attrName>
                                        </p:attrNameLst>
                                      </p:cBhvr>
                                      <p:to>
                                        <p:strVal val="visible"/>
                                      </p:to>
                                    </p:set>
                                  </p:childTnLst>
                                </p:cTn>
                              </p:par>
                            </p:childTnLst>
                          </p:cTn>
                        </p:par>
                        <p:par>
                          <p:cTn id="52" fill="hold">
                            <p:stCondLst>
                              <p:cond delay="1500"/>
                            </p:stCondLst>
                            <p:childTnLst>
                              <p:par>
                                <p:cTn id="53" presetID="0" presetClass="path" presetSubtype="0" fill="hold" nodeType="afterEffect">
                                  <p:stCondLst>
                                    <p:cond delay="0"/>
                                  </p:stCondLst>
                                  <p:childTnLst>
                                    <p:animMotion origin="layout" path="M 2.77778E-6 4.44444E-6 L 0.01962 -0.00024 L 0.04132 -0.00996 L 0.05052 -0.02709 L 0.04653 -0.05394 L 0.02343 -0.08681 L -0.00209 -0.1095 L -0.0099 -0.13287 L -0.0092 -0.17871 L -0.00157 -0.26436 L -0.00209 -0.29213 L -0.0165 -0.37524 L -0.07674 -0.37616 L -0.09827 -0.29561 L -0.10209 -0.27223 L -0.08334 -0.18473 L -0.08663 -0.16482 L -0.10209 -0.15186 L -0.13785 -0.14144 L -0.17101 -0.14144 L -0.18716 -0.14931 L -0.19827 -0.16575 L -0.20087 -0.18473 L -0.20417 -0.34399 L -0.19236 -0.41505 L -0.17622 -0.46783 L -0.15157 -0.5051 L -0.1125 -0.53889 L -0.05417 -0.5588 L 0.02222 -0.57338 L 0.14843 -0.57963 L 0.26198 -0.58125 L 0.39653 -0.57084 L 0.51805 -0.55278 L 0.57378 -0.53797 L 0.62778 -0.50764 L 0.66146 -0.45325 L 0.67378 -0.42014 L 0.67968 -0.38033 L 0.6809 -0.37269 L 0.68038 -0.29306 L 0.67448 -0.22454 L 0.66736 -0.19422 L 0.66093 -0.17524 L 0.64913 -0.16042 L 0.62257 -0.15533 L 0.58611 -0.15348 L 0.55833 -0.1588 L 0.52778 -0.16922 L 0.50885 -0.1838 L 0.50503 -0.21945 L 0.51597 -0.26528 L 0.49583 -0.3 L 0.48159 -0.37778 L 0.42239 -0.37686 L 0.40243 -0.30255 L 0.40243 -0.28056 L 0.4335 -0.18936 L 0.4533 -0.15255 L 0.48177 -0.12477 L 0.4934 -0.10579 L 0.49982 -0.07385 L 0.49982 -0.04537 L 0.50521 -0.0088 L 0.51736 -0.00116 L 0.52778 -0.00301 L 0.5467 -0.0088 L 0.54722 0.01273 L 0.51093 0.01435 L 0.48819 0.00925 L 0.47118 -0.00463 L 0.46545 -0.02547 L 0.46284 -0.05926 L 0.46093 -0.08612 L 0.44288 -0.11783 L 0.41528 -0.14144 L 0.3809 -0.19075 L 0.35451 -0.23727 L 0.3342 -0.27315 L 0.32968 -0.29653 L 0.31475 -0.37269 L 0.25555 -0.37269 L 0.2342 -0.29213 L 0.2375 -0.2713 L 0.2309 -0.23588 L 0.24583 -0.19514 L 0.3283 -0.11088 L 0.38055 -0.0625 L 0.39739 -0.03473 L 0.39982 -0.0176 L 0.39531 0.00231 L 0.38159 0.0118 L 0.34913 0.01088 L 0.32465 0.00162 L 0.33611 -0.01227 L 0.34826 -0.00463 L 0.36024 -0.00718 L 0.36857 -0.0169 L 0.37118 -0.02639 L 0.35833 -0.04283 L 0.31927 -0.07987 L 0.23559 -0.14931 L 0.17708 -0.20556 L 0.16545 -0.2375 L 0.16805 -0.2669 L 0.16093 -0.2875 L 0.14843 -0.36829 L 0.0908 -0.36829 L 0.06666 -0.28612 L 0.07378 -0.26783 L 0.06823 -0.2125 L 0.06024 -0.1882 L 0.04271 -0.1588 L 0.0335 -0.13704 L 0.03368 -0.10857 L 0.05104 -0.07223 L 0.06475 -0.03588 L 0.06545 -0.0125 L 0.05885 0.00231 L 0.02205 0.01365 L -0.01042 0.01898 L -0.01042 -0.00186 L 2.77778E-6 4.44444E-6 Z " pathEditMode="relative" rAng="0" ptsTypes="AAAAAAAAAAAAAAAAAAAAAAAAAAAAAAAAAAAAAAAAAAAAAAAAAAAAAAAAAAAAAAAAAAAAAAAAAAAAAAAAAAAAAAAAAAAAAAAAAAAAAAAAAAAAAAAAAAAAAAAAAAA">
                                      <p:cBhvr>
                                        <p:cTn id="54" dur="12000" fill="hold"/>
                                        <p:tgtEl>
                                          <p:spTgt spid="116"/>
                                        </p:tgtEl>
                                        <p:attrNameLst>
                                          <p:attrName>ppt_x</p:attrName>
                                          <p:attrName>ppt_y</p:attrName>
                                        </p:attrNameLst>
                                      </p:cBhvr>
                                      <p:rCtr x="23837" y="-28125"/>
                                    </p:animMotion>
                                  </p:childTnLst>
                                  <p:subTnLst>
                                    <p:set>
                                      <p:cBhvr override="childStyle">
                                        <p:cTn dur="1" fill="hold" display="0" masterRel="sameClick" afterEffect="1">
                                          <p:stCondLst>
                                            <p:cond evt="end" delay="0">
                                              <p:tn val="53"/>
                                            </p:cond>
                                          </p:stCondLst>
                                        </p:cTn>
                                        <p:tgtEl>
                                          <p:spTgt spid="116"/>
                                        </p:tgtEl>
                                        <p:attrNameLst>
                                          <p:attrName>style.visibility</p:attrName>
                                        </p:attrNameLst>
                                      </p:cBhvr>
                                      <p:to>
                                        <p:strVal val="hidden"/>
                                      </p:to>
                                    </p:set>
                                  </p:subTnLst>
                                </p:cTn>
                              </p:par>
                              <p:par>
                                <p:cTn id="55" presetID="53" presetClass="entr" presetSubtype="16" fill="hold" nodeType="withEffect">
                                  <p:stCondLst>
                                    <p:cond delay="10200"/>
                                  </p:stCondLst>
                                  <p:childTnLst>
                                    <p:set>
                                      <p:cBhvr>
                                        <p:cTn id="56" dur="1" fill="hold">
                                          <p:stCondLst>
                                            <p:cond delay="0"/>
                                          </p:stCondLst>
                                        </p:cTn>
                                        <p:tgtEl>
                                          <p:spTgt spid="126"/>
                                        </p:tgtEl>
                                        <p:attrNameLst>
                                          <p:attrName>style.visibility</p:attrName>
                                        </p:attrNameLst>
                                      </p:cBhvr>
                                      <p:to>
                                        <p:strVal val="visible"/>
                                      </p:to>
                                    </p:set>
                                    <p:anim calcmode="lin" valueType="num">
                                      <p:cBhvr>
                                        <p:cTn id="57" dur="500" fill="hold"/>
                                        <p:tgtEl>
                                          <p:spTgt spid="126"/>
                                        </p:tgtEl>
                                        <p:attrNameLst>
                                          <p:attrName>ppt_w</p:attrName>
                                        </p:attrNameLst>
                                      </p:cBhvr>
                                      <p:tavLst>
                                        <p:tav tm="0">
                                          <p:val>
                                            <p:fltVal val="0"/>
                                          </p:val>
                                        </p:tav>
                                        <p:tav tm="100000">
                                          <p:val>
                                            <p:strVal val="#ppt_w"/>
                                          </p:val>
                                        </p:tav>
                                      </p:tavLst>
                                    </p:anim>
                                    <p:anim calcmode="lin" valueType="num">
                                      <p:cBhvr>
                                        <p:cTn id="58" dur="500" fill="hold"/>
                                        <p:tgtEl>
                                          <p:spTgt spid="126"/>
                                        </p:tgtEl>
                                        <p:attrNameLst>
                                          <p:attrName>ppt_h</p:attrName>
                                        </p:attrNameLst>
                                      </p:cBhvr>
                                      <p:tavLst>
                                        <p:tav tm="0">
                                          <p:val>
                                            <p:fltVal val="0"/>
                                          </p:val>
                                        </p:tav>
                                        <p:tav tm="100000">
                                          <p:val>
                                            <p:strVal val="#ppt_h"/>
                                          </p:val>
                                        </p:tav>
                                      </p:tavLst>
                                    </p:anim>
                                    <p:animEffect transition="in" filter="fade">
                                      <p:cBhvr>
                                        <p:cTn id="59" dur="500"/>
                                        <p:tgtEl>
                                          <p:spTgt spid="1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20" grpId="0"/>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p:cNvGrpSpPr/>
          <p:nvPr/>
        </p:nvGrpSpPr>
        <p:grpSpPr>
          <a:xfrm>
            <a:off x="3786584" y="1753734"/>
            <a:ext cx="1806622" cy="1751536"/>
            <a:chOff x="3786584" y="1763259"/>
            <a:chExt cx="1806622" cy="1751536"/>
          </a:xfrm>
        </p:grpSpPr>
        <p:cxnSp>
          <p:nvCxnSpPr>
            <p:cNvPr id="63" name="Straight Connector 62"/>
            <p:cNvCxnSpPr/>
            <p:nvPr/>
          </p:nvCxnSpPr>
          <p:spPr>
            <a:xfrm>
              <a:off x="3786584" y="3511349"/>
              <a:ext cx="1806622" cy="3446"/>
            </a:xfrm>
            <a:prstGeom prst="line">
              <a:avLst/>
            </a:prstGeom>
            <a:ln w="38100">
              <a:solidFill>
                <a:schemeClr val="accent1">
                  <a:lumMod val="75000"/>
                </a:schemeClr>
              </a:solidFill>
              <a:headEnd type="oval" w="lg" len="lg"/>
              <a:tailEnd type="oval" w="lg" len="lg"/>
            </a:ln>
            <a:scene3d>
              <a:camera prst="orthographicFront"/>
              <a:lightRig rig="threePt" dir="t"/>
            </a:scene3d>
            <a:sp3d>
              <a:bevelT w="82550" h="25400" prst="coolSlant"/>
            </a:sp3d>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3786608" y="1763259"/>
              <a:ext cx="1714610" cy="1735933"/>
            </a:xfrm>
            <a:prstGeom prst="line">
              <a:avLst/>
            </a:prstGeom>
            <a:ln w="38100">
              <a:solidFill>
                <a:schemeClr val="accent1">
                  <a:lumMod val="75000"/>
                </a:schemeClr>
              </a:solidFill>
              <a:headEnd type="oval" w="lg" len="lg"/>
              <a:tailEnd type="oval" w="lg" len="lg"/>
            </a:ln>
            <a:scene3d>
              <a:camera prst="orthographicFront"/>
              <a:lightRig rig="threePt" dir="t"/>
            </a:scene3d>
            <a:sp3d>
              <a:bevelT w="82550" h="25400" prst="coolSlant"/>
            </a:sp3d>
          </p:spPr>
          <p:style>
            <a:lnRef idx="1">
              <a:schemeClr val="accent1"/>
            </a:lnRef>
            <a:fillRef idx="0">
              <a:schemeClr val="accent1"/>
            </a:fillRef>
            <a:effectRef idx="0">
              <a:schemeClr val="accent1"/>
            </a:effectRef>
            <a:fontRef idx="minor">
              <a:schemeClr val="tx1"/>
            </a:fontRef>
          </p:style>
        </p:cxnSp>
        <p:sp>
          <p:nvSpPr>
            <p:cNvPr id="117" name="Multiply 116"/>
            <p:cNvSpPr/>
            <p:nvPr/>
          </p:nvSpPr>
          <p:spPr>
            <a:xfrm>
              <a:off x="4476465" y="2477776"/>
              <a:ext cx="324135" cy="332099"/>
            </a:xfrm>
            <a:prstGeom prst="mathMultiply">
              <a:avLst/>
            </a:prstGeom>
            <a:solidFill>
              <a:schemeClr val="accent1">
                <a:alpha val="84000"/>
              </a:schemeClr>
            </a:solidFill>
            <a:ln>
              <a:solidFill>
                <a:schemeClr val="accent1">
                  <a:shade val="50000"/>
                </a:schemeClr>
              </a:solidFill>
            </a:ln>
            <a:scene3d>
              <a:camera prst="orthographicFront"/>
              <a:lightRig rig="threePt" dir="t"/>
            </a:scene3d>
            <a:sp3d>
              <a:bevelT w="101600" h="38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upper 5"/>
          <p:cNvGrpSpPr>
            <a:grpSpLocks/>
          </p:cNvGrpSpPr>
          <p:nvPr/>
        </p:nvGrpSpPr>
        <p:grpSpPr bwMode="auto">
          <a:xfrm>
            <a:off x="0" y="4959232"/>
            <a:ext cx="9182100" cy="1898768"/>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0"/>
            <a:ext cx="8952931"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Mash -Topology</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sp>
        <p:nvSpPr>
          <p:cNvPr id="8" name="Rectangle 7"/>
          <p:cNvSpPr/>
          <p:nvPr/>
        </p:nvSpPr>
        <p:spPr>
          <a:xfrm>
            <a:off x="0" y="5257562"/>
            <a:ext cx="9144000" cy="1384995"/>
          </a:xfrm>
          <a:prstGeom prst="rect">
            <a:avLst/>
          </a:prstGeom>
        </p:spPr>
        <p:txBody>
          <a:bodyPr wrap="square">
            <a:spAutoFit/>
          </a:bodyPr>
          <a:lstStyle/>
          <a:p>
            <a:pPr algn="just">
              <a:buFont typeface="Wingdings" pitchFamily="2" charset="2"/>
              <a:buChar char="q"/>
            </a:pPr>
            <a:r>
              <a:rPr lang="en-US" sz="1400" dirty="0" smtClean="0"/>
              <a:t>Mesh topologies involve the concept of routes.</a:t>
            </a:r>
          </a:p>
          <a:p>
            <a:pPr algn="just">
              <a:buFont typeface="Wingdings" pitchFamily="2" charset="2"/>
              <a:buChar char="q"/>
            </a:pPr>
            <a:r>
              <a:rPr lang="en-US" sz="1400" dirty="0" smtClean="0"/>
              <a:t>Unlike each of the previous topologies, messages sent on a mesh network can take any of several possible 	paths from source to destination. </a:t>
            </a:r>
          </a:p>
          <a:p>
            <a:pPr algn="just">
              <a:buFont typeface="Wingdings" pitchFamily="2" charset="2"/>
              <a:buChar char="q"/>
            </a:pPr>
            <a:r>
              <a:rPr lang="en-US" sz="1400" dirty="0" smtClean="0"/>
              <a:t>partial mesh networks also exist in which some devices connect only indirectly to others.</a:t>
            </a:r>
          </a:p>
          <a:p>
            <a:pPr algn="just">
              <a:buFont typeface="Wingdings" pitchFamily="2" charset="2"/>
              <a:buChar char="q"/>
            </a:pPr>
            <a:r>
              <a:rPr lang="en-US" sz="1400" dirty="0" smtClean="0"/>
              <a:t>A mesh network in which every device connects to every other is called a full mesh. As shown in diagram. In Full 	mesh each device has n-1 connections. </a:t>
            </a:r>
          </a:p>
        </p:txBody>
      </p:sp>
      <p:pic>
        <p:nvPicPr>
          <p:cNvPr id="3074" name="Picture 2" descr="F:\docss\Downloads\desktasdfop-pc.png"/>
          <p:cNvPicPr>
            <a:picLocks noChangeAspect="1" noChangeArrowheads="1"/>
          </p:cNvPicPr>
          <p:nvPr/>
        </p:nvPicPr>
        <p:blipFill>
          <a:blip r:embed="rId3"/>
          <a:srcRect/>
          <a:stretch>
            <a:fillRect/>
          </a:stretch>
        </p:blipFill>
        <p:spPr bwMode="auto">
          <a:xfrm>
            <a:off x="2021761" y="910770"/>
            <a:ext cx="1748170" cy="1444063"/>
          </a:xfrm>
          <a:prstGeom prst="rect">
            <a:avLst/>
          </a:prstGeom>
          <a:noFill/>
        </p:spPr>
      </p:pic>
      <p:pic>
        <p:nvPicPr>
          <p:cNvPr id="3075" name="Picture 3" descr="F:\docss\Downloads\a.png"/>
          <p:cNvPicPr>
            <a:picLocks noChangeAspect="1" noChangeArrowheads="1"/>
          </p:cNvPicPr>
          <p:nvPr/>
        </p:nvPicPr>
        <p:blipFill>
          <a:blip r:embed="rId4"/>
          <a:srcRect/>
          <a:stretch>
            <a:fillRect/>
          </a:stretch>
        </p:blipFill>
        <p:spPr bwMode="auto">
          <a:xfrm>
            <a:off x="2124660" y="3131995"/>
            <a:ext cx="2029767" cy="1496621"/>
          </a:xfrm>
          <a:prstGeom prst="rect">
            <a:avLst/>
          </a:prstGeom>
          <a:noFill/>
        </p:spPr>
      </p:pic>
      <p:pic>
        <p:nvPicPr>
          <p:cNvPr id="3076" name="Picture 4" descr="F:\docss\Downloads\asdf.png"/>
          <p:cNvPicPr>
            <a:picLocks noChangeAspect="1" noChangeArrowheads="1"/>
          </p:cNvPicPr>
          <p:nvPr/>
        </p:nvPicPr>
        <p:blipFill>
          <a:blip r:embed="rId5"/>
          <a:srcRect/>
          <a:stretch>
            <a:fillRect/>
          </a:stretch>
        </p:blipFill>
        <p:spPr bwMode="auto">
          <a:xfrm>
            <a:off x="5460504" y="965646"/>
            <a:ext cx="1597855" cy="1597855"/>
          </a:xfrm>
          <a:prstGeom prst="rect">
            <a:avLst/>
          </a:prstGeom>
          <a:noFill/>
        </p:spPr>
      </p:pic>
      <p:pic>
        <p:nvPicPr>
          <p:cNvPr id="3077" name="Picture 5" descr="F:\docss\Downloads\asdwe.png"/>
          <p:cNvPicPr>
            <a:picLocks noChangeAspect="1" noChangeArrowheads="1"/>
          </p:cNvPicPr>
          <p:nvPr/>
        </p:nvPicPr>
        <p:blipFill>
          <a:blip r:embed="rId6"/>
          <a:srcRect/>
          <a:stretch>
            <a:fillRect/>
          </a:stretch>
        </p:blipFill>
        <p:spPr bwMode="auto">
          <a:xfrm>
            <a:off x="5127458" y="3119272"/>
            <a:ext cx="2315954" cy="1707637"/>
          </a:xfrm>
          <a:prstGeom prst="rect">
            <a:avLst/>
          </a:prstGeom>
          <a:noFill/>
        </p:spPr>
      </p:pic>
      <p:sp>
        <p:nvSpPr>
          <p:cNvPr id="23" name="TextBox 22"/>
          <p:cNvSpPr txBox="1"/>
          <p:nvPr/>
        </p:nvSpPr>
        <p:spPr>
          <a:xfrm>
            <a:off x="422031" y="2401556"/>
            <a:ext cx="1858945" cy="369332"/>
          </a:xfrm>
          <a:prstGeom prst="rect">
            <a:avLst/>
          </a:prstGeom>
          <a:noFill/>
        </p:spPr>
        <p:txBody>
          <a:bodyPr wrap="square" rtlCol="0">
            <a:spAutoFit/>
          </a:bodyPr>
          <a:lstStyle/>
          <a:p>
            <a:r>
              <a:rPr lang="en-US" dirty="0" smtClean="0">
                <a:latin typeface="Cooper Black" pitchFamily="18" charset="0"/>
              </a:rPr>
              <a:t>Partial Mash</a:t>
            </a:r>
            <a:endParaRPr lang="en-US" dirty="0">
              <a:latin typeface="Cooper Black" pitchFamily="18" charset="0"/>
            </a:endParaRPr>
          </a:p>
        </p:txBody>
      </p:sp>
      <p:sp>
        <p:nvSpPr>
          <p:cNvPr id="24" name="TextBox 23"/>
          <p:cNvSpPr txBox="1"/>
          <p:nvPr/>
        </p:nvSpPr>
        <p:spPr>
          <a:xfrm>
            <a:off x="7058359" y="2815213"/>
            <a:ext cx="1858945" cy="369332"/>
          </a:xfrm>
          <a:prstGeom prst="rect">
            <a:avLst/>
          </a:prstGeom>
          <a:noFill/>
        </p:spPr>
        <p:txBody>
          <a:bodyPr wrap="square" rtlCol="0">
            <a:spAutoFit/>
          </a:bodyPr>
          <a:lstStyle/>
          <a:p>
            <a:r>
              <a:rPr lang="en-US" dirty="0" smtClean="0">
                <a:latin typeface="Cooper Black" pitchFamily="18" charset="0"/>
              </a:rPr>
              <a:t>Full Mash</a:t>
            </a:r>
            <a:endParaRPr lang="en-US" dirty="0">
              <a:latin typeface="Cooper Black" pitchFamily="18" charset="0"/>
            </a:endParaRPr>
          </a:p>
        </p:txBody>
      </p:sp>
      <p:grpSp>
        <p:nvGrpSpPr>
          <p:cNvPr id="59" name="Group 58"/>
          <p:cNvGrpSpPr/>
          <p:nvPr/>
        </p:nvGrpSpPr>
        <p:grpSpPr>
          <a:xfrm>
            <a:off x="3723094" y="1757795"/>
            <a:ext cx="1870112" cy="1741397"/>
            <a:chOff x="3723094" y="1757795"/>
            <a:chExt cx="1870112" cy="1741397"/>
          </a:xfrm>
        </p:grpSpPr>
        <p:cxnSp>
          <p:nvCxnSpPr>
            <p:cNvPr id="37" name="Straight Connector 36"/>
            <p:cNvCxnSpPr/>
            <p:nvPr/>
          </p:nvCxnSpPr>
          <p:spPr>
            <a:xfrm flipV="1">
              <a:off x="3723094" y="1764572"/>
              <a:ext cx="1765330" cy="1"/>
            </a:xfrm>
            <a:prstGeom prst="line">
              <a:avLst/>
            </a:prstGeom>
            <a:ln w="38100">
              <a:solidFill>
                <a:schemeClr val="accent1">
                  <a:lumMod val="75000"/>
                </a:schemeClr>
              </a:solidFill>
              <a:headEnd type="oval" w="lg" len="lg"/>
              <a:tailEnd type="oval" w="lg" len="lg"/>
            </a:ln>
            <a:scene3d>
              <a:camera prst="orthographicFront"/>
              <a:lightRig rig="threePt" dir="t"/>
            </a:scene3d>
            <a:sp3d>
              <a:bevelT w="82550" h="25400" prst="coolSlant"/>
            </a:sp3d>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723094" y="1770751"/>
              <a:ext cx="1870112" cy="1728441"/>
            </a:xfrm>
            <a:prstGeom prst="line">
              <a:avLst/>
            </a:prstGeom>
            <a:ln w="38100">
              <a:solidFill>
                <a:schemeClr val="accent1">
                  <a:lumMod val="75000"/>
                </a:schemeClr>
              </a:solidFill>
              <a:headEnd type="oval" w="lg" len="lg"/>
              <a:tailEnd type="oval" w="lg" len="lg"/>
            </a:ln>
            <a:scene3d>
              <a:camera prst="orthographicFront"/>
              <a:lightRig rig="threePt" dir="t"/>
            </a:scene3d>
            <a:sp3d>
              <a:bevelT w="82550" h="25400" prst="coolSlant"/>
            </a:sp3d>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502464" y="1757795"/>
              <a:ext cx="90742" cy="1735219"/>
            </a:xfrm>
            <a:prstGeom prst="line">
              <a:avLst/>
            </a:prstGeom>
            <a:ln w="38100">
              <a:solidFill>
                <a:schemeClr val="accent1">
                  <a:lumMod val="75000"/>
                </a:schemeClr>
              </a:solidFill>
              <a:headEnd type="oval" w="lg" len="lg"/>
              <a:tailEnd type="oval" w="lg" len="lg"/>
            </a:ln>
            <a:scene3d>
              <a:camera prst="orthographicFront"/>
              <a:lightRig rig="threePt" dir="t"/>
            </a:scene3d>
            <a:sp3d>
              <a:bevelT w="82550" h="25400" prst="coolSlant"/>
            </a:sp3d>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23095" y="1764574"/>
              <a:ext cx="51014" cy="1728440"/>
            </a:xfrm>
            <a:prstGeom prst="line">
              <a:avLst/>
            </a:prstGeom>
            <a:ln w="38100">
              <a:solidFill>
                <a:schemeClr val="accent1">
                  <a:lumMod val="75000"/>
                </a:schemeClr>
              </a:solidFill>
              <a:headEnd type="oval" w="lg" len="lg"/>
              <a:tailEnd type="oval" w="lg" len="lg"/>
            </a:ln>
            <a:scene3d>
              <a:camera prst="orthographicFront"/>
              <a:lightRig rig="threePt" dir="t"/>
            </a:scene3d>
            <a:sp3d>
              <a:bevelT w="82550" h="25400" prst="coolSlant"/>
            </a:sp3d>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3410779" y="1478053"/>
            <a:ext cx="596493" cy="571640"/>
            <a:chOff x="5009985" y="4216604"/>
            <a:chExt cx="596493" cy="571640"/>
          </a:xfrm>
          <a:effectLst>
            <a:outerShdw blurRad="292100" dist="63500" dir="5400000" algn="ctr" rotWithShape="0">
              <a:srgbClr val="000000"/>
            </a:outerShdw>
          </a:effectLst>
        </p:grpSpPr>
        <p:grpSp>
          <p:nvGrpSpPr>
            <p:cNvPr id="66" name="Group 36"/>
            <p:cNvGrpSpPr/>
            <p:nvPr/>
          </p:nvGrpSpPr>
          <p:grpSpPr>
            <a:xfrm>
              <a:off x="5256542" y="4455200"/>
              <a:ext cx="100889" cy="105377"/>
              <a:chOff x="5256542" y="4455200"/>
              <a:chExt cx="100889" cy="105377"/>
            </a:xfrm>
          </p:grpSpPr>
          <p:sp>
            <p:nvSpPr>
              <p:cNvPr id="68" name="Oval 67"/>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7"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grpSp>
        <p:nvGrpSpPr>
          <p:cNvPr id="70" name="Group 69"/>
          <p:cNvGrpSpPr/>
          <p:nvPr/>
        </p:nvGrpSpPr>
        <p:grpSpPr>
          <a:xfrm>
            <a:off x="3416179" y="1492121"/>
            <a:ext cx="596493" cy="571640"/>
            <a:chOff x="5009985" y="4216604"/>
            <a:chExt cx="596493" cy="571640"/>
          </a:xfrm>
          <a:effectLst>
            <a:outerShdw blurRad="292100" dist="63500" dir="5400000" algn="ctr" rotWithShape="0">
              <a:srgbClr val="000000"/>
            </a:outerShdw>
          </a:effectLst>
        </p:grpSpPr>
        <p:grpSp>
          <p:nvGrpSpPr>
            <p:cNvPr id="71" name="Group 36"/>
            <p:cNvGrpSpPr/>
            <p:nvPr/>
          </p:nvGrpSpPr>
          <p:grpSpPr>
            <a:xfrm>
              <a:off x="5256542" y="4455200"/>
              <a:ext cx="100889" cy="105377"/>
              <a:chOff x="5256542" y="4455200"/>
              <a:chExt cx="100889" cy="105377"/>
            </a:xfrm>
          </p:grpSpPr>
          <p:sp>
            <p:nvSpPr>
              <p:cNvPr id="73" name="Oval 72"/>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2"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grpSp>
        <p:nvGrpSpPr>
          <p:cNvPr id="75" name="Group 74"/>
          <p:cNvGrpSpPr/>
          <p:nvPr/>
        </p:nvGrpSpPr>
        <p:grpSpPr>
          <a:xfrm>
            <a:off x="3439162" y="1499998"/>
            <a:ext cx="596493" cy="571640"/>
            <a:chOff x="5009985" y="4216604"/>
            <a:chExt cx="596493" cy="571640"/>
          </a:xfrm>
          <a:effectLst>
            <a:outerShdw blurRad="292100" dist="63500" dir="5400000" algn="ctr" rotWithShape="0">
              <a:srgbClr val="000000"/>
            </a:outerShdw>
          </a:effectLst>
        </p:grpSpPr>
        <p:grpSp>
          <p:nvGrpSpPr>
            <p:cNvPr id="76" name="Group 36"/>
            <p:cNvGrpSpPr/>
            <p:nvPr/>
          </p:nvGrpSpPr>
          <p:grpSpPr>
            <a:xfrm>
              <a:off x="5256542" y="4455200"/>
              <a:ext cx="100889" cy="105377"/>
              <a:chOff x="5256542" y="4455200"/>
              <a:chExt cx="100889" cy="105377"/>
            </a:xfrm>
          </p:grpSpPr>
          <p:sp>
            <p:nvSpPr>
              <p:cNvPr id="78" name="Oval 77"/>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7"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grpSp>
        <p:nvGrpSpPr>
          <p:cNvPr id="85" name="Group 84"/>
          <p:cNvGrpSpPr/>
          <p:nvPr/>
        </p:nvGrpSpPr>
        <p:grpSpPr>
          <a:xfrm>
            <a:off x="3429637" y="1499998"/>
            <a:ext cx="596493" cy="571640"/>
            <a:chOff x="5009985" y="4216604"/>
            <a:chExt cx="596493" cy="571640"/>
          </a:xfrm>
          <a:effectLst>
            <a:outerShdw blurRad="292100" dist="63500" dir="5400000" algn="ctr" rotWithShape="0">
              <a:srgbClr val="000000"/>
            </a:outerShdw>
          </a:effectLst>
        </p:grpSpPr>
        <p:grpSp>
          <p:nvGrpSpPr>
            <p:cNvPr id="86" name="Group 36"/>
            <p:cNvGrpSpPr/>
            <p:nvPr/>
          </p:nvGrpSpPr>
          <p:grpSpPr>
            <a:xfrm>
              <a:off x="5256542" y="4455200"/>
              <a:ext cx="100889" cy="105377"/>
              <a:chOff x="5256542" y="4455200"/>
              <a:chExt cx="100889" cy="105377"/>
            </a:xfrm>
          </p:grpSpPr>
          <p:sp>
            <p:nvSpPr>
              <p:cNvPr id="88" name="Oval 87"/>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7"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grpSp>
        <p:nvGrpSpPr>
          <p:cNvPr id="90" name="Group 89"/>
          <p:cNvGrpSpPr/>
          <p:nvPr/>
        </p:nvGrpSpPr>
        <p:grpSpPr>
          <a:xfrm>
            <a:off x="3404995" y="1529125"/>
            <a:ext cx="596493" cy="571640"/>
            <a:chOff x="5009985" y="4216604"/>
            <a:chExt cx="596493" cy="571640"/>
          </a:xfrm>
          <a:effectLst>
            <a:outerShdw blurRad="292100" dist="63500" dir="5400000" algn="ctr" rotWithShape="0">
              <a:srgbClr val="000000"/>
            </a:outerShdw>
          </a:effectLst>
        </p:grpSpPr>
        <p:grpSp>
          <p:nvGrpSpPr>
            <p:cNvPr id="91" name="Group 36"/>
            <p:cNvGrpSpPr/>
            <p:nvPr/>
          </p:nvGrpSpPr>
          <p:grpSpPr>
            <a:xfrm>
              <a:off x="5256542" y="4455200"/>
              <a:ext cx="100889" cy="105377"/>
              <a:chOff x="5256542" y="4455200"/>
              <a:chExt cx="100889" cy="105377"/>
            </a:xfrm>
          </p:grpSpPr>
          <p:sp>
            <p:nvSpPr>
              <p:cNvPr id="93" name="Oval 92"/>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2"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grpSp>
        <p:nvGrpSpPr>
          <p:cNvPr id="100" name="Group 99"/>
          <p:cNvGrpSpPr/>
          <p:nvPr/>
        </p:nvGrpSpPr>
        <p:grpSpPr>
          <a:xfrm>
            <a:off x="3415322" y="1501646"/>
            <a:ext cx="596493" cy="571640"/>
            <a:chOff x="5009985" y="4216604"/>
            <a:chExt cx="596493" cy="571640"/>
          </a:xfrm>
          <a:effectLst>
            <a:outerShdw blurRad="292100" dist="63500" dir="5400000" algn="ctr" rotWithShape="0">
              <a:srgbClr val="000000"/>
            </a:outerShdw>
          </a:effectLst>
        </p:grpSpPr>
        <p:grpSp>
          <p:nvGrpSpPr>
            <p:cNvPr id="101" name="Group 36"/>
            <p:cNvGrpSpPr/>
            <p:nvPr/>
          </p:nvGrpSpPr>
          <p:grpSpPr>
            <a:xfrm>
              <a:off x="5256542" y="4455200"/>
              <a:ext cx="100889" cy="105377"/>
              <a:chOff x="5256542" y="4455200"/>
              <a:chExt cx="100889" cy="105377"/>
            </a:xfrm>
          </p:grpSpPr>
          <p:sp>
            <p:nvSpPr>
              <p:cNvPr id="103" name="Oval 102"/>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grpSp>
        <p:nvGrpSpPr>
          <p:cNvPr id="105" name="Group 104"/>
          <p:cNvGrpSpPr/>
          <p:nvPr/>
        </p:nvGrpSpPr>
        <p:grpSpPr>
          <a:xfrm>
            <a:off x="5204217" y="1471975"/>
            <a:ext cx="596493" cy="571640"/>
            <a:chOff x="5009985" y="4216604"/>
            <a:chExt cx="596493" cy="571640"/>
          </a:xfrm>
          <a:effectLst>
            <a:outerShdw blurRad="292100" dist="63500" dir="5400000" algn="ctr" rotWithShape="0">
              <a:srgbClr val="000000"/>
            </a:outerShdw>
          </a:effectLst>
        </p:grpSpPr>
        <p:grpSp>
          <p:nvGrpSpPr>
            <p:cNvPr id="106" name="Group 36"/>
            <p:cNvGrpSpPr/>
            <p:nvPr/>
          </p:nvGrpSpPr>
          <p:grpSpPr>
            <a:xfrm>
              <a:off x="5256542" y="4455200"/>
              <a:ext cx="100889" cy="105377"/>
              <a:chOff x="5256542" y="4455200"/>
              <a:chExt cx="100889" cy="105377"/>
            </a:xfrm>
          </p:grpSpPr>
          <p:sp>
            <p:nvSpPr>
              <p:cNvPr id="108" name="Oval 107"/>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7"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grpSp>
        <p:nvGrpSpPr>
          <p:cNvPr id="110" name="Group 109"/>
          <p:cNvGrpSpPr/>
          <p:nvPr/>
        </p:nvGrpSpPr>
        <p:grpSpPr>
          <a:xfrm>
            <a:off x="5204217" y="1471975"/>
            <a:ext cx="596493" cy="571640"/>
            <a:chOff x="5009985" y="4216604"/>
            <a:chExt cx="596493" cy="571640"/>
          </a:xfrm>
          <a:effectLst>
            <a:outerShdw blurRad="292100" dist="63500" dir="5400000" algn="ctr" rotWithShape="0">
              <a:srgbClr val="000000"/>
            </a:outerShdw>
          </a:effectLst>
        </p:grpSpPr>
        <p:grpSp>
          <p:nvGrpSpPr>
            <p:cNvPr id="111" name="Group 36"/>
            <p:cNvGrpSpPr/>
            <p:nvPr/>
          </p:nvGrpSpPr>
          <p:grpSpPr>
            <a:xfrm>
              <a:off x="5256542" y="4455200"/>
              <a:ext cx="100889" cy="105377"/>
              <a:chOff x="5256542" y="4455200"/>
              <a:chExt cx="100889" cy="105377"/>
            </a:xfrm>
          </p:grpSpPr>
          <p:sp>
            <p:nvSpPr>
              <p:cNvPr id="113" name="Oval 112"/>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2"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grpSp>
        <p:nvGrpSpPr>
          <p:cNvPr id="123" name="Group 122"/>
          <p:cNvGrpSpPr/>
          <p:nvPr/>
        </p:nvGrpSpPr>
        <p:grpSpPr>
          <a:xfrm>
            <a:off x="3488361" y="3219450"/>
            <a:ext cx="596493" cy="571640"/>
            <a:chOff x="5009985" y="4216604"/>
            <a:chExt cx="596493" cy="571640"/>
          </a:xfrm>
          <a:effectLst>
            <a:outerShdw blurRad="292100" dist="63500" dir="5400000" algn="ctr" rotWithShape="0">
              <a:srgbClr val="000000"/>
            </a:outerShdw>
          </a:effectLst>
        </p:grpSpPr>
        <p:grpSp>
          <p:nvGrpSpPr>
            <p:cNvPr id="124" name="Group 36"/>
            <p:cNvGrpSpPr/>
            <p:nvPr/>
          </p:nvGrpSpPr>
          <p:grpSpPr>
            <a:xfrm>
              <a:off x="5256542" y="4455200"/>
              <a:ext cx="100889" cy="105377"/>
              <a:chOff x="5256542" y="4455200"/>
              <a:chExt cx="100889" cy="105377"/>
            </a:xfrm>
          </p:grpSpPr>
          <p:sp>
            <p:nvSpPr>
              <p:cNvPr id="126" name="Oval 125"/>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5"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grpSp>
        <p:nvGrpSpPr>
          <p:cNvPr id="128" name="Group 127"/>
          <p:cNvGrpSpPr/>
          <p:nvPr/>
        </p:nvGrpSpPr>
        <p:grpSpPr>
          <a:xfrm>
            <a:off x="3488484" y="3222645"/>
            <a:ext cx="596493" cy="571640"/>
            <a:chOff x="5009985" y="4216604"/>
            <a:chExt cx="596493" cy="571640"/>
          </a:xfrm>
          <a:effectLst>
            <a:outerShdw blurRad="292100" dist="63500" dir="5400000" algn="ctr" rotWithShape="0">
              <a:srgbClr val="000000"/>
            </a:outerShdw>
          </a:effectLst>
        </p:grpSpPr>
        <p:grpSp>
          <p:nvGrpSpPr>
            <p:cNvPr id="129" name="Group 36"/>
            <p:cNvGrpSpPr/>
            <p:nvPr/>
          </p:nvGrpSpPr>
          <p:grpSpPr>
            <a:xfrm>
              <a:off x="5256542" y="4455200"/>
              <a:ext cx="100889" cy="105377"/>
              <a:chOff x="5256542" y="4455200"/>
              <a:chExt cx="100889" cy="105377"/>
            </a:xfrm>
          </p:grpSpPr>
          <p:sp>
            <p:nvSpPr>
              <p:cNvPr id="131" name="Oval 130"/>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0"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grpSp>
        <p:nvGrpSpPr>
          <p:cNvPr id="133" name="Group 132"/>
          <p:cNvGrpSpPr/>
          <p:nvPr/>
        </p:nvGrpSpPr>
        <p:grpSpPr>
          <a:xfrm>
            <a:off x="3474046" y="3224037"/>
            <a:ext cx="596493" cy="571640"/>
            <a:chOff x="5009985" y="4216604"/>
            <a:chExt cx="596493" cy="571640"/>
          </a:xfrm>
          <a:effectLst>
            <a:outerShdw blurRad="292100" dist="63500" dir="5400000" algn="ctr" rotWithShape="0">
              <a:srgbClr val="000000"/>
            </a:outerShdw>
          </a:effectLst>
        </p:grpSpPr>
        <p:grpSp>
          <p:nvGrpSpPr>
            <p:cNvPr id="134" name="Group 36"/>
            <p:cNvGrpSpPr/>
            <p:nvPr/>
          </p:nvGrpSpPr>
          <p:grpSpPr>
            <a:xfrm>
              <a:off x="5256542" y="4455200"/>
              <a:ext cx="100889" cy="105377"/>
              <a:chOff x="5256542" y="4455200"/>
              <a:chExt cx="100889" cy="105377"/>
            </a:xfrm>
          </p:grpSpPr>
          <p:sp>
            <p:nvSpPr>
              <p:cNvPr id="136" name="Oval 135"/>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5"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grpSp>
        <p:nvGrpSpPr>
          <p:cNvPr id="138" name="Group 137"/>
          <p:cNvGrpSpPr/>
          <p:nvPr/>
        </p:nvGrpSpPr>
        <p:grpSpPr>
          <a:xfrm>
            <a:off x="3512146" y="3191597"/>
            <a:ext cx="596493" cy="571640"/>
            <a:chOff x="5009985" y="4216604"/>
            <a:chExt cx="596493" cy="571640"/>
          </a:xfrm>
          <a:effectLst>
            <a:outerShdw blurRad="292100" dist="63500" dir="5400000" algn="ctr" rotWithShape="0">
              <a:srgbClr val="000000"/>
            </a:outerShdw>
          </a:effectLst>
        </p:grpSpPr>
        <p:grpSp>
          <p:nvGrpSpPr>
            <p:cNvPr id="139" name="Group 36"/>
            <p:cNvGrpSpPr/>
            <p:nvPr/>
          </p:nvGrpSpPr>
          <p:grpSpPr>
            <a:xfrm>
              <a:off x="5256542" y="4455200"/>
              <a:ext cx="100889" cy="105377"/>
              <a:chOff x="5256542" y="4455200"/>
              <a:chExt cx="100889" cy="105377"/>
            </a:xfrm>
          </p:grpSpPr>
          <p:sp>
            <p:nvSpPr>
              <p:cNvPr id="141" name="Oval 140"/>
              <p:cNvSpPr/>
              <p:nvPr/>
            </p:nvSpPr>
            <p:spPr>
              <a:xfrm>
                <a:off x="5256542" y="4455200"/>
                <a:ext cx="100889" cy="105377"/>
              </a:xfrm>
              <a:prstGeom prst="ellipse">
                <a:avLst/>
              </a:prstGeom>
              <a:solidFill>
                <a:schemeClr val="tx1">
                  <a:alpha val="55000"/>
                </a:schemeClr>
              </a:solidFill>
              <a:ln w="6350" cap="flat">
                <a:solidFill>
                  <a:srgbClr val="FFCC00">
                    <a:alpha val="31000"/>
                  </a:srgbClr>
                </a:solidFill>
              </a:ln>
              <a:scene3d>
                <a:camera prst="orthographicFront"/>
                <a:lightRig rig="threePt" dir="t"/>
              </a:scene3d>
              <a:sp3d extrusionH="31750">
                <a:bevelT w="254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p:cNvSpPr/>
              <p:nvPr/>
            </p:nvSpPr>
            <p:spPr>
              <a:xfrm>
                <a:off x="5285496" y="4484752"/>
                <a:ext cx="45719" cy="51099"/>
              </a:xfrm>
              <a:prstGeom prst="ellipse">
                <a:avLst/>
              </a:prstGeom>
              <a:solidFill>
                <a:srgbClr val="FFCC00">
                  <a:alpha val="60000"/>
                </a:srgbClr>
              </a:solidFill>
              <a:ln>
                <a:noFill/>
              </a:ln>
              <a:scene3d>
                <a:camera prst="orthographicFront"/>
                <a:lightRig rig="threePt" dir="t"/>
              </a:scene3d>
              <a:sp3d>
                <a:bevelT w="25400" h="254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0" name="Picture 3" descr="C:\Users\Adeel\Downloads\UTP-Cat5e-Patch-sdfggCable.png"/>
            <p:cNvPicPr>
              <a:picLocks noChangeAspect="1" noChangeArrowheads="1"/>
            </p:cNvPicPr>
            <p:nvPr/>
          </p:nvPicPr>
          <p:blipFill>
            <a:blip r:embed="rId7"/>
            <a:srcRect/>
            <a:stretch>
              <a:fillRect/>
            </a:stretch>
          </p:blipFill>
          <p:spPr bwMode="auto">
            <a:xfrm>
              <a:off x="5009985" y="4216604"/>
              <a:ext cx="596493" cy="571640"/>
            </a:xfrm>
            <a:prstGeom prst="rect">
              <a:avLst/>
            </a:prstGeom>
            <a:noFill/>
          </p:spPr>
        </p:pic>
      </p:grpSp>
      <p:sp>
        <p:nvSpPr>
          <p:cNvPr id="143" name="Rectangle 142"/>
          <p:cNvSpPr/>
          <p:nvPr/>
        </p:nvSpPr>
        <p:spPr>
          <a:xfrm>
            <a:off x="10044" y="0"/>
            <a:ext cx="9133956" cy="6858000"/>
          </a:xfrm>
          <a:prstGeom prst="rect">
            <a:avLst/>
          </a:prstGeom>
          <a:solidFill>
            <a:schemeClr val="bg1">
              <a:lumMod val="85000"/>
              <a:lumOff val="15000"/>
              <a:alpha val="73000"/>
            </a:schemeClr>
          </a:solidFill>
          <a:ln>
            <a:solidFill>
              <a:schemeClr val="bg1">
                <a:lumMod val="95000"/>
                <a:lumOff val="5000"/>
              </a:schemeClr>
            </a:solidFill>
          </a:ln>
          <a:scene3d>
            <a:camera prst="orthographicFront"/>
            <a:lightRig rig="freezing" dir="t"/>
          </a:scene3d>
          <a:sp3d prstMaterial="metal">
            <a:bevelT w="165100" prst="slop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p:cNvSpPr/>
          <p:nvPr/>
        </p:nvSpPr>
        <p:spPr>
          <a:xfrm>
            <a:off x="3695865" y="1524795"/>
            <a:ext cx="1762314" cy="3770263"/>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3900" b="1" cap="none" spc="50" dirty="0" smtClean="0">
                <a:ln w="12700">
                  <a:solidFill>
                    <a:schemeClr val="tx1"/>
                  </a:solid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effectLst>
                  <a:outerShdw blurRad="76200" dist="50800" dir="5400000" algn="tl" rotWithShape="0">
                    <a:srgbClr val="000000">
                      <a:alpha val="65000"/>
                    </a:srgbClr>
                  </a:outerShdw>
                </a:effectLst>
                <a:latin typeface="Wide Latin" pitchFamily="18" charset="0"/>
              </a:rPr>
              <a:t>?</a:t>
            </a:r>
            <a:endParaRPr lang="en-US" sz="23900" b="1" cap="none" spc="50" dirty="0">
              <a:ln w="12700">
                <a:solidFill>
                  <a:schemeClr val="tx1"/>
                </a:solidFill>
              </a:ln>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effectLst>
                <a:outerShdw blurRad="76200" dist="50800" dir="5400000" algn="tl" rotWithShape="0">
                  <a:srgbClr val="000000">
                    <a:alpha val="65000"/>
                  </a:srgbClr>
                </a:outerShdw>
              </a:effectLst>
              <a:latin typeface="Wide Lati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0" presetClass="entr" presetSubtype="0" fill="hold" nodeType="after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fade">
                                      <p:cBhvr>
                                        <p:cTn id="13" dur="2000"/>
                                        <p:tgtEl>
                                          <p:spTgt spid="3074"/>
                                        </p:tgtEl>
                                      </p:cBhvr>
                                    </p:animEffect>
                                  </p:childTnLst>
                                </p:cTn>
                              </p:par>
                              <p:par>
                                <p:cTn id="14" presetID="10" presetClass="entr" presetSubtype="0"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fade">
                                      <p:cBhvr>
                                        <p:cTn id="16" dur="2000"/>
                                        <p:tgtEl>
                                          <p:spTgt spid="3076"/>
                                        </p:tgtEl>
                                      </p:cBhvr>
                                    </p:animEffect>
                                  </p:childTnLst>
                                </p:cTn>
                              </p:par>
                              <p:par>
                                <p:cTn id="17" presetID="10" presetClass="entr" presetSubtype="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Effect transition="in" filter="fade">
                                      <p:cBhvr>
                                        <p:cTn id="19" dur="2000"/>
                                        <p:tgtEl>
                                          <p:spTgt spid="3075"/>
                                        </p:tgtEl>
                                      </p:cBhvr>
                                    </p:animEffect>
                                  </p:childTnLst>
                                </p:cTn>
                              </p:par>
                              <p:par>
                                <p:cTn id="20" presetID="10" presetClass="entr" presetSubtype="0" fill="hold" nodeType="withEffect">
                                  <p:stCondLst>
                                    <p:cond delay="0"/>
                                  </p:stCondLst>
                                  <p:childTnLst>
                                    <p:set>
                                      <p:cBhvr>
                                        <p:cTn id="21" dur="1" fill="hold">
                                          <p:stCondLst>
                                            <p:cond delay="0"/>
                                          </p:stCondLst>
                                        </p:cTn>
                                        <p:tgtEl>
                                          <p:spTgt spid="3077"/>
                                        </p:tgtEl>
                                        <p:attrNameLst>
                                          <p:attrName>style.visibility</p:attrName>
                                        </p:attrNameLst>
                                      </p:cBhvr>
                                      <p:to>
                                        <p:strVal val="visible"/>
                                      </p:to>
                                    </p:set>
                                    <p:animEffect transition="in" filter="fade">
                                      <p:cBhvr>
                                        <p:cTn id="22" dur="2000"/>
                                        <p:tgtEl>
                                          <p:spTgt spid="3077"/>
                                        </p:tgtEl>
                                      </p:cBhvr>
                                    </p:animEffect>
                                  </p:childTnLst>
                                </p:cTn>
                              </p:par>
                              <p:par>
                                <p:cTn id="23" presetID="13" presetClass="entr" presetSubtype="16"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plus(in)">
                                      <p:cBhvr>
                                        <p:cTn id="25" dur="2000"/>
                                        <p:tgtEl>
                                          <p:spTgt spid="23"/>
                                        </p:tgtEl>
                                      </p:cBhvr>
                                    </p:animEffect>
                                  </p:childTnLst>
                                </p:cTn>
                              </p:par>
                            </p:childTnLst>
                          </p:cTn>
                        </p:par>
                        <p:par>
                          <p:cTn id="26" fill="hold">
                            <p:stCondLst>
                              <p:cond delay="2000"/>
                            </p:stCondLst>
                            <p:childTnLst>
                              <p:par>
                                <p:cTn id="27" presetID="6" presetClass="entr" presetSubtype="16"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circle(in)">
                                      <p:cBhvr>
                                        <p:cTn id="29" dur="2000"/>
                                        <p:tgtEl>
                                          <p:spTgt spid="59"/>
                                        </p:tgtEl>
                                      </p:cBhvr>
                                    </p:animEffect>
                                  </p:childTnLst>
                                </p:cTn>
                              </p:par>
                            </p:childTnLst>
                          </p:cTn>
                        </p:par>
                        <p:par>
                          <p:cTn id="30" fill="hold">
                            <p:stCondLst>
                              <p:cond delay="4000"/>
                            </p:stCondLst>
                            <p:childTnLst>
                              <p:par>
                                <p:cTn id="31" presetID="1" presetClass="entr" presetSubtype="0"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42" presetClass="path" presetSubtype="0" repeatCount="indefinite" fill="hold" nodeType="withEffect">
                                  <p:stCondLst>
                                    <p:cond delay="0"/>
                                  </p:stCondLst>
                                  <p:childTnLst>
                                    <p:animMotion origin="layout" path="M 4.44444E-6 1.97965E-6 L 0.00607 0.25601 " pathEditMode="relative" rAng="0" ptsTypes="AA">
                                      <p:cBhvr>
                                        <p:cTn id="34" dur="2000" fill="hold"/>
                                        <p:tgtEl>
                                          <p:spTgt spid="65"/>
                                        </p:tgtEl>
                                        <p:attrNameLst>
                                          <p:attrName>ppt_x</p:attrName>
                                          <p:attrName>ppt_y</p:attrName>
                                        </p:attrNameLst>
                                      </p:cBhvr>
                                      <p:rCtr x="295" y="12789"/>
                                    </p:animMotion>
                                  </p:childTnLst>
                                </p:cTn>
                              </p:par>
                              <p:par>
                                <p:cTn id="35" presetID="1" presetClass="entr" presetSubtype="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42" presetClass="path" presetSubtype="0" repeatCount="indefinite" fill="hold" nodeType="withEffect">
                                  <p:stCondLst>
                                    <p:cond delay="0"/>
                                  </p:stCondLst>
                                  <p:childTnLst>
                                    <p:animMotion origin="layout" path="M 4.44444E-6 1.97965E-6 L 0.00607 0.25601 " pathEditMode="relative" rAng="0" ptsTypes="AA">
                                      <p:cBhvr>
                                        <p:cTn id="38" dur="2000" spd="-100000" fill="hold"/>
                                        <p:tgtEl>
                                          <p:spTgt spid="70"/>
                                        </p:tgtEl>
                                        <p:attrNameLst>
                                          <p:attrName>ppt_x</p:attrName>
                                          <p:attrName>ppt_y</p:attrName>
                                        </p:attrNameLst>
                                      </p:cBhvr>
                                      <p:rCtr x="295" y="12789"/>
                                    </p:animMotion>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42" presetClass="path" presetSubtype="0" repeatCount="indefinite" fill="hold" nodeType="withEffect">
                                  <p:stCondLst>
                                    <p:cond delay="0"/>
                                  </p:stCondLst>
                                  <p:childTnLst>
                                    <p:animMotion origin="layout" path="M -5.55556E-7 3.33333E-6 L 0.20347 0.24814 " pathEditMode="relative" rAng="0" ptsTypes="AA">
                                      <p:cBhvr>
                                        <p:cTn id="42" dur="2000" spd="-100000" fill="hold"/>
                                        <p:tgtEl>
                                          <p:spTgt spid="75"/>
                                        </p:tgtEl>
                                        <p:attrNameLst>
                                          <p:attrName>ppt_x</p:attrName>
                                          <p:attrName>ppt_y</p:attrName>
                                        </p:attrNameLst>
                                      </p:cBhvr>
                                      <p:rCtr x="10174" y="12407"/>
                                    </p:animMotion>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42" presetClass="path" presetSubtype="0" repeatCount="indefinite" fill="hold" nodeType="withEffect">
                                  <p:stCondLst>
                                    <p:cond delay="0"/>
                                  </p:stCondLst>
                                  <p:childTnLst>
                                    <p:animMotion origin="layout" path="M -5.55556E-7 3.33333E-6 L 0.20347 0.24814 " pathEditMode="relative" rAng="0" ptsTypes="AA">
                                      <p:cBhvr>
                                        <p:cTn id="46" dur="2000" fill="hold"/>
                                        <p:tgtEl>
                                          <p:spTgt spid="85"/>
                                        </p:tgtEl>
                                        <p:attrNameLst>
                                          <p:attrName>ppt_x</p:attrName>
                                          <p:attrName>ppt_y</p:attrName>
                                        </p:attrNameLst>
                                      </p:cBhvr>
                                      <p:rCtr x="10174" y="12407"/>
                                    </p:animMotion>
                                  </p:childTnLst>
                                </p:cTn>
                              </p:par>
                              <p:par>
                                <p:cTn id="47" presetID="1" presetClass="entr" presetSubtype="0" fill="hold"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par>
                                <p:cTn id="49" presetID="42" presetClass="path" presetSubtype="0" repeatCount="indefinite" fill="hold" nodeType="withEffect">
                                  <p:stCondLst>
                                    <p:cond delay="0"/>
                                  </p:stCondLst>
                                  <p:childTnLst>
                                    <p:animMotion origin="layout" path="M -4.72222E-6 -0.00277 L 0.19827 -0.0074 " pathEditMode="relative" rAng="0" ptsTypes="AA">
                                      <p:cBhvr>
                                        <p:cTn id="50" dur="2000" spd="-100000" fill="hold"/>
                                        <p:tgtEl>
                                          <p:spTgt spid="90"/>
                                        </p:tgtEl>
                                        <p:attrNameLst>
                                          <p:attrName>ppt_x</p:attrName>
                                          <p:attrName>ppt_y</p:attrName>
                                        </p:attrNameLst>
                                      </p:cBhvr>
                                      <p:rCtr x="9913" y="-231"/>
                                    </p:animMotion>
                                  </p:childTnLst>
                                </p:cTn>
                              </p:par>
                              <p:par>
                                <p:cTn id="51" presetID="1"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42" presetClass="path" presetSubtype="0" repeatCount="indefinite" fill="hold" nodeType="withEffect">
                                  <p:stCondLst>
                                    <p:cond delay="0"/>
                                  </p:stCondLst>
                                  <p:childTnLst>
                                    <p:animMotion origin="layout" path="M -1.38889E-6 2.22222E-6 L 0.19827 -0.00463 " pathEditMode="relative" rAng="0" ptsTypes="AA">
                                      <p:cBhvr>
                                        <p:cTn id="54" dur="2000" fill="hold"/>
                                        <p:tgtEl>
                                          <p:spTgt spid="100"/>
                                        </p:tgtEl>
                                        <p:attrNameLst>
                                          <p:attrName>ppt_x</p:attrName>
                                          <p:attrName>ppt_y</p:attrName>
                                        </p:attrNameLst>
                                      </p:cBhvr>
                                      <p:rCtr x="9913" y="-231"/>
                                    </p:animMotion>
                                  </p:childTnLst>
                                </p:cTn>
                              </p:par>
                              <p:par>
                                <p:cTn id="55" presetID="1" presetClass="entr" presetSubtype="0" fill="hold" nodeType="withEffect">
                                  <p:stCondLst>
                                    <p:cond delay="0"/>
                                  </p:stCondLst>
                                  <p:childTnLst>
                                    <p:set>
                                      <p:cBhvr>
                                        <p:cTn id="56" dur="1" fill="hold">
                                          <p:stCondLst>
                                            <p:cond delay="0"/>
                                          </p:stCondLst>
                                        </p:cTn>
                                        <p:tgtEl>
                                          <p:spTgt spid="105"/>
                                        </p:tgtEl>
                                        <p:attrNameLst>
                                          <p:attrName>style.visibility</p:attrName>
                                        </p:attrNameLst>
                                      </p:cBhvr>
                                      <p:to>
                                        <p:strVal val="visible"/>
                                      </p:to>
                                    </p:set>
                                  </p:childTnLst>
                                </p:cTn>
                              </p:par>
                              <p:par>
                                <p:cTn id="57" presetID="42" presetClass="path" presetSubtype="0" repeatCount="indefinite" fill="hold" nodeType="withEffect">
                                  <p:stCondLst>
                                    <p:cond delay="0"/>
                                  </p:stCondLst>
                                  <p:childTnLst>
                                    <p:animMotion origin="layout" path="M 3.88889E-6 -2.22222E-6 L 0.00972 0.25371 " pathEditMode="relative" rAng="0" ptsTypes="AA">
                                      <p:cBhvr>
                                        <p:cTn id="58" dur="2000" spd="-100000" fill="hold"/>
                                        <p:tgtEl>
                                          <p:spTgt spid="105"/>
                                        </p:tgtEl>
                                        <p:attrNameLst>
                                          <p:attrName>ppt_x</p:attrName>
                                          <p:attrName>ppt_y</p:attrName>
                                        </p:attrNameLst>
                                      </p:cBhvr>
                                      <p:rCtr x="486" y="12685"/>
                                    </p:animMotion>
                                  </p:childTnLst>
                                </p:cTn>
                              </p:par>
                              <p:par>
                                <p:cTn id="59" presetID="1" presetClass="entr" presetSubtype="0" fill="hold" nodeType="withEffect">
                                  <p:stCondLst>
                                    <p:cond delay="0"/>
                                  </p:stCondLst>
                                  <p:childTnLst>
                                    <p:set>
                                      <p:cBhvr>
                                        <p:cTn id="60" dur="1" fill="hold">
                                          <p:stCondLst>
                                            <p:cond delay="0"/>
                                          </p:stCondLst>
                                        </p:cTn>
                                        <p:tgtEl>
                                          <p:spTgt spid="110"/>
                                        </p:tgtEl>
                                        <p:attrNameLst>
                                          <p:attrName>style.visibility</p:attrName>
                                        </p:attrNameLst>
                                      </p:cBhvr>
                                      <p:to>
                                        <p:strVal val="visible"/>
                                      </p:to>
                                    </p:set>
                                  </p:childTnLst>
                                </p:cTn>
                              </p:par>
                              <p:par>
                                <p:cTn id="61" presetID="42" presetClass="path" presetSubtype="0" repeatCount="indefinite" fill="hold" nodeType="withEffect">
                                  <p:stCondLst>
                                    <p:cond delay="0"/>
                                  </p:stCondLst>
                                  <p:childTnLst>
                                    <p:animMotion origin="layout" path="M 3.88889E-6 -2.22222E-6 L 0.00972 0.25371 " pathEditMode="relative" rAng="0" ptsTypes="AA">
                                      <p:cBhvr>
                                        <p:cTn id="62" dur="2000" fill="hold"/>
                                        <p:tgtEl>
                                          <p:spTgt spid="110"/>
                                        </p:tgtEl>
                                        <p:attrNameLst>
                                          <p:attrName>ppt_x</p:attrName>
                                          <p:attrName>ppt_y</p:attrName>
                                        </p:attrNameLst>
                                      </p:cBhvr>
                                      <p:rCtr x="486" y="12685"/>
                                    </p:animMotion>
                                  </p:childTnLst>
                                </p:cTn>
                              </p:par>
                              <p:par>
                                <p:cTn id="63" presetID="10" presetClass="exit" presetSubtype="0" fill="hold" grpId="1" nodeType="withEffect">
                                  <p:stCondLst>
                                    <p:cond delay="0"/>
                                  </p:stCondLst>
                                  <p:childTnLst>
                                    <p:animEffect transition="out" filter="fade">
                                      <p:cBhvr>
                                        <p:cTn id="64" dur="2000"/>
                                        <p:tgtEl>
                                          <p:spTgt spid="23"/>
                                        </p:tgtEl>
                                      </p:cBhvr>
                                    </p:animEffect>
                                    <p:set>
                                      <p:cBhvr>
                                        <p:cTn id="65" dur="1" fill="hold">
                                          <p:stCondLst>
                                            <p:cond delay="1999"/>
                                          </p:stCondLst>
                                        </p:cTn>
                                        <p:tgtEl>
                                          <p:spTgt spid="2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3" presetClass="entr" presetSubtype="16"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plus(in)">
                                      <p:cBhvr>
                                        <p:cTn id="70" dur="2000"/>
                                        <p:tgtEl>
                                          <p:spTgt spid="24"/>
                                        </p:tgtEl>
                                      </p:cBhvr>
                                    </p:animEffect>
                                  </p:childTnLst>
                                </p:cTn>
                              </p:par>
                            </p:childTnLst>
                          </p:cTn>
                        </p:par>
                        <p:par>
                          <p:cTn id="71" fill="hold">
                            <p:stCondLst>
                              <p:cond delay="2000"/>
                            </p:stCondLst>
                            <p:childTnLst>
                              <p:par>
                                <p:cTn id="72" presetID="1" presetClass="entr" presetSubtype="0" fill="hold" nodeType="afterEffect">
                                  <p:stCondLst>
                                    <p:cond delay="0"/>
                                  </p:stCondLst>
                                  <p:childTnLst>
                                    <p:set>
                                      <p:cBhvr>
                                        <p:cTn id="73" dur="1" fill="hold">
                                          <p:stCondLst>
                                            <p:cond delay="0"/>
                                          </p:stCondLst>
                                        </p:cTn>
                                        <p:tgtEl>
                                          <p:spTgt spid="11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23"/>
                                        </p:tgtEl>
                                        <p:attrNameLst>
                                          <p:attrName>style.visibility</p:attrName>
                                        </p:attrNameLst>
                                      </p:cBhvr>
                                      <p:to>
                                        <p:strVal val="visible"/>
                                      </p:to>
                                    </p:set>
                                  </p:childTnLst>
                                </p:cTn>
                              </p:par>
                              <p:par>
                                <p:cTn id="76" presetID="42" presetClass="path" presetSubtype="0" repeatCount="indefinite" fill="hold" nodeType="withEffect">
                                  <p:stCondLst>
                                    <p:cond delay="0"/>
                                  </p:stCondLst>
                                  <p:childTnLst>
                                    <p:animMotion origin="layout" path="M -1.38889E-6 2.22222E-6 L 0.19827 -0.00463 " pathEditMode="relative" rAng="0" ptsTypes="AA">
                                      <p:cBhvr>
                                        <p:cTn id="77" dur="2000" fill="hold"/>
                                        <p:tgtEl>
                                          <p:spTgt spid="123"/>
                                        </p:tgtEl>
                                        <p:attrNameLst>
                                          <p:attrName>ppt_x</p:attrName>
                                          <p:attrName>ppt_y</p:attrName>
                                        </p:attrNameLst>
                                      </p:cBhvr>
                                      <p:rCtr x="9913" y="-231"/>
                                    </p:animMotion>
                                  </p:childTnLst>
                                </p:cTn>
                              </p:par>
                              <p:par>
                                <p:cTn id="78" presetID="1" presetClass="entr" presetSubtype="0" fill="hold" nodeType="withEffect">
                                  <p:stCondLst>
                                    <p:cond delay="0"/>
                                  </p:stCondLst>
                                  <p:childTnLst>
                                    <p:set>
                                      <p:cBhvr>
                                        <p:cTn id="79" dur="1" fill="hold">
                                          <p:stCondLst>
                                            <p:cond delay="0"/>
                                          </p:stCondLst>
                                        </p:cTn>
                                        <p:tgtEl>
                                          <p:spTgt spid="128"/>
                                        </p:tgtEl>
                                        <p:attrNameLst>
                                          <p:attrName>style.visibility</p:attrName>
                                        </p:attrNameLst>
                                      </p:cBhvr>
                                      <p:to>
                                        <p:strVal val="visible"/>
                                      </p:to>
                                    </p:set>
                                  </p:childTnLst>
                                </p:cTn>
                              </p:par>
                              <p:par>
                                <p:cTn id="80" presetID="42" presetClass="path" presetSubtype="0" repeatCount="indefinite" fill="hold" nodeType="withEffect">
                                  <p:stCondLst>
                                    <p:cond delay="0"/>
                                  </p:stCondLst>
                                  <p:childTnLst>
                                    <p:animMotion origin="layout" path="M -1.38889E-6 2.22222E-6 L 0.19827 -0.00463 " pathEditMode="relative" rAng="0" ptsTypes="AA">
                                      <p:cBhvr>
                                        <p:cTn id="81" dur="2000" spd="-100000" fill="hold"/>
                                        <p:tgtEl>
                                          <p:spTgt spid="128"/>
                                        </p:tgtEl>
                                        <p:attrNameLst>
                                          <p:attrName>ppt_x</p:attrName>
                                          <p:attrName>ppt_y</p:attrName>
                                        </p:attrNameLst>
                                      </p:cBhvr>
                                      <p:rCtr x="9913" y="-231"/>
                                    </p:animMotion>
                                  </p:childTnLst>
                                </p:cTn>
                              </p:par>
                              <p:par>
                                <p:cTn id="82" presetID="1" presetClass="entr" presetSubtype="0" fill="hold" nodeType="withEffect">
                                  <p:stCondLst>
                                    <p:cond delay="0"/>
                                  </p:stCondLst>
                                  <p:childTnLst>
                                    <p:set>
                                      <p:cBhvr>
                                        <p:cTn id="83" dur="1" fill="hold">
                                          <p:stCondLst>
                                            <p:cond delay="0"/>
                                          </p:stCondLst>
                                        </p:cTn>
                                        <p:tgtEl>
                                          <p:spTgt spid="133"/>
                                        </p:tgtEl>
                                        <p:attrNameLst>
                                          <p:attrName>style.visibility</p:attrName>
                                        </p:attrNameLst>
                                      </p:cBhvr>
                                      <p:to>
                                        <p:strVal val="visible"/>
                                      </p:to>
                                    </p:set>
                                  </p:childTnLst>
                                </p:cTn>
                              </p:par>
                              <p:par>
                                <p:cTn id="84" presetID="42" presetClass="path" presetSubtype="0" repeatCount="indefinite" fill="hold" nodeType="withEffect">
                                  <p:stCondLst>
                                    <p:cond delay="0"/>
                                  </p:stCondLst>
                                  <p:childTnLst>
                                    <p:animMotion origin="layout" path="M -0.00087 0.00139 L 0.18594 -0.25324 " pathEditMode="relative" rAng="0" ptsTypes="AA">
                                      <p:cBhvr>
                                        <p:cTn id="85" dur="2000" fill="hold"/>
                                        <p:tgtEl>
                                          <p:spTgt spid="133"/>
                                        </p:tgtEl>
                                        <p:attrNameLst>
                                          <p:attrName>ppt_x</p:attrName>
                                          <p:attrName>ppt_y</p:attrName>
                                        </p:attrNameLst>
                                      </p:cBhvr>
                                      <p:rCtr x="9340" y="-12731"/>
                                    </p:animMotion>
                                  </p:childTnLst>
                                </p:cTn>
                              </p:par>
                              <p:par>
                                <p:cTn id="86" presetID="1" presetClass="entr" presetSubtype="0" fill="hold" nodeType="withEffect">
                                  <p:stCondLst>
                                    <p:cond delay="0"/>
                                  </p:stCondLst>
                                  <p:childTnLst>
                                    <p:set>
                                      <p:cBhvr>
                                        <p:cTn id="87" dur="1" fill="hold">
                                          <p:stCondLst>
                                            <p:cond delay="0"/>
                                          </p:stCondLst>
                                        </p:cTn>
                                        <p:tgtEl>
                                          <p:spTgt spid="138"/>
                                        </p:tgtEl>
                                        <p:attrNameLst>
                                          <p:attrName>style.visibility</p:attrName>
                                        </p:attrNameLst>
                                      </p:cBhvr>
                                      <p:to>
                                        <p:strVal val="visible"/>
                                      </p:to>
                                    </p:set>
                                  </p:childTnLst>
                                </p:cTn>
                              </p:par>
                              <p:par>
                                <p:cTn id="88" presetID="42" presetClass="path" presetSubtype="0" repeatCount="indefinite" fill="hold" nodeType="withEffect">
                                  <p:stCondLst>
                                    <p:cond delay="0"/>
                                  </p:stCondLst>
                                  <p:childTnLst>
                                    <p:animMotion origin="layout" path="M -0.00087 0.00139 L 0.18594 -0.25324 " pathEditMode="relative" rAng="0" ptsTypes="AA">
                                      <p:cBhvr>
                                        <p:cTn id="89" dur="2000" spd="-100000" fill="hold"/>
                                        <p:tgtEl>
                                          <p:spTgt spid="138"/>
                                        </p:tgtEl>
                                        <p:attrNameLst>
                                          <p:attrName>ppt_x</p:attrName>
                                          <p:attrName>ppt_y</p:attrName>
                                        </p:attrNameLst>
                                      </p:cBhvr>
                                      <p:rCtr x="9340" y="-12731"/>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43"/>
                                        </p:tgtEl>
                                        <p:attrNameLst>
                                          <p:attrName>style.visibility</p:attrName>
                                        </p:attrNameLst>
                                      </p:cBhvr>
                                      <p:to>
                                        <p:strVal val="visible"/>
                                      </p:to>
                                    </p:set>
                                    <p:animEffect transition="in" filter="fade">
                                      <p:cBhvr>
                                        <p:cTn id="94" dur="500"/>
                                        <p:tgtEl>
                                          <p:spTgt spid="143"/>
                                        </p:tgtEl>
                                      </p:cBhvr>
                                    </p:animEffect>
                                  </p:childTnLst>
                                </p:cTn>
                              </p:par>
                            </p:childTnLst>
                          </p:cTn>
                        </p:par>
                        <p:par>
                          <p:cTn id="95" fill="hold">
                            <p:stCondLst>
                              <p:cond delay="500"/>
                            </p:stCondLst>
                            <p:childTnLst>
                              <p:par>
                                <p:cTn id="96" presetID="31" presetClass="entr" presetSubtype="0" fill="hold" grpId="0" nodeType="afterEffect">
                                  <p:stCondLst>
                                    <p:cond delay="0"/>
                                  </p:stCondLst>
                                  <p:childTnLst>
                                    <p:set>
                                      <p:cBhvr>
                                        <p:cTn id="97" dur="1" fill="hold">
                                          <p:stCondLst>
                                            <p:cond delay="0"/>
                                          </p:stCondLst>
                                        </p:cTn>
                                        <p:tgtEl>
                                          <p:spTgt spid="144"/>
                                        </p:tgtEl>
                                        <p:attrNameLst>
                                          <p:attrName>style.visibility</p:attrName>
                                        </p:attrNameLst>
                                      </p:cBhvr>
                                      <p:to>
                                        <p:strVal val="visible"/>
                                      </p:to>
                                    </p:set>
                                    <p:anim calcmode="lin" valueType="num">
                                      <p:cBhvr>
                                        <p:cTn id="98" dur="1000" fill="hold"/>
                                        <p:tgtEl>
                                          <p:spTgt spid="144"/>
                                        </p:tgtEl>
                                        <p:attrNameLst>
                                          <p:attrName>ppt_w</p:attrName>
                                        </p:attrNameLst>
                                      </p:cBhvr>
                                      <p:tavLst>
                                        <p:tav tm="0">
                                          <p:val>
                                            <p:fltVal val="0"/>
                                          </p:val>
                                        </p:tav>
                                        <p:tav tm="100000">
                                          <p:val>
                                            <p:strVal val="#ppt_w"/>
                                          </p:val>
                                        </p:tav>
                                      </p:tavLst>
                                    </p:anim>
                                    <p:anim calcmode="lin" valueType="num">
                                      <p:cBhvr>
                                        <p:cTn id="99" dur="1000" fill="hold"/>
                                        <p:tgtEl>
                                          <p:spTgt spid="144"/>
                                        </p:tgtEl>
                                        <p:attrNameLst>
                                          <p:attrName>ppt_h</p:attrName>
                                        </p:attrNameLst>
                                      </p:cBhvr>
                                      <p:tavLst>
                                        <p:tav tm="0">
                                          <p:val>
                                            <p:fltVal val="0"/>
                                          </p:val>
                                        </p:tav>
                                        <p:tav tm="100000">
                                          <p:val>
                                            <p:strVal val="#ppt_h"/>
                                          </p:val>
                                        </p:tav>
                                      </p:tavLst>
                                    </p:anim>
                                    <p:anim calcmode="lin" valueType="num">
                                      <p:cBhvr>
                                        <p:cTn id="100" dur="1000" fill="hold"/>
                                        <p:tgtEl>
                                          <p:spTgt spid="144"/>
                                        </p:tgtEl>
                                        <p:attrNameLst>
                                          <p:attrName>style.rotation</p:attrName>
                                        </p:attrNameLst>
                                      </p:cBhvr>
                                      <p:tavLst>
                                        <p:tav tm="0">
                                          <p:val>
                                            <p:fltVal val="90"/>
                                          </p:val>
                                        </p:tav>
                                        <p:tav tm="100000">
                                          <p:val>
                                            <p:fltVal val="0"/>
                                          </p:val>
                                        </p:tav>
                                      </p:tavLst>
                                    </p:anim>
                                    <p:animEffect transition="in" filter="fade">
                                      <p:cBhvr>
                                        <p:cTn id="101" dur="1000"/>
                                        <p:tgtEl>
                                          <p:spTgt spid="144"/>
                                        </p:tgtEl>
                                      </p:cBhvr>
                                    </p:animEffect>
                                  </p:childTnLst>
                                </p:cTn>
                              </p:par>
                            </p:childTnLst>
                          </p:cTn>
                        </p:par>
                        <p:par>
                          <p:cTn id="102" fill="hold">
                            <p:stCondLst>
                              <p:cond delay="1500"/>
                            </p:stCondLst>
                            <p:childTnLst>
                              <p:par>
                                <p:cTn id="103" presetID="26" presetClass="emph" presetSubtype="0" repeatCount="indefinite" fill="hold" grpId="1" nodeType="afterEffect">
                                  <p:stCondLst>
                                    <p:cond delay="0"/>
                                  </p:stCondLst>
                                  <p:childTnLst>
                                    <p:animEffect transition="out" filter="fade">
                                      <p:cBhvr>
                                        <p:cTn id="104" dur="2000" tmFilter="0, 0; .2, .5; .8, .5; 1, 0"/>
                                        <p:tgtEl>
                                          <p:spTgt spid="144"/>
                                        </p:tgtEl>
                                      </p:cBhvr>
                                    </p:animEffect>
                                    <p:animScale>
                                      <p:cBhvr>
                                        <p:cTn id="105" dur="1000" autoRev="1" fill="hold"/>
                                        <p:tgtEl>
                                          <p:spTgt spid="14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P spid="23" grpId="0"/>
      <p:bldP spid="23" grpId="1"/>
      <p:bldP spid="24" grpId="0"/>
      <p:bldP spid="143" grpId="0" animBg="1"/>
      <p:bldP spid="144" grpId="0"/>
      <p:bldP spid="14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1"/>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Std" pitchFamily="82" charset="0"/>
              </a:rPr>
              <a:t> Guided Media</a:t>
            </a:r>
            <a:endPar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Std" pitchFamily="82" charset="0"/>
              <a:cs typeface="Times New Roman" pitchFamily="18" charset="0"/>
            </a:endParaRPr>
          </a:p>
        </p:txBody>
      </p:sp>
      <p:sp>
        <p:nvSpPr>
          <p:cNvPr id="13" name="Rectangle 12"/>
          <p:cNvSpPr/>
          <p:nvPr/>
        </p:nvSpPr>
        <p:spPr>
          <a:xfrm>
            <a:off x="0" y="6027787"/>
            <a:ext cx="9144001" cy="584775"/>
          </a:xfrm>
          <a:prstGeom prst="rect">
            <a:avLst/>
          </a:prstGeom>
        </p:spPr>
        <p:txBody>
          <a:bodyPr wrap="square">
            <a:spAutoFit/>
          </a:bodyPr>
          <a:lstStyle/>
          <a:p>
            <a:pPr lvl="0" algn="just"/>
            <a:r>
              <a:rPr lang="en-US" sz="1600" dirty="0" smtClean="0">
                <a:latin typeface="Arial" pitchFamily="34" charset="0"/>
                <a:cs typeface="Arial" pitchFamily="34" charset="0"/>
              </a:rPr>
              <a:t>Guided Transmission media uses a cabling system that guides the data signals along a specific path. The data signals are bound by the “Cabling” system. </a:t>
            </a:r>
            <a:endParaRPr lang="en-US" sz="1600" dirty="0">
              <a:latin typeface="Arial" pitchFamily="34" charset="0"/>
              <a:cs typeface="Arial" pitchFamily="34" charset="0"/>
            </a:endParaRPr>
          </a:p>
        </p:txBody>
      </p:sp>
      <p:grpSp>
        <p:nvGrpSpPr>
          <p:cNvPr id="38" name="Group 37"/>
          <p:cNvGrpSpPr/>
          <p:nvPr/>
        </p:nvGrpSpPr>
        <p:grpSpPr>
          <a:xfrm>
            <a:off x="3145971" y="3790439"/>
            <a:ext cx="2797628" cy="1760493"/>
            <a:chOff x="3145971" y="3790439"/>
            <a:chExt cx="2797628" cy="1760493"/>
          </a:xfrm>
        </p:grpSpPr>
        <p:pic>
          <p:nvPicPr>
            <p:cNvPr id="12" name="Picture 2" descr="C:\Users\Adeel\Downloads\Record Transmision data.gif"/>
            <p:cNvPicPr>
              <a:picLocks noChangeAspect="1" noChangeArrowheads="1"/>
            </p:cNvPicPr>
            <p:nvPr/>
          </p:nvPicPr>
          <p:blipFill>
            <a:blip r:embed="rId2"/>
            <a:srcRect/>
            <a:stretch>
              <a:fillRect/>
            </a:stretch>
          </p:blipFill>
          <p:spPr bwMode="auto">
            <a:xfrm>
              <a:off x="3194855" y="3790439"/>
              <a:ext cx="2420545" cy="1470972"/>
            </a:xfrm>
            <a:prstGeom prst="rect">
              <a:avLst/>
            </a:prstGeom>
            <a:noFill/>
          </p:spPr>
        </p:pic>
        <p:sp>
          <p:nvSpPr>
            <p:cNvPr id="25" name="TextBox 24"/>
            <p:cNvSpPr txBox="1"/>
            <p:nvPr/>
          </p:nvSpPr>
          <p:spPr>
            <a:xfrm>
              <a:off x="3145971" y="5181600"/>
              <a:ext cx="2797628" cy="369332"/>
            </a:xfrm>
            <a:prstGeom prst="rect">
              <a:avLst/>
            </a:prstGeom>
            <a:noFill/>
          </p:spPr>
          <p:txBody>
            <a:bodyPr wrap="square" rtlCol="0">
              <a:spAutoFit/>
            </a:bodyPr>
            <a:lstStyle/>
            <a:p>
              <a:r>
                <a:rPr lang="en-US" spc="3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RJ-45 Connector</a:t>
              </a:r>
              <a:endParaRPr lang="en-US" spc="3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cxnSp>
        <p:nvCxnSpPr>
          <p:cNvPr id="34" name="Straight Arrow Connector 33"/>
          <p:cNvCxnSpPr>
            <a:stCxn id="19" idx="1"/>
          </p:cNvCxnSpPr>
          <p:nvPr/>
        </p:nvCxnSpPr>
        <p:spPr>
          <a:xfrm rot="10800000">
            <a:off x="1741715" y="2296886"/>
            <a:ext cx="457201" cy="39206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33" name="Group 32"/>
          <p:cNvGrpSpPr/>
          <p:nvPr/>
        </p:nvGrpSpPr>
        <p:grpSpPr>
          <a:xfrm>
            <a:off x="0" y="794657"/>
            <a:ext cx="4419600" cy="2350532"/>
            <a:chOff x="0" y="794657"/>
            <a:chExt cx="4419600" cy="2350532"/>
          </a:xfrm>
        </p:grpSpPr>
        <p:pic>
          <p:nvPicPr>
            <p:cNvPr id="1026" name="Picture 2" descr="C:\Users\Adeel\Downloads\coaxcablae.png"/>
            <p:cNvPicPr>
              <a:picLocks noChangeAspect="1" noChangeArrowheads="1"/>
            </p:cNvPicPr>
            <p:nvPr/>
          </p:nvPicPr>
          <p:blipFill>
            <a:blip r:embed="rId3"/>
            <a:srcRect/>
            <a:stretch>
              <a:fillRect/>
            </a:stretch>
          </p:blipFill>
          <p:spPr bwMode="auto">
            <a:xfrm>
              <a:off x="0" y="1110344"/>
              <a:ext cx="2438400" cy="1463406"/>
            </a:xfrm>
            <a:prstGeom prst="rect">
              <a:avLst/>
            </a:prstGeom>
            <a:noFill/>
          </p:spPr>
        </p:pic>
        <p:sp>
          <p:nvSpPr>
            <p:cNvPr id="15" name="TextBox 14"/>
            <p:cNvSpPr txBox="1"/>
            <p:nvPr/>
          </p:nvSpPr>
          <p:spPr>
            <a:xfrm>
              <a:off x="0" y="2775857"/>
              <a:ext cx="2416629" cy="369332"/>
            </a:xfrm>
            <a:prstGeom prst="rect">
              <a:avLst/>
            </a:prstGeom>
            <a:noFill/>
          </p:spPr>
          <p:txBody>
            <a:bodyPr wrap="square" rtlCol="0">
              <a:spAutoFit/>
            </a:bodyPr>
            <a:lstStyle/>
            <a:p>
              <a:r>
                <a:rPr lang="en-US" spc="3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Coaxial Cable</a:t>
              </a:r>
              <a:endParaRPr lang="en-US" spc="3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TextBox 16"/>
            <p:cNvSpPr txBox="1"/>
            <p:nvPr/>
          </p:nvSpPr>
          <p:spPr>
            <a:xfrm>
              <a:off x="163286" y="794657"/>
              <a:ext cx="1034143" cy="261610"/>
            </a:xfrm>
            <a:prstGeom prst="rect">
              <a:avLst/>
            </a:prstGeom>
            <a:noFill/>
          </p:spPr>
          <p:txBody>
            <a:bodyPr wrap="square" rtlCol="0">
              <a:spAutoFit/>
            </a:bodyPr>
            <a:lstStyle/>
            <a:p>
              <a:r>
                <a:rPr lang="en-US" sz="1100" dirty="0" smtClean="0">
                  <a:solidFill>
                    <a:schemeClr val="bg1"/>
                  </a:solidFill>
                </a:rPr>
                <a:t>Outer Jacket</a:t>
              </a:r>
              <a:endParaRPr lang="en-US" sz="1100" dirty="0">
                <a:solidFill>
                  <a:schemeClr val="bg1"/>
                </a:solidFill>
              </a:endParaRPr>
            </a:p>
          </p:txBody>
        </p:sp>
        <p:sp>
          <p:nvSpPr>
            <p:cNvPr id="18" name="TextBox 17"/>
            <p:cNvSpPr txBox="1"/>
            <p:nvPr/>
          </p:nvSpPr>
          <p:spPr>
            <a:xfrm>
              <a:off x="261258" y="2394857"/>
              <a:ext cx="1034143" cy="430887"/>
            </a:xfrm>
            <a:prstGeom prst="rect">
              <a:avLst/>
            </a:prstGeom>
            <a:noFill/>
          </p:spPr>
          <p:txBody>
            <a:bodyPr wrap="square" rtlCol="0">
              <a:spAutoFit/>
            </a:bodyPr>
            <a:lstStyle/>
            <a:p>
              <a:r>
                <a:rPr lang="en-US" sz="1100" dirty="0" smtClean="0">
                  <a:solidFill>
                    <a:schemeClr val="bg1"/>
                  </a:solidFill>
                </a:rPr>
                <a:t>Braided </a:t>
              </a:r>
              <a:r>
                <a:rPr lang="en-US" sz="1100" dirty="0" smtClean="0">
                  <a:solidFill>
                    <a:schemeClr val="bg1"/>
                  </a:solidFill>
                </a:rPr>
                <a:t>shield</a:t>
              </a:r>
              <a:endParaRPr lang="en-US" sz="1100" dirty="0">
                <a:solidFill>
                  <a:schemeClr val="bg1"/>
                </a:solidFill>
              </a:endParaRPr>
            </a:p>
          </p:txBody>
        </p:sp>
        <p:sp>
          <p:nvSpPr>
            <p:cNvPr id="19" name="TextBox 18"/>
            <p:cNvSpPr txBox="1"/>
            <p:nvPr/>
          </p:nvSpPr>
          <p:spPr>
            <a:xfrm>
              <a:off x="2198915" y="2558143"/>
              <a:ext cx="1034143" cy="261610"/>
            </a:xfrm>
            <a:prstGeom prst="rect">
              <a:avLst/>
            </a:prstGeom>
            <a:noFill/>
          </p:spPr>
          <p:txBody>
            <a:bodyPr wrap="square" rtlCol="0">
              <a:spAutoFit/>
            </a:bodyPr>
            <a:lstStyle/>
            <a:p>
              <a:r>
                <a:rPr lang="en-US" sz="1100" dirty="0" smtClean="0">
                  <a:solidFill>
                    <a:schemeClr val="bg1"/>
                  </a:solidFill>
                </a:rPr>
                <a:t>Foil Shield</a:t>
              </a:r>
              <a:endParaRPr lang="en-US" sz="1100" dirty="0">
                <a:solidFill>
                  <a:schemeClr val="bg1"/>
                </a:solidFill>
              </a:endParaRPr>
            </a:p>
          </p:txBody>
        </p:sp>
        <p:sp>
          <p:nvSpPr>
            <p:cNvPr id="20" name="TextBox 19"/>
            <p:cNvSpPr txBox="1"/>
            <p:nvPr/>
          </p:nvSpPr>
          <p:spPr>
            <a:xfrm>
              <a:off x="2808514" y="1458685"/>
              <a:ext cx="1611086" cy="261610"/>
            </a:xfrm>
            <a:prstGeom prst="rect">
              <a:avLst/>
            </a:prstGeom>
            <a:noFill/>
          </p:spPr>
          <p:txBody>
            <a:bodyPr wrap="square" rtlCol="0">
              <a:spAutoFit/>
            </a:bodyPr>
            <a:lstStyle/>
            <a:p>
              <a:r>
                <a:rPr lang="en-US" sz="1100" dirty="0" smtClean="0">
                  <a:solidFill>
                    <a:schemeClr val="bg1"/>
                  </a:solidFill>
                </a:rPr>
                <a:t>Center Conductor</a:t>
              </a:r>
              <a:endParaRPr lang="en-US" sz="1100" dirty="0">
                <a:solidFill>
                  <a:schemeClr val="bg1"/>
                </a:solidFill>
              </a:endParaRPr>
            </a:p>
          </p:txBody>
        </p:sp>
        <p:sp>
          <p:nvSpPr>
            <p:cNvPr id="21" name="TextBox 20"/>
            <p:cNvSpPr txBox="1"/>
            <p:nvPr/>
          </p:nvSpPr>
          <p:spPr>
            <a:xfrm>
              <a:off x="1730829" y="990600"/>
              <a:ext cx="1034143" cy="261610"/>
            </a:xfrm>
            <a:prstGeom prst="rect">
              <a:avLst/>
            </a:prstGeom>
            <a:noFill/>
          </p:spPr>
          <p:txBody>
            <a:bodyPr wrap="square" rtlCol="0">
              <a:spAutoFit/>
            </a:bodyPr>
            <a:lstStyle/>
            <a:p>
              <a:r>
                <a:rPr lang="en-US" sz="1100" dirty="0" smtClean="0">
                  <a:solidFill>
                    <a:schemeClr val="bg1"/>
                  </a:solidFill>
                </a:rPr>
                <a:t>Dielectric</a:t>
              </a:r>
              <a:endParaRPr lang="en-US" sz="1100" dirty="0">
                <a:solidFill>
                  <a:schemeClr val="bg1"/>
                </a:solidFill>
              </a:endParaRPr>
            </a:p>
          </p:txBody>
        </p:sp>
        <p:cxnSp>
          <p:nvCxnSpPr>
            <p:cNvPr id="28" name="Straight Arrow Connector 27"/>
            <p:cNvCxnSpPr>
              <a:stCxn id="18" idx="0"/>
            </p:cNvCxnSpPr>
            <p:nvPr/>
          </p:nvCxnSpPr>
          <p:spPr>
            <a:xfrm flipV="1">
              <a:off x="778330" y="2231571"/>
              <a:ext cx="70756" cy="16328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17" idx="2"/>
            </p:cNvCxnSpPr>
            <p:nvPr/>
          </p:nvCxnSpPr>
          <p:spPr>
            <a:xfrm rot="5400000">
              <a:off x="307698" y="1194883"/>
              <a:ext cx="511276" cy="2340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2" name="Straight Arrow Connector 31"/>
            <p:cNvCxnSpPr/>
            <p:nvPr/>
          </p:nvCxnSpPr>
          <p:spPr>
            <a:xfrm rot="5400000">
              <a:off x="1747157" y="1485900"/>
              <a:ext cx="555172" cy="6531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6" name="Straight Arrow Connector 35"/>
            <p:cNvCxnSpPr>
              <a:stCxn id="20" idx="1"/>
            </p:cNvCxnSpPr>
            <p:nvPr/>
          </p:nvCxnSpPr>
          <p:spPr>
            <a:xfrm rot="10800000" flipV="1">
              <a:off x="2318658" y="1589489"/>
              <a:ext cx="489857" cy="36993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35" name="Group 34"/>
          <p:cNvGrpSpPr/>
          <p:nvPr/>
        </p:nvGrpSpPr>
        <p:grpSpPr>
          <a:xfrm>
            <a:off x="4049486" y="1175657"/>
            <a:ext cx="5094514" cy="3201850"/>
            <a:chOff x="4049486" y="1175657"/>
            <a:chExt cx="5094514" cy="3201850"/>
          </a:xfrm>
        </p:grpSpPr>
        <p:pic>
          <p:nvPicPr>
            <p:cNvPr id="1029" name="Picture 5" descr="C:\Users\Adeel\Downloads\UTP-Cat5e-Paatch-Cable.png"/>
            <p:cNvPicPr>
              <a:picLocks noChangeAspect="1" noChangeArrowheads="1"/>
            </p:cNvPicPr>
            <p:nvPr/>
          </p:nvPicPr>
          <p:blipFill>
            <a:blip r:embed="rId4"/>
            <a:srcRect/>
            <a:stretch>
              <a:fillRect/>
            </a:stretch>
          </p:blipFill>
          <p:spPr bwMode="auto">
            <a:xfrm flipH="1">
              <a:off x="6419525" y="1201738"/>
              <a:ext cx="2724475" cy="2423206"/>
            </a:xfrm>
            <a:prstGeom prst="rect">
              <a:avLst/>
            </a:prstGeom>
            <a:noFill/>
          </p:spPr>
        </p:pic>
        <p:sp>
          <p:nvSpPr>
            <p:cNvPr id="22" name="TextBox 21"/>
            <p:cNvSpPr txBox="1"/>
            <p:nvPr/>
          </p:nvSpPr>
          <p:spPr>
            <a:xfrm>
              <a:off x="8109857" y="3907971"/>
              <a:ext cx="1034143" cy="261610"/>
            </a:xfrm>
            <a:prstGeom prst="rect">
              <a:avLst/>
            </a:prstGeom>
            <a:noFill/>
          </p:spPr>
          <p:txBody>
            <a:bodyPr wrap="square" rtlCol="0">
              <a:spAutoFit/>
            </a:bodyPr>
            <a:lstStyle/>
            <a:p>
              <a:r>
                <a:rPr lang="en-US" sz="1100" dirty="0" smtClean="0">
                  <a:solidFill>
                    <a:schemeClr val="bg1"/>
                  </a:solidFill>
                </a:rPr>
                <a:t>Outer Jacket</a:t>
              </a:r>
              <a:endParaRPr lang="en-US" sz="1100" dirty="0">
                <a:solidFill>
                  <a:schemeClr val="bg1"/>
                </a:solidFill>
              </a:endParaRPr>
            </a:p>
          </p:txBody>
        </p:sp>
        <p:sp>
          <p:nvSpPr>
            <p:cNvPr id="23" name="TextBox 22"/>
            <p:cNvSpPr txBox="1"/>
            <p:nvPr/>
          </p:nvSpPr>
          <p:spPr>
            <a:xfrm>
              <a:off x="5257800" y="1175657"/>
              <a:ext cx="1034143" cy="261610"/>
            </a:xfrm>
            <a:prstGeom prst="rect">
              <a:avLst/>
            </a:prstGeom>
            <a:noFill/>
          </p:spPr>
          <p:txBody>
            <a:bodyPr wrap="square" rtlCol="0">
              <a:spAutoFit/>
            </a:bodyPr>
            <a:lstStyle/>
            <a:p>
              <a:r>
                <a:rPr lang="en-US" sz="1100" dirty="0" smtClean="0">
                  <a:solidFill>
                    <a:schemeClr val="bg1"/>
                  </a:solidFill>
                </a:rPr>
                <a:t>Twisted Pair</a:t>
              </a:r>
              <a:endParaRPr lang="en-US" sz="1100" dirty="0">
                <a:solidFill>
                  <a:schemeClr val="bg1"/>
                </a:solidFill>
              </a:endParaRPr>
            </a:p>
          </p:txBody>
        </p:sp>
        <p:sp>
          <p:nvSpPr>
            <p:cNvPr id="24" name="TextBox 23"/>
            <p:cNvSpPr txBox="1"/>
            <p:nvPr/>
          </p:nvSpPr>
          <p:spPr>
            <a:xfrm>
              <a:off x="5976257" y="3777343"/>
              <a:ext cx="1034143" cy="600164"/>
            </a:xfrm>
            <a:prstGeom prst="rect">
              <a:avLst/>
            </a:prstGeom>
            <a:noFill/>
          </p:spPr>
          <p:txBody>
            <a:bodyPr wrap="square" rtlCol="0">
              <a:spAutoFit/>
            </a:bodyPr>
            <a:lstStyle/>
            <a:p>
              <a:pPr algn="ctr"/>
              <a:r>
                <a:rPr lang="en-US" sz="1100" dirty="0" smtClean="0">
                  <a:solidFill>
                    <a:schemeClr val="bg1"/>
                  </a:solidFill>
                </a:rPr>
                <a:t>Color coded plastic insulation</a:t>
              </a:r>
              <a:endParaRPr lang="en-US" sz="1100" dirty="0">
                <a:solidFill>
                  <a:schemeClr val="bg1"/>
                </a:solidFill>
              </a:endParaRPr>
            </a:p>
          </p:txBody>
        </p:sp>
        <p:sp>
          <p:nvSpPr>
            <p:cNvPr id="26" name="TextBox 25"/>
            <p:cNvSpPr txBox="1"/>
            <p:nvPr/>
          </p:nvSpPr>
          <p:spPr>
            <a:xfrm>
              <a:off x="4049486" y="2536371"/>
              <a:ext cx="2416629" cy="369332"/>
            </a:xfrm>
            <a:prstGeom prst="rect">
              <a:avLst/>
            </a:prstGeom>
            <a:noFill/>
          </p:spPr>
          <p:txBody>
            <a:bodyPr wrap="square" rtlCol="0">
              <a:spAutoFit/>
            </a:bodyPr>
            <a:lstStyle/>
            <a:p>
              <a:r>
                <a:rPr lang="en-US" spc="3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UTP cat5 Cable</a:t>
              </a:r>
              <a:endParaRPr lang="en-US" spc="3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7" name="Oval 36"/>
            <p:cNvSpPr/>
            <p:nvPr/>
          </p:nvSpPr>
          <p:spPr>
            <a:xfrm>
              <a:off x="6814457" y="1524001"/>
              <a:ext cx="522514" cy="55517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p:cNvCxnSpPr>
              <a:stCxn id="23" idx="2"/>
              <a:endCxn id="37" idx="2"/>
            </p:cNvCxnSpPr>
            <p:nvPr/>
          </p:nvCxnSpPr>
          <p:spPr>
            <a:xfrm rot="16200000" flipH="1">
              <a:off x="6112504" y="1099634"/>
              <a:ext cx="364320" cy="1039585"/>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Arrow Connector 40"/>
            <p:cNvCxnSpPr>
              <a:stCxn id="24" idx="0"/>
            </p:cNvCxnSpPr>
            <p:nvPr/>
          </p:nvCxnSpPr>
          <p:spPr>
            <a:xfrm rot="5400000" flipH="1" flipV="1">
              <a:off x="6517821" y="2990851"/>
              <a:ext cx="762000" cy="81098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2" idx="0"/>
            </p:cNvCxnSpPr>
            <p:nvPr/>
          </p:nvCxnSpPr>
          <p:spPr>
            <a:xfrm rot="5400000" flipH="1" flipV="1">
              <a:off x="8450036" y="3518808"/>
              <a:ext cx="566057" cy="212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000"/>
                                        <p:tgtEl>
                                          <p:spTgt spid="33"/>
                                        </p:tgtEl>
                                      </p:cBhvr>
                                    </p:animEffect>
                                  </p:childTnLst>
                                </p:cTn>
                              </p:par>
                              <p:par>
                                <p:cTn id="8" presetID="1"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20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0" y="1"/>
            <a:ext cx="9143999" cy="92333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Un-guided media</a:t>
            </a:r>
          </a:p>
        </p:txBody>
      </p:sp>
      <p:sp>
        <p:nvSpPr>
          <p:cNvPr id="12" name="Rectangle 11"/>
          <p:cNvSpPr/>
          <p:nvPr/>
        </p:nvSpPr>
        <p:spPr>
          <a:xfrm>
            <a:off x="-1" y="5822150"/>
            <a:ext cx="9144001" cy="923330"/>
          </a:xfrm>
          <a:prstGeom prst="rect">
            <a:avLst/>
          </a:prstGeom>
        </p:spPr>
        <p:txBody>
          <a:bodyPr wrap="square">
            <a:spAutoFit/>
          </a:bodyPr>
          <a:lstStyle/>
          <a:p>
            <a:pPr lvl="0" algn="just"/>
            <a:r>
              <a:rPr lang="en-US" dirty="0" smtClean="0">
                <a:latin typeface="Arial" pitchFamily="34" charset="0"/>
                <a:cs typeface="Arial" pitchFamily="34" charset="0"/>
              </a:rPr>
              <a:t>The unguided media is the wireless media. It transports electromagnetic waves without using any physical conductor. Signals are normally broadcast through the air and thus are available to any one who has the device capable of receiving them.</a:t>
            </a:r>
            <a:endParaRPr lang="en-US" dirty="0">
              <a:latin typeface="Arial" pitchFamily="34" charset="0"/>
              <a:cs typeface="Arial" pitchFamily="34" charset="0"/>
            </a:endParaRPr>
          </a:p>
        </p:txBody>
      </p:sp>
      <p:grpSp>
        <p:nvGrpSpPr>
          <p:cNvPr id="19" name="Group 18"/>
          <p:cNvGrpSpPr/>
          <p:nvPr/>
        </p:nvGrpSpPr>
        <p:grpSpPr>
          <a:xfrm>
            <a:off x="532946" y="577261"/>
            <a:ext cx="5127625" cy="2263911"/>
            <a:chOff x="532946" y="577261"/>
            <a:chExt cx="5127625" cy="2263911"/>
          </a:xfrm>
        </p:grpSpPr>
        <p:pic>
          <p:nvPicPr>
            <p:cNvPr id="2051" name="Picture 3" descr="C:\Users\Adeel\Downloads\satellite_communication_image_500_clr.png"/>
            <p:cNvPicPr>
              <a:picLocks noChangeAspect="1" noChangeArrowheads="1"/>
            </p:cNvPicPr>
            <p:nvPr/>
          </p:nvPicPr>
          <p:blipFill>
            <a:blip r:embed="rId2"/>
            <a:srcRect/>
            <a:stretch>
              <a:fillRect/>
            </a:stretch>
          </p:blipFill>
          <p:spPr bwMode="auto">
            <a:xfrm flipV="1">
              <a:off x="532946" y="577261"/>
              <a:ext cx="3762614" cy="2263911"/>
            </a:xfrm>
            <a:prstGeom prst="rect">
              <a:avLst/>
            </a:prstGeom>
            <a:noFill/>
          </p:spPr>
        </p:pic>
        <p:sp>
          <p:nvSpPr>
            <p:cNvPr id="14" name="TextBox 13"/>
            <p:cNvSpPr txBox="1"/>
            <p:nvPr/>
          </p:nvSpPr>
          <p:spPr>
            <a:xfrm>
              <a:off x="3766456" y="1132115"/>
              <a:ext cx="1894115" cy="646331"/>
            </a:xfrm>
            <a:prstGeom prst="rect">
              <a:avLst/>
            </a:prstGeom>
            <a:noFill/>
          </p:spPr>
          <p:txBody>
            <a:bodyPr wrap="square" rtlCol="0">
              <a:spAutoFit/>
            </a:bodyPr>
            <a:lstStyle/>
            <a:p>
              <a:r>
                <a:rPr lang="en-US" sz="1200" dirty="0" smtClean="0">
                  <a:solidFill>
                    <a:schemeClr val="bg1"/>
                  </a:solidFill>
                </a:rPr>
                <a:t>Space and satellite communications, Microwave system</a:t>
              </a:r>
              <a:endParaRPr lang="en-US" sz="1200" dirty="0">
                <a:solidFill>
                  <a:schemeClr val="bg1"/>
                </a:solidFill>
              </a:endParaRPr>
            </a:p>
          </p:txBody>
        </p:sp>
      </p:grpSp>
      <p:grpSp>
        <p:nvGrpSpPr>
          <p:cNvPr id="20" name="Group 19"/>
          <p:cNvGrpSpPr/>
          <p:nvPr/>
        </p:nvGrpSpPr>
        <p:grpSpPr>
          <a:xfrm>
            <a:off x="4267210" y="3033940"/>
            <a:ext cx="2775847" cy="2217391"/>
            <a:chOff x="4267210" y="3033940"/>
            <a:chExt cx="2775847" cy="2217391"/>
          </a:xfrm>
        </p:grpSpPr>
        <p:pic>
          <p:nvPicPr>
            <p:cNvPr id="2053" name="Picture 5" descr="C:\Users\Adeel\Downloads\asdfase.png"/>
            <p:cNvPicPr>
              <a:picLocks noChangeAspect="1" noChangeArrowheads="1"/>
            </p:cNvPicPr>
            <p:nvPr/>
          </p:nvPicPr>
          <p:blipFill>
            <a:blip r:embed="rId3"/>
            <a:srcRect/>
            <a:stretch>
              <a:fillRect/>
            </a:stretch>
          </p:blipFill>
          <p:spPr bwMode="auto">
            <a:xfrm>
              <a:off x="5499780" y="3033940"/>
              <a:ext cx="1543277" cy="2217391"/>
            </a:xfrm>
            <a:prstGeom prst="rect">
              <a:avLst/>
            </a:prstGeom>
            <a:noFill/>
          </p:spPr>
        </p:pic>
        <p:sp>
          <p:nvSpPr>
            <p:cNvPr id="15" name="TextBox 14"/>
            <p:cNvSpPr txBox="1"/>
            <p:nvPr/>
          </p:nvSpPr>
          <p:spPr>
            <a:xfrm>
              <a:off x="4267210" y="4626430"/>
              <a:ext cx="1894115" cy="461665"/>
            </a:xfrm>
            <a:prstGeom prst="rect">
              <a:avLst/>
            </a:prstGeom>
            <a:noFill/>
          </p:spPr>
          <p:txBody>
            <a:bodyPr wrap="square" rtlCol="0">
              <a:spAutoFit/>
            </a:bodyPr>
            <a:lstStyle/>
            <a:p>
              <a:r>
                <a:rPr lang="en-US" sz="1200" dirty="0" smtClean="0">
                  <a:solidFill>
                    <a:schemeClr val="bg1"/>
                  </a:solidFill>
                </a:rPr>
                <a:t>Radio Astronomy, Radar Landing system.</a:t>
              </a:r>
              <a:endParaRPr lang="en-US" sz="1200" dirty="0">
                <a:solidFill>
                  <a:schemeClr val="bg1"/>
                </a:solidFill>
              </a:endParaRPr>
            </a:p>
          </p:txBody>
        </p:sp>
      </p:grpSp>
      <p:grpSp>
        <p:nvGrpSpPr>
          <p:cNvPr id="18" name="Group 17"/>
          <p:cNvGrpSpPr/>
          <p:nvPr/>
        </p:nvGrpSpPr>
        <p:grpSpPr>
          <a:xfrm>
            <a:off x="370569" y="2492373"/>
            <a:ext cx="3439441" cy="2922134"/>
            <a:chOff x="370569" y="2492373"/>
            <a:chExt cx="3439441" cy="2922134"/>
          </a:xfrm>
        </p:grpSpPr>
        <p:pic>
          <p:nvPicPr>
            <p:cNvPr id="2052" name="Picture 4" descr="C:\Users\Adeel\Downloads\Untitled.png"/>
            <p:cNvPicPr>
              <a:picLocks noChangeAspect="1" noChangeArrowheads="1"/>
            </p:cNvPicPr>
            <p:nvPr/>
          </p:nvPicPr>
          <p:blipFill>
            <a:blip r:embed="rId4"/>
            <a:srcRect/>
            <a:stretch>
              <a:fillRect/>
            </a:stretch>
          </p:blipFill>
          <p:spPr bwMode="auto">
            <a:xfrm>
              <a:off x="370569" y="2492373"/>
              <a:ext cx="1948089" cy="2922134"/>
            </a:xfrm>
            <a:prstGeom prst="rect">
              <a:avLst/>
            </a:prstGeom>
            <a:noFill/>
          </p:spPr>
        </p:pic>
        <p:sp>
          <p:nvSpPr>
            <p:cNvPr id="16" name="TextBox 15"/>
            <p:cNvSpPr txBox="1"/>
            <p:nvPr/>
          </p:nvSpPr>
          <p:spPr>
            <a:xfrm>
              <a:off x="1915895" y="3799116"/>
              <a:ext cx="1894115" cy="646331"/>
            </a:xfrm>
            <a:prstGeom prst="rect">
              <a:avLst/>
            </a:prstGeom>
            <a:noFill/>
          </p:spPr>
          <p:txBody>
            <a:bodyPr wrap="square" rtlCol="0">
              <a:spAutoFit/>
            </a:bodyPr>
            <a:lstStyle/>
            <a:p>
              <a:r>
                <a:rPr lang="en-US" sz="1200" dirty="0" smtClean="0">
                  <a:solidFill>
                    <a:schemeClr val="bg1"/>
                  </a:solidFill>
                </a:rPr>
                <a:t>Cellular Phones, navigational aids, global positioning system.</a:t>
              </a:r>
              <a:endParaRPr lang="en-US" sz="1200" dirty="0">
                <a:solidFill>
                  <a:schemeClr val="bg1"/>
                </a:solidFill>
              </a:endParaRPr>
            </a:p>
          </p:txBody>
        </p:sp>
      </p:grpSp>
      <p:grpSp>
        <p:nvGrpSpPr>
          <p:cNvPr id="21" name="Group 20"/>
          <p:cNvGrpSpPr/>
          <p:nvPr/>
        </p:nvGrpSpPr>
        <p:grpSpPr>
          <a:xfrm>
            <a:off x="7183672" y="1048656"/>
            <a:ext cx="1960328" cy="2711382"/>
            <a:chOff x="7183672" y="1048656"/>
            <a:chExt cx="1960328" cy="2711382"/>
          </a:xfrm>
        </p:grpSpPr>
        <p:pic>
          <p:nvPicPr>
            <p:cNvPr id="2050" name="Picture 2" descr="C:\Users\Adeel\Downloads\radio_wireless.png"/>
            <p:cNvPicPr>
              <a:picLocks noChangeAspect="1" noChangeArrowheads="1"/>
            </p:cNvPicPr>
            <p:nvPr/>
          </p:nvPicPr>
          <p:blipFill>
            <a:blip r:embed="rId5"/>
            <a:srcRect/>
            <a:stretch>
              <a:fillRect/>
            </a:stretch>
          </p:blipFill>
          <p:spPr bwMode="auto">
            <a:xfrm>
              <a:off x="7183672" y="1048656"/>
              <a:ext cx="1862950" cy="2184400"/>
            </a:xfrm>
            <a:prstGeom prst="rect">
              <a:avLst/>
            </a:prstGeom>
            <a:noFill/>
          </p:spPr>
        </p:pic>
        <p:sp>
          <p:nvSpPr>
            <p:cNvPr id="17" name="TextBox 16"/>
            <p:cNvSpPr txBox="1"/>
            <p:nvPr/>
          </p:nvSpPr>
          <p:spPr>
            <a:xfrm>
              <a:off x="7249885" y="3298373"/>
              <a:ext cx="1894115" cy="461665"/>
            </a:xfrm>
            <a:prstGeom prst="rect">
              <a:avLst/>
            </a:prstGeom>
            <a:noFill/>
          </p:spPr>
          <p:txBody>
            <a:bodyPr wrap="square" rtlCol="0">
              <a:spAutoFit/>
            </a:bodyPr>
            <a:lstStyle/>
            <a:p>
              <a:r>
                <a:rPr lang="en-US" sz="1200" dirty="0" smtClean="0">
                  <a:solidFill>
                    <a:schemeClr val="bg1"/>
                  </a:solidFill>
                </a:rPr>
                <a:t>Wireless networking system.</a:t>
              </a:r>
              <a:endParaRPr lang="en-US" sz="1200" dirty="0">
                <a:solidFill>
                  <a:schemeClr val="bg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000"/>
                                        <p:tgtEl>
                                          <p:spTgt spid="18"/>
                                        </p:tgtEl>
                                      </p:cBhvr>
                                    </p:animEffect>
                                  </p:childTnLst>
                                </p:cTn>
                              </p:par>
                              <p:par>
                                <p:cTn id="12" presetID="10" presetClass="entr" presetSubtype="0" fill="hold" nodeType="withEffect">
                                  <p:stCondLst>
                                    <p:cond delay="10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2000"/>
                                        <p:tgtEl>
                                          <p:spTgt spid="19"/>
                                        </p:tgtEl>
                                      </p:cBhvr>
                                    </p:animEffect>
                                  </p:childTnLst>
                                </p:cTn>
                              </p:par>
                              <p:par>
                                <p:cTn id="15" presetID="10" presetClass="entr" presetSubtype="0" fill="hold" nodeType="withEffect">
                                  <p:stCondLst>
                                    <p:cond delay="15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32438"/>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1714038" y="1902809"/>
            <a:ext cx="6002082" cy="175432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OSI </a:t>
            </a:r>
          </a:p>
          <a:p>
            <a:pPr algn="ctr"/>
            <a:r>
              <a:rPr lang="en-US" sz="54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Reference Model</a:t>
            </a:r>
            <a:endPar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
        <p:nvSpPr>
          <p:cNvPr id="12" name="Rectangle 11"/>
          <p:cNvSpPr/>
          <p:nvPr/>
        </p:nvSpPr>
        <p:spPr>
          <a:xfrm>
            <a:off x="0" y="5815041"/>
            <a:ext cx="8980227" cy="874727"/>
          </a:xfrm>
          <a:prstGeom prst="rect">
            <a:avLst/>
          </a:prstGeom>
        </p:spPr>
        <p:txBody>
          <a:bodyPr wrap="square">
            <a:spAutoFit/>
          </a:bodyPr>
          <a:lstStyle/>
          <a:p>
            <a:pPr algn="just">
              <a:lnSpc>
                <a:spcPct val="150000"/>
              </a:lnSpc>
            </a:pPr>
            <a:r>
              <a:rPr lang="en-US" dirty="0" smtClean="0">
                <a:effectLst>
                  <a:reflection blurRad="6350" stA="55000" endA="300" endPos="45500" dir="5400000" sy="-100000" algn="bl" rotWithShape="0"/>
                </a:effectLst>
                <a:latin typeface="Cooper Black" pitchFamily="18" charset="0"/>
              </a:rPr>
              <a:t>The OSI model is a set of guidelines that describes the process that should take place when two computers communicate on a network.  </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24452" y="5546086"/>
            <a:ext cx="9182100" cy="1325562"/>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latin typeface="Calibri" pitchFamily="-111" charset="0"/>
                </a:endParaRPr>
              </a:p>
            </p:txBody>
          </p:sp>
        </p:grpSp>
      </p:grpSp>
      <p:sp>
        <p:nvSpPr>
          <p:cNvPr id="11" name="Rectangle 10"/>
          <p:cNvSpPr/>
          <p:nvPr/>
        </p:nvSpPr>
        <p:spPr>
          <a:xfrm>
            <a:off x="212784" y="0"/>
            <a:ext cx="8767443"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rPr>
              <a:t>The OSI Model Stack</a:t>
            </a:r>
            <a:endParaRPr lang="en-US" sz="36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endParaRPr>
          </a:p>
        </p:txBody>
      </p:sp>
      <p:sp>
        <p:nvSpPr>
          <p:cNvPr id="26" name="Text Box 17"/>
          <p:cNvSpPr txBox="1">
            <a:spLocks noChangeArrowheads="1"/>
          </p:cNvSpPr>
          <p:nvPr/>
        </p:nvSpPr>
        <p:spPr bwMode="auto">
          <a:xfrm>
            <a:off x="272955" y="5754414"/>
            <a:ext cx="8529851" cy="1001114"/>
          </a:xfrm>
          <a:prstGeom prst="rect">
            <a:avLst/>
          </a:prstGeom>
          <a:noFill/>
          <a:ln w="9525">
            <a:noFill/>
            <a:miter lim="800000"/>
            <a:headEnd/>
            <a:tailEnd/>
          </a:ln>
        </p:spPr>
        <p:txBody>
          <a:bodyPr anchor="b"/>
          <a:lstStyle/>
          <a:p>
            <a:pPr algn="just" defTabSz="801688">
              <a:spcBef>
                <a:spcPct val="20000"/>
              </a:spcBef>
            </a:pPr>
            <a:endParaRPr lang="en-US" sz="1200" b="1" dirty="0" smtClean="0">
              <a:solidFill>
                <a:srgbClr val="FFFFFF"/>
              </a:solidFill>
              <a:latin typeface="Times New Roman" pitchFamily="18" charset="0"/>
              <a:cs typeface="Times New Roman" pitchFamily="18" charset="0"/>
            </a:endParaRPr>
          </a:p>
        </p:txBody>
      </p:sp>
      <p:grpSp>
        <p:nvGrpSpPr>
          <p:cNvPr id="50" name="Group 49"/>
          <p:cNvGrpSpPr/>
          <p:nvPr/>
        </p:nvGrpSpPr>
        <p:grpSpPr>
          <a:xfrm>
            <a:off x="3453027" y="4834538"/>
            <a:ext cx="3481098" cy="440988"/>
            <a:chOff x="3160927" y="4948838"/>
            <a:chExt cx="3481098" cy="440988"/>
          </a:xfrm>
        </p:grpSpPr>
        <p:sp>
          <p:nvSpPr>
            <p:cNvPr id="13" name="Rectangle 12"/>
            <p:cNvSpPr/>
            <p:nvPr/>
          </p:nvSpPr>
          <p:spPr>
            <a:xfrm>
              <a:off x="3160927" y="4948838"/>
              <a:ext cx="3481098" cy="440988"/>
            </a:xfrm>
            <a:prstGeom prst="rect">
              <a:avLst/>
            </a:prstGeom>
            <a:blipFill>
              <a:blip r:embed="rId2"/>
              <a:tile tx="0" ty="0" sx="100000" sy="100000" flip="none" algn="tl"/>
            </a:blipFill>
            <a:scene3d>
              <a:camera prst="isometricOffAxis2Left"/>
              <a:lightRig rig="threePt" dir="t"/>
            </a:scene3d>
            <a:sp3d extrusionH="3175000">
              <a:bevelT w="50800" h="50800"/>
            </a:sp3d>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22" name="Rectangle 21"/>
            <p:cNvSpPr/>
            <p:nvPr/>
          </p:nvSpPr>
          <p:spPr>
            <a:xfrm>
              <a:off x="3175547" y="4959414"/>
              <a:ext cx="3458663" cy="315434"/>
            </a:xfrm>
            <a:prstGeom prst="rect">
              <a:avLst/>
            </a:prstGeom>
            <a:noFill/>
            <a:scene3d>
              <a:camera prst="isometricOffAxis2Left"/>
              <a:lightRig rig="threePt" dir="t"/>
            </a:scene3d>
            <a:sp3d extrusionH="3175000"/>
          </p:spPr>
          <p:txBody>
            <a:bodyPr wrap="square" lIns="91440" tIns="45720" rIns="91440" bIns="45720">
              <a:spAutoFit/>
              <a:sp3d extrusionH="57150" prstMaterial="metal">
                <a:bevelT w="38100" h="25400"/>
                <a:contourClr>
                  <a:schemeClr val="bg2"/>
                </a:contourClr>
              </a:sp3d>
            </a:bodyPr>
            <a:lstStyle/>
            <a:p>
              <a:pPr algn="ctr"/>
              <a:r>
                <a:rPr lang="en-US" b="1" dirty="0" smtClean="0">
                  <a:ln w="50800"/>
                  <a:solidFill>
                    <a:schemeClr val="bg1">
                      <a:shade val="50000"/>
                    </a:schemeClr>
                  </a:solidFill>
                </a:rPr>
                <a:t>Physical Layer</a:t>
              </a:r>
            </a:p>
          </p:txBody>
        </p:sp>
      </p:grpSp>
      <p:grpSp>
        <p:nvGrpSpPr>
          <p:cNvPr id="49" name="Group 48"/>
          <p:cNvGrpSpPr/>
          <p:nvPr/>
        </p:nvGrpSpPr>
        <p:grpSpPr>
          <a:xfrm>
            <a:off x="3743956" y="3993970"/>
            <a:ext cx="4572000" cy="891937"/>
            <a:chOff x="3566156" y="679270"/>
            <a:chExt cx="4572000" cy="891937"/>
          </a:xfrm>
        </p:grpSpPr>
        <p:sp>
          <p:nvSpPr>
            <p:cNvPr id="39" name="Rectangle 38"/>
            <p:cNvSpPr/>
            <p:nvPr/>
          </p:nvSpPr>
          <p:spPr>
            <a:xfrm>
              <a:off x="4467499" y="679270"/>
              <a:ext cx="3487783" cy="338554"/>
            </a:xfrm>
            <a:prstGeom prst="rect">
              <a:avLst/>
            </a:prstGeom>
          </p:spPr>
          <p:txBody>
            <a:bodyPr wrap="square">
              <a:spAutoFit/>
              <a:scene3d>
                <a:camera prst="perspectiveHeroicExtremeLeftFacing"/>
                <a:lightRig rig="soft" dir="t">
                  <a:rot lat="0" lon="0" rev="10800000"/>
                </a:lightRig>
              </a:scene3d>
              <a:sp3d>
                <a:bevelT w="27940" h="12700"/>
                <a:contourClr>
                  <a:srgbClr val="DDDDDD"/>
                </a:contourClr>
              </a:sp3d>
            </a:bodyPr>
            <a:lstStyle/>
            <a:p>
              <a:r>
                <a:rPr lang="en-US" sz="1600" dirty="0" smtClean="0">
                  <a:ln w="11430"/>
                  <a:solidFill>
                    <a:schemeClr val="bg1"/>
                  </a:solidFill>
                  <a:effectLst>
                    <a:outerShdw blurRad="60007" dist="200025" dir="15000000" sx="101000" sy="101000" kx="-1800000" algn="bl" rotWithShape="0">
                      <a:prstClr val="black">
                        <a:alpha val="32000"/>
                      </a:prstClr>
                    </a:outerShdw>
                    <a:reflection blurRad="6350" stA="55000" endA="300" endPos="45500" dir="5400000" sy="-100000" algn="bl" rotWithShape="0"/>
                  </a:effectLst>
                  <a:latin typeface="Cooper Black" pitchFamily="18" charset="0"/>
                </a:rPr>
                <a:t>Physical layer defines the</a:t>
              </a:r>
              <a:endParaRPr lang="en-US" sz="1600" dirty="0">
                <a:ln w="11430"/>
                <a:solidFill>
                  <a:schemeClr val="bg1"/>
                </a:solidFill>
                <a:effectLst>
                  <a:outerShdw blurRad="60007" dist="200025" dir="15000000" sx="101000" sy="101000" kx="-1800000" algn="bl" rotWithShape="0">
                    <a:prstClr val="black">
                      <a:alpha val="32000"/>
                    </a:prstClr>
                  </a:outerShdw>
                  <a:reflection blurRad="6350" stA="55000" endA="300" endPos="45500" dir="5400000" sy="-100000" algn="bl" rotWithShape="0"/>
                </a:effectLst>
                <a:latin typeface="Cooper Black" pitchFamily="18" charset="0"/>
              </a:endParaRPr>
            </a:p>
          </p:txBody>
        </p:sp>
        <p:sp>
          <p:nvSpPr>
            <p:cNvPr id="46" name="Rectangle 45"/>
            <p:cNvSpPr/>
            <p:nvPr/>
          </p:nvSpPr>
          <p:spPr>
            <a:xfrm>
              <a:off x="3566156" y="937400"/>
              <a:ext cx="4572000" cy="338554"/>
            </a:xfrm>
            <a:prstGeom prst="rect">
              <a:avLst/>
            </a:prstGeom>
          </p:spPr>
          <p:txBody>
            <a:bodyPr>
              <a:spAutoFit/>
              <a:scene3d>
                <a:camera prst="perspectiveHeroicExtremeLeftFacing"/>
                <a:lightRig rig="soft" dir="t">
                  <a:rot lat="0" lon="0" rev="10800000"/>
                </a:lightRig>
              </a:scene3d>
              <a:sp3d>
                <a:bevelT w="27940" h="12700"/>
                <a:contourClr>
                  <a:srgbClr val="DDDDDD"/>
                </a:contourClr>
              </a:sp3d>
            </a:bodyPr>
            <a:lstStyle/>
            <a:p>
              <a:r>
                <a:rPr lang="en-US" sz="1600" dirty="0" smtClean="0">
                  <a:ln w="11430"/>
                  <a:solidFill>
                    <a:schemeClr val="bg1"/>
                  </a:solidFill>
                  <a:effectLst>
                    <a:outerShdw blurRad="60007" dist="200025" dir="15000000" sx="101000" sy="101000" kx="-1800000" algn="bl" rotWithShape="0">
                      <a:prstClr val="black">
                        <a:alpha val="32000"/>
                      </a:prstClr>
                    </a:outerShdw>
                    <a:reflection blurRad="6350" stA="55000" endA="300" endPos="45500" dir="5400000" sy="-100000" algn="bl" rotWithShape="0"/>
                  </a:effectLst>
                  <a:latin typeface="Cooper Black" pitchFamily="18" charset="0"/>
                </a:rPr>
                <a:t>relationship between a device and</a:t>
              </a:r>
              <a:endParaRPr lang="en-US" sz="1600" dirty="0">
                <a:ln w="11430"/>
                <a:solidFill>
                  <a:schemeClr val="bg1"/>
                </a:solidFill>
                <a:effectLst>
                  <a:outerShdw blurRad="60007" dist="200025" dir="15000000" sx="101000" sy="101000" kx="-1800000" algn="bl" rotWithShape="0">
                    <a:prstClr val="black">
                      <a:alpha val="32000"/>
                    </a:prstClr>
                  </a:outerShdw>
                  <a:reflection blurRad="6350" stA="55000" endA="300" endPos="45500" dir="5400000" sy="-100000" algn="bl" rotWithShape="0"/>
                </a:effectLst>
                <a:latin typeface="Cooper Black" pitchFamily="18" charset="0"/>
              </a:endParaRPr>
            </a:p>
          </p:txBody>
        </p:sp>
        <p:sp>
          <p:nvSpPr>
            <p:cNvPr id="47" name="Rectangle 46"/>
            <p:cNvSpPr/>
            <p:nvPr/>
          </p:nvSpPr>
          <p:spPr>
            <a:xfrm>
              <a:off x="3724517" y="1232653"/>
              <a:ext cx="2609625" cy="338554"/>
            </a:xfrm>
            <a:prstGeom prst="rect">
              <a:avLst/>
            </a:prstGeom>
          </p:spPr>
          <p:txBody>
            <a:bodyPr wrap="none">
              <a:spAutoFit/>
              <a:scene3d>
                <a:camera prst="perspectiveHeroicExtremeLeftFacing"/>
                <a:lightRig rig="soft" dir="t">
                  <a:rot lat="0" lon="0" rev="10800000"/>
                </a:lightRig>
              </a:scene3d>
              <a:sp3d>
                <a:bevelT w="27940" h="12700"/>
                <a:contourClr>
                  <a:srgbClr val="DDDDDD"/>
                </a:contourClr>
              </a:sp3d>
            </a:bodyPr>
            <a:lstStyle/>
            <a:p>
              <a:r>
                <a:rPr lang="en-US" sz="1600" dirty="0" smtClean="0">
                  <a:ln w="11430"/>
                  <a:solidFill>
                    <a:schemeClr val="bg1"/>
                  </a:solidFill>
                  <a:effectLst>
                    <a:outerShdw blurRad="60007" dist="200025" dir="15000000" sx="101000" sy="101000" kx="-1800000" algn="bl" rotWithShape="0">
                      <a:prstClr val="black">
                        <a:alpha val="32000"/>
                      </a:prstClr>
                    </a:outerShdw>
                    <a:reflection blurRad="6350" stA="55000" endA="300" endPos="45500" dir="5400000" sy="-100000" algn="bl" rotWithShape="0"/>
                  </a:effectLst>
                  <a:latin typeface="Cooper Black" pitchFamily="18" charset="0"/>
                </a:rPr>
                <a:t>a transmission medium</a:t>
              </a:r>
              <a:endParaRPr lang="en-US" sz="1600" dirty="0">
                <a:ln w="11430"/>
                <a:solidFill>
                  <a:schemeClr val="bg1"/>
                </a:solidFill>
                <a:effectLst>
                  <a:outerShdw blurRad="60007" dist="200025" dir="15000000" sx="101000" sy="101000" kx="-1800000" algn="bl" rotWithShape="0">
                    <a:prstClr val="black">
                      <a:alpha val="32000"/>
                    </a:prstClr>
                  </a:outerShdw>
                  <a:reflection blurRad="6350" stA="55000" endA="300" endPos="45500" dir="5400000" sy="-100000" algn="bl" rotWithShape="0"/>
                </a:effectLst>
                <a:latin typeface="Cooper Black" pitchFamily="18" charset="0"/>
              </a:endParaRPr>
            </a:p>
          </p:txBody>
        </p:sp>
      </p:grpSp>
      <p:grpSp>
        <p:nvGrpSpPr>
          <p:cNvPr id="51" name="Group 50"/>
          <p:cNvGrpSpPr/>
          <p:nvPr/>
        </p:nvGrpSpPr>
        <p:grpSpPr>
          <a:xfrm>
            <a:off x="3453027" y="4327212"/>
            <a:ext cx="3481098" cy="440988"/>
            <a:chOff x="3160927" y="4441512"/>
            <a:chExt cx="3481098" cy="440988"/>
          </a:xfrm>
        </p:grpSpPr>
        <p:sp>
          <p:nvSpPr>
            <p:cNvPr id="14" name="Rectangle 13"/>
            <p:cNvSpPr/>
            <p:nvPr/>
          </p:nvSpPr>
          <p:spPr>
            <a:xfrm>
              <a:off x="3160927" y="4441512"/>
              <a:ext cx="3481098" cy="440988"/>
            </a:xfrm>
            <a:prstGeom prst="rect">
              <a:avLst/>
            </a:prstGeom>
            <a:scene3d>
              <a:camera prst="isometricOffAxis2Left"/>
              <a:lightRig rig="threePt" dir="t"/>
            </a:scene3d>
            <a:sp3d extrusionH="3175000">
              <a:bevelT w="50800" h="508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4" name="Rectangle 23"/>
            <p:cNvSpPr/>
            <p:nvPr/>
          </p:nvSpPr>
          <p:spPr>
            <a:xfrm>
              <a:off x="3281266" y="4507656"/>
              <a:ext cx="3285575" cy="338554"/>
            </a:xfrm>
            <a:prstGeom prst="rect">
              <a:avLst/>
            </a:prstGeom>
            <a:noFill/>
            <a:scene3d>
              <a:camera prst="isometricOffAxis2Left"/>
              <a:lightRig rig="threePt" dir="t"/>
            </a:scene3d>
            <a:sp3d extrusionH="3175000"/>
          </p:spPr>
          <p:txBody>
            <a:bodyPr wrap="square" lIns="91440" tIns="45720" rIns="91440" bIns="45720">
              <a:spAutoFit/>
              <a:sp3d extrusionH="57150" prstMaterial="metal">
                <a:bevelT w="38100" h="25400"/>
                <a:contourClr>
                  <a:schemeClr val="bg2"/>
                </a:contourClr>
              </a:sp3d>
            </a:bodyPr>
            <a:lstStyle/>
            <a:p>
              <a:pPr algn="ctr"/>
              <a:r>
                <a:rPr lang="en-US" sz="1600" b="1" dirty="0" smtClean="0">
                  <a:ln w="50800"/>
                  <a:solidFill>
                    <a:schemeClr val="bg1">
                      <a:shade val="50000"/>
                    </a:schemeClr>
                  </a:solidFill>
                </a:rPr>
                <a:t>Data Link Layer</a:t>
              </a:r>
              <a:endParaRPr lang="en-US" sz="1600" b="1" dirty="0">
                <a:ln w="50800"/>
                <a:solidFill>
                  <a:schemeClr val="bg1">
                    <a:shade val="50000"/>
                  </a:schemeClr>
                </a:solidFill>
              </a:endParaRPr>
            </a:p>
          </p:txBody>
        </p:sp>
      </p:grpSp>
      <p:sp>
        <p:nvSpPr>
          <p:cNvPr id="6146" name="Rectangle 2"/>
          <p:cNvSpPr>
            <a:spLocks noChangeArrowheads="1"/>
          </p:cNvSpPr>
          <p:nvPr/>
        </p:nvSpPr>
        <p:spPr bwMode="auto">
          <a:xfrm>
            <a:off x="0" y="5863913"/>
            <a:ext cx="8871045" cy="78784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scene3d>
              <a:camera prst="orthographicFront"/>
              <a:lightRig rig="soft" dir="t">
                <a:rot lat="0" lon="0" rev="10800000"/>
              </a:lightRig>
            </a:scene3d>
            <a:sp3d>
              <a:bevelT w="27940" h="12700"/>
              <a:contourClr>
                <a:srgbClr val="DDDDDD"/>
              </a:contourClr>
            </a:sp3d>
          </a:body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sz="1600" b="1" i="0" u="none" strike="noStrike" normalizeH="0" baseline="0" dirty="0" smtClean="0">
                <a:ln w="11430"/>
                <a:solidFill>
                  <a:srgbClr val="F8F8F8"/>
                </a:solidFill>
                <a:effectLst>
                  <a:outerShdw blurRad="25400" algn="tl" rotWithShape="0">
                    <a:srgbClr val="000000">
                      <a:alpha val="43000"/>
                    </a:srgbClr>
                  </a:outerShdw>
                  <a:reflection blurRad="6350" stA="55000" endA="300" endPos="45500" dir="5400000" sy="-100000" algn="bl" rotWithShape="0"/>
                </a:effectLst>
                <a:latin typeface="Cooper Black" pitchFamily="18" charset="0"/>
                <a:ea typeface="Times New Roman" pitchFamily="18" charset="0"/>
                <a:cs typeface="Times New Roman" pitchFamily="18" charset="0"/>
              </a:rPr>
              <a:t>The open system interconnection</a:t>
            </a:r>
            <a:r>
              <a:rPr kumimoji="0" lang="en-US" sz="1600" b="1" i="0" u="none" strike="noStrike" normalizeH="0" dirty="0" smtClean="0">
                <a:ln w="11430"/>
                <a:solidFill>
                  <a:srgbClr val="F8F8F8"/>
                </a:solidFill>
                <a:effectLst>
                  <a:outerShdw blurRad="25400" algn="tl" rotWithShape="0">
                    <a:srgbClr val="000000">
                      <a:alpha val="43000"/>
                    </a:srgbClr>
                  </a:outerShdw>
                  <a:reflection blurRad="6350" stA="55000" endA="300" endPos="45500" dir="5400000" sy="-100000" algn="bl" rotWithShape="0"/>
                </a:effectLst>
                <a:latin typeface="Cooper Black" pitchFamily="18" charset="0"/>
                <a:ea typeface="Times New Roman" pitchFamily="18" charset="0"/>
                <a:cs typeface="Times New Roman" pitchFamily="18" charset="0"/>
              </a:rPr>
              <a:t> (</a:t>
            </a:r>
            <a:r>
              <a:rPr kumimoji="0" lang="en-US" sz="1600" b="1" i="0" u="none" strike="noStrike" normalizeH="0" baseline="0" dirty="0" smtClean="0">
                <a:ln w="11430"/>
                <a:solidFill>
                  <a:srgbClr val="F8F8F8"/>
                </a:solidFill>
                <a:effectLst>
                  <a:outerShdw blurRad="25400" algn="tl" rotWithShape="0">
                    <a:srgbClr val="000000">
                      <a:alpha val="43000"/>
                    </a:srgbClr>
                  </a:outerShdw>
                  <a:reflection blurRad="6350" stA="55000" endA="300" endPos="45500" dir="5400000" sy="-100000" algn="bl" rotWithShape="0"/>
                </a:effectLst>
                <a:latin typeface="Cooper Black" pitchFamily="18" charset="0"/>
                <a:ea typeface="Times New Roman" pitchFamily="18" charset="0"/>
                <a:cs typeface="Times New Roman" pitchFamily="18" charset="0"/>
              </a:rPr>
              <a:t>OSI) model divides the complex task of internetworking, into a series of stages known as layers. </a:t>
            </a:r>
          </a:p>
        </p:txBody>
      </p:sp>
      <p:grpSp>
        <p:nvGrpSpPr>
          <p:cNvPr id="4" name="Group 38"/>
          <p:cNvGrpSpPr/>
          <p:nvPr/>
        </p:nvGrpSpPr>
        <p:grpSpPr>
          <a:xfrm>
            <a:off x="0" y="1318161"/>
            <a:ext cx="3456189" cy="1616108"/>
            <a:chOff x="0" y="1318161"/>
            <a:chExt cx="3456189" cy="1616108"/>
          </a:xfrm>
        </p:grpSpPr>
        <p:sp>
          <p:nvSpPr>
            <p:cNvPr id="34" name="Left Brace 33"/>
            <p:cNvSpPr/>
            <p:nvPr/>
          </p:nvSpPr>
          <p:spPr>
            <a:xfrm>
              <a:off x="2906960" y="1318161"/>
              <a:ext cx="548759" cy="161610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36" name="Rectangle 35"/>
            <p:cNvSpPr/>
            <p:nvPr/>
          </p:nvSpPr>
          <p:spPr>
            <a:xfrm>
              <a:off x="0" y="1790132"/>
              <a:ext cx="3456189" cy="5232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Upper layers </a:t>
              </a:r>
            </a:p>
          </p:txBody>
        </p:sp>
      </p:grpSp>
      <p:grpSp>
        <p:nvGrpSpPr>
          <p:cNvPr id="5" name="Group 39"/>
          <p:cNvGrpSpPr/>
          <p:nvPr/>
        </p:nvGrpSpPr>
        <p:grpSpPr>
          <a:xfrm>
            <a:off x="0" y="3016539"/>
            <a:ext cx="3456189" cy="2078182"/>
            <a:chOff x="0" y="3063835"/>
            <a:chExt cx="3456189" cy="2078182"/>
          </a:xfrm>
        </p:grpSpPr>
        <p:sp>
          <p:nvSpPr>
            <p:cNvPr id="35" name="Left Brace 34"/>
            <p:cNvSpPr/>
            <p:nvPr/>
          </p:nvSpPr>
          <p:spPr>
            <a:xfrm>
              <a:off x="2975197" y="3063835"/>
              <a:ext cx="480522" cy="207818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37" name="Rectangle 36"/>
            <p:cNvSpPr/>
            <p:nvPr/>
          </p:nvSpPr>
          <p:spPr>
            <a:xfrm>
              <a:off x="0" y="3784979"/>
              <a:ext cx="3456189" cy="523220"/>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2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Lower layers </a:t>
              </a:r>
            </a:p>
          </p:txBody>
        </p:sp>
      </p:grpSp>
      <p:grpSp>
        <p:nvGrpSpPr>
          <p:cNvPr id="52" name="Group 51"/>
          <p:cNvGrpSpPr/>
          <p:nvPr/>
        </p:nvGrpSpPr>
        <p:grpSpPr>
          <a:xfrm>
            <a:off x="3422418" y="3836095"/>
            <a:ext cx="3499007" cy="440988"/>
            <a:chOff x="3143018" y="3924995"/>
            <a:chExt cx="3499007" cy="440988"/>
          </a:xfrm>
        </p:grpSpPr>
        <p:sp>
          <p:nvSpPr>
            <p:cNvPr id="15" name="Rectangle 14"/>
            <p:cNvSpPr/>
            <p:nvPr/>
          </p:nvSpPr>
          <p:spPr>
            <a:xfrm>
              <a:off x="3160927" y="3924995"/>
              <a:ext cx="3481098" cy="440988"/>
            </a:xfrm>
            <a:prstGeom prst="rect">
              <a:avLst/>
            </a:prstGeom>
            <a:scene3d>
              <a:camera prst="isometricOffAxis2Left"/>
              <a:lightRig rig="threePt" dir="t"/>
            </a:scene3d>
            <a:sp3d extrusionH="3175000">
              <a:bevelT w="50800" h="508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23" name="Rectangle 22"/>
            <p:cNvSpPr/>
            <p:nvPr/>
          </p:nvSpPr>
          <p:spPr>
            <a:xfrm>
              <a:off x="3143018" y="3945068"/>
              <a:ext cx="3458663" cy="369332"/>
            </a:xfrm>
            <a:prstGeom prst="rect">
              <a:avLst/>
            </a:prstGeom>
            <a:noFill/>
            <a:scene3d>
              <a:camera prst="isometricOffAxis2Left"/>
              <a:lightRig rig="threePt" dir="t"/>
            </a:scene3d>
            <a:sp3d extrusionH="3175000"/>
          </p:spPr>
          <p:txBody>
            <a:bodyPr wrap="square" lIns="91440" tIns="45720" rIns="91440" bIns="45720">
              <a:spAutoFit/>
              <a:sp3d extrusionH="57150" prstMaterial="metal">
                <a:bevelT w="38100" h="25400"/>
                <a:contourClr>
                  <a:schemeClr val="bg2"/>
                </a:contourClr>
              </a:sp3d>
            </a:bodyPr>
            <a:lstStyle/>
            <a:p>
              <a:pPr algn="ctr"/>
              <a:r>
                <a:rPr lang="en-US" b="1" dirty="0" smtClean="0">
                  <a:ln w="50800"/>
                  <a:solidFill>
                    <a:schemeClr val="bg1">
                      <a:shade val="50000"/>
                    </a:schemeClr>
                  </a:solidFill>
                </a:rPr>
                <a:t>Network Layer</a:t>
              </a:r>
            </a:p>
          </p:txBody>
        </p:sp>
      </p:grpSp>
      <p:grpSp>
        <p:nvGrpSpPr>
          <p:cNvPr id="53" name="Group 52"/>
          <p:cNvGrpSpPr/>
          <p:nvPr/>
        </p:nvGrpSpPr>
        <p:grpSpPr>
          <a:xfrm>
            <a:off x="3414287" y="3342420"/>
            <a:ext cx="3507138" cy="440988"/>
            <a:chOff x="3134887" y="3418620"/>
            <a:chExt cx="3507138" cy="440988"/>
          </a:xfrm>
        </p:grpSpPr>
        <p:sp>
          <p:nvSpPr>
            <p:cNvPr id="16" name="Rectangle 15"/>
            <p:cNvSpPr/>
            <p:nvPr/>
          </p:nvSpPr>
          <p:spPr>
            <a:xfrm>
              <a:off x="3160927" y="3418620"/>
              <a:ext cx="3481098" cy="440988"/>
            </a:xfrm>
            <a:prstGeom prst="rect">
              <a:avLst/>
            </a:prstGeom>
            <a:scene3d>
              <a:camera prst="isometricOffAxis2Left"/>
              <a:lightRig rig="threePt" dir="t"/>
            </a:scene3d>
            <a:sp3d extrusionH="3175000">
              <a:bevelT w="50800" h="508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21" name="Rectangle 20"/>
            <p:cNvSpPr/>
            <p:nvPr/>
          </p:nvSpPr>
          <p:spPr>
            <a:xfrm>
              <a:off x="3134887" y="3442383"/>
              <a:ext cx="3458663" cy="315434"/>
            </a:xfrm>
            <a:prstGeom prst="rect">
              <a:avLst/>
            </a:prstGeom>
            <a:noFill/>
            <a:scene3d>
              <a:camera prst="isometricOffAxis2Left"/>
              <a:lightRig rig="threePt" dir="t"/>
            </a:scene3d>
            <a:sp3d extrusionH="3175000"/>
          </p:spPr>
          <p:txBody>
            <a:bodyPr wrap="square" lIns="91440" tIns="45720" rIns="91440" bIns="45720">
              <a:spAutoFit/>
              <a:sp3d extrusionH="57150" prstMaterial="metal">
                <a:bevelT w="38100" h="25400"/>
                <a:contourClr>
                  <a:schemeClr val="bg2"/>
                </a:contourClr>
              </a:sp3d>
            </a:bodyPr>
            <a:lstStyle/>
            <a:p>
              <a:pPr algn="ctr"/>
              <a:r>
                <a:rPr lang="en-US" b="1" dirty="0" smtClean="0">
                  <a:ln w="50800"/>
                  <a:solidFill>
                    <a:schemeClr val="bg1">
                      <a:shade val="50000"/>
                    </a:schemeClr>
                  </a:solidFill>
                </a:rPr>
                <a:t>Transport Layer </a:t>
              </a:r>
              <a:endParaRPr lang="en-US" b="1" dirty="0">
                <a:ln w="50800"/>
                <a:solidFill>
                  <a:schemeClr val="bg1">
                    <a:shade val="50000"/>
                  </a:schemeClr>
                </a:solidFill>
              </a:endParaRPr>
            </a:p>
          </p:txBody>
        </p:sp>
      </p:grpSp>
      <p:grpSp>
        <p:nvGrpSpPr>
          <p:cNvPr id="54" name="Group 53"/>
          <p:cNvGrpSpPr/>
          <p:nvPr/>
        </p:nvGrpSpPr>
        <p:grpSpPr>
          <a:xfrm>
            <a:off x="3336662" y="2632742"/>
            <a:ext cx="3561624" cy="440988"/>
            <a:chOff x="3082662" y="2632742"/>
            <a:chExt cx="3561624" cy="440988"/>
          </a:xfrm>
        </p:grpSpPr>
        <p:sp>
          <p:nvSpPr>
            <p:cNvPr id="20" name="Rectangle 19"/>
            <p:cNvSpPr/>
            <p:nvPr/>
          </p:nvSpPr>
          <p:spPr>
            <a:xfrm>
              <a:off x="3163188" y="2632742"/>
              <a:ext cx="3481098" cy="440988"/>
            </a:xfrm>
            <a:prstGeom prst="rect">
              <a:avLst/>
            </a:prstGeom>
            <a:scene3d>
              <a:camera prst="isometricOffAxis2Left"/>
              <a:lightRig rig="threePt" dir="t"/>
            </a:scene3d>
            <a:sp3d extrusionH="3175000">
              <a:bevelT w="50800" h="50800"/>
            </a:sp3d>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25" name="Rectangle 24"/>
            <p:cNvSpPr/>
            <p:nvPr/>
          </p:nvSpPr>
          <p:spPr>
            <a:xfrm>
              <a:off x="3082662" y="2656505"/>
              <a:ext cx="3458663" cy="369332"/>
            </a:xfrm>
            <a:prstGeom prst="rect">
              <a:avLst/>
            </a:prstGeom>
            <a:noFill/>
            <a:scene3d>
              <a:camera prst="isometricOffAxis2Left"/>
              <a:lightRig rig="threePt" dir="t"/>
            </a:scene3d>
            <a:sp3d extrusionH="3175000"/>
          </p:spPr>
          <p:txBody>
            <a:bodyPr wrap="square" lIns="91440" tIns="45720" rIns="91440" bIns="45720">
              <a:spAutoFit/>
              <a:sp3d extrusionH="57150" prstMaterial="metal">
                <a:bevelT w="38100" h="25400"/>
                <a:contourClr>
                  <a:schemeClr val="bg2"/>
                </a:contourClr>
              </a:sp3d>
            </a:bodyPr>
            <a:lstStyle/>
            <a:p>
              <a:pPr algn="ctr"/>
              <a:r>
                <a:rPr lang="en-US" b="1" dirty="0" smtClean="0">
                  <a:solidFill>
                    <a:schemeClr val="bg1"/>
                  </a:solidFill>
                </a:rPr>
                <a:t>Session layer</a:t>
              </a:r>
              <a:endParaRPr lang="en-US" b="1" dirty="0">
                <a:ln w="50800"/>
                <a:solidFill>
                  <a:schemeClr val="bg1"/>
                </a:solidFill>
              </a:endParaRPr>
            </a:p>
          </p:txBody>
        </p:sp>
      </p:grpSp>
      <p:grpSp>
        <p:nvGrpSpPr>
          <p:cNvPr id="55" name="Group 54"/>
          <p:cNvGrpSpPr/>
          <p:nvPr/>
        </p:nvGrpSpPr>
        <p:grpSpPr>
          <a:xfrm>
            <a:off x="3393416" y="2133463"/>
            <a:ext cx="3507138" cy="440988"/>
            <a:chOff x="3139416" y="2133463"/>
            <a:chExt cx="3507138" cy="440988"/>
          </a:xfrm>
        </p:grpSpPr>
        <p:sp>
          <p:nvSpPr>
            <p:cNvPr id="27" name="Rectangle 26"/>
            <p:cNvSpPr/>
            <p:nvPr/>
          </p:nvSpPr>
          <p:spPr>
            <a:xfrm>
              <a:off x="3165456" y="2133463"/>
              <a:ext cx="3481098" cy="440988"/>
            </a:xfrm>
            <a:prstGeom prst="rect">
              <a:avLst/>
            </a:prstGeom>
            <a:scene3d>
              <a:camera prst="isometricOffAxis2Left"/>
              <a:lightRig rig="threePt" dir="t"/>
            </a:scene3d>
            <a:sp3d extrusionH="3175000">
              <a:bevelT w="50800" h="50800"/>
            </a:sp3d>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28" name="Rectangle 27"/>
            <p:cNvSpPr/>
            <p:nvPr/>
          </p:nvSpPr>
          <p:spPr>
            <a:xfrm>
              <a:off x="3139416" y="2157225"/>
              <a:ext cx="3458663" cy="369332"/>
            </a:xfrm>
            <a:prstGeom prst="rect">
              <a:avLst/>
            </a:prstGeom>
            <a:noFill/>
            <a:scene3d>
              <a:camera prst="isometricOffAxis2Left"/>
              <a:lightRig rig="threePt" dir="t"/>
            </a:scene3d>
            <a:sp3d extrusionH="3175000"/>
          </p:spPr>
          <p:txBody>
            <a:bodyPr wrap="square" lIns="91440" tIns="45720" rIns="91440" bIns="45720">
              <a:spAutoFit/>
              <a:sp3d extrusionH="57150" prstMaterial="metal">
                <a:bevelT w="38100" h="25400"/>
                <a:contourClr>
                  <a:schemeClr val="bg2"/>
                </a:contourClr>
              </a:sp3d>
            </a:bodyPr>
            <a:lstStyle/>
            <a:p>
              <a:pPr algn="ctr"/>
              <a:r>
                <a:rPr lang="en-US" b="1" dirty="0" smtClean="0">
                  <a:solidFill>
                    <a:schemeClr val="bg1"/>
                  </a:solidFill>
                </a:rPr>
                <a:t>Presentation layer</a:t>
              </a:r>
              <a:endParaRPr lang="en-US" b="1" dirty="0">
                <a:ln w="50800"/>
                <a:solidFill>
                  <a:schemeClr val="bg1"/>
                </a:solidFill>
              </a:endParaRPr>
            </a:p>
          </p:txBody>
        </p:sp>
      </p:grpSp>
      <p:grpSp>
        <p:nvGrpSpPr>
          <p:cNvPr id="56" name="Group 55"/>
          <p:cNvGrpSpPr/>
          <p:nvPr/>
        </p:nvGrpSpPr>
        <p:grpSpPr>
          <a:xfrm>
            <a:off x="3382984" y="1634183"/>
            <a:ext cx="3507138" cy="440988"/>
            <a:chOff x="3141684" y="1634183"/>
            <a:chExt cx="3507138" cy="440988"/>
          </a:xfrm>
        </p:grpSpPr>
        <p:sp>
          <p:nvSpPr>
            <p:cNvPr id="29" name="Rectangle 28"/>
            <p:cNvSpPr/>
            <p:nvPr/>
          </p:nvSpPr>
          <p:spPr>
            <a:xfrm>
              <a:off x="3167724" y="1634183"/>
              <a:ext cx="3481098" cy="440988"/>
            </a:xfrm>
            <a:prstGeom prst="rect">
              <a:avLst/>
            </a:prstGeom>
            <a:scene3d>
              <a:camera prst="isometricOffAxis2Left"/>
              <a:lightRig rig="threePt" dir="t"/>
            </a:scene3d>
            <a:sp3d extrusionH="3175000">
              <a:bevelT w="50800" h="50800"/>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0" name="Rectangle 29"/>
            <p:cNvSpPr/>
            <p:nvPr/>
          </p:nvSpPr>
          <p:spPr>
            <a:xfrm>
              <a:off x="3141684" y="1657946"/>
              <a:ext cx="3458663" cy="369332"/>
            </a:xfrm>
            <a:prstGeom prst="rect">
              <a:avLst/>
            </a:prstGeom>
            <a:noFill/>
            <a:scene3d>
              <a:camera prst="isometricOffAxis2Left"/>
              <a:lightRig rig="threePt" dir="t"/>
            </a:scene3d>
            <a:sp3d extrusionH="3175000"/>
          </p:spPr>
          <p:txBody>
            <a:bodyPr wrap="square" lIns="91440" tIns="45720" rIns="91440" bIns="45720">
              <a:spAutoFit/>
              <a:sp3d extrusionH="57150" prstMaterial="metal">
                <a:bevelT w="38100" h="25400"/>
                <a:contourClr>
                  <a:schemeClr val="bg2"/>
                </a:contourClr>
              </a:sp3d>
            </a:bodyPr>
            <a:lstStyle/>
            <a:p>
              <a:pPr algn="ctr"/>
              <a:r>
                <a:rPr lang="en-US" b="1" dirty="0" smtClean="0">
                  <a:solidFill>
                    <a:schemeClr val="bg1"/>
                  </a:solidFill>
                </a:rPr>
                <a:t>Application layer</a:t>
              </a:r>
              <a:endParaRPr lang="en-US" b="1" dirty="0">
                <a:ln w="50800"/>
                <a:solidFill>
                  <a:schemeClr val="bg1"/>
                </a:solidFill>
              </a:endParaRPr>
            </a:p>
          </p:txBody>
        </p:sp>
      </p:grpSp>
      <p:grpSp>
        <p:nvGrpSpPr>
          <p:cNvPr id="62" name="Group 61"/>
          <p:cNvGrpSpPr/>
          <p:nvPr/>
        </p:nvGrpSpPr>
        <p:grpSpPr>
          <a:xfrm>
            <a:off x="3702422" y="3294377"/>
            <a:ext cx="5112512" cy="1233650"/>
            <a:chOff x="3743960" y="464235"/>
            <a:chExt cx="5112512" cy="1233650"/>
          </a:xfrm>
        </p:grpSpPr>
        <p:sp>
          <p:nvSpPr>
            <p:cNvPr id="57" name="Rectangle 56"/>
            <p:cNvSpPr/>
            <p:nvPr/>
          </p:nvSpPr>
          <p:spPr>
            <a:xfrm>
              <a:off x="4483100" y="464235"/>
              <a:ext cx="3733800" cy="461665"/>
            </a:xfrm>
            <a:prstGeom prst="rect">
              <a:avLst/>
            </a:prstGeom>
          </p:spPr>
          <p:txBody>
            <a:bodyPr wrap="square">
              <a:spAutoFit/>
              <a:scene3d>
                <a:camera prst="perspectiveHeroicExtremeLeftFacing"/>
                <a:lightRig rig="soft" dir="t">
                  <a:rot lat="0" lon="0" rev="10800000"/>
                </a:lightRig>
              </a:scene3d>
              <a:sp3d>
                <a:bevelT w="27940" h="12700"/>
                <a:contourClr>
                  <a:srgbClr val="DDDDDD"/>
                </a:contourClr>
              </a:sp3d>
            </a:bodyPr>
            <a:lstStyle/>
            <a:p>
              <a:pPr>
                <a:lnSpc>
                  <a:spcPct val="150000"/>
                </a:lnSpc>
              </a:pPr>
              <a:r>
                <a:rPr lang="en-US" sz="1600" b="1" dirty="0" smtClean="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latin typeface="Arial Black" pitchFamily="34" charset="0"/>
                  <a:cs typeface="Arial" pitchFamily="34" charset="0"/>
                </a:rPr>
                <a:t>Data Link layer provides error</a:t>
              </a:r>
              <a:endParaRPr lang="en-US" sz="1600" b="1" dirty="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latin typeface="Arial Black" pitchFamily="34" charset="0"/>
                <a:cs typeface="Arial" pitchFamily="34" charset="0"/>
              </a:endParaRPr>
            </a:p>
          </p:txBody>
        </p:sp>
        <p:sp>
          <p:nvSpPr>
            <p:cNvPr id="58" name="Rectangle 57"/>
            <p:cNvSpPr/>
            <p:nvPr/>
          </p:nvSpPr>
          <p:spPr>
            <a:xfrm>
              <a:off x="4284472" y="727887"/>
              <a:ext cx="4572000" cy="461665"/>
            </a:xfrm>
            <a:prstGeom prst="rect">
              <a:avLst/>
            </a:prstGeom>
          </p:spPr>
          <p:txBody>
            <a:bodyPr wrap="square">
              <a:spAutoFit/>
              <a:scene3d>
                <a:camera prst="perspectiveHeroicExtremeLeftFacing"/>
                <a:lightRig rig="soft" dir="t">
                  <a:rot lat="0" lon="0" rev="10800000"/>
                </a:lightRig>
              </a:scene3d>
              <a:sp3d>
                <a:bevelT w="27940" h="12700"/>
                <a:contourClr>
                  <a:srgbClr val="DDDDDD"/>
                </a:contourClr>
              </a:sp3d>
            </a:bodyPr>
            <a:lstStyle/>
            <a:p>
              <a:pPr>
                <a:lnSpc>
                  <a:spcPct val="150000"/>
                </a:lnSpc>
              </a:pPr>
              <a:r>
                <a:rPr lang="en-US" sz="1600" b="1" dirty="0" smtClean="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latin typeface="Arial Black" pitchFamily="34" charset="0"/>
                  <a:cs typeface="Arial" pitchFamily="34" charset="0"/>
                </a:rPr>
                <a:t>Free transfer of data frames</a:t>
              </a:r>
              <a:endParaRPr lang="en-US" sz="1600" b="1" dirty="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latin typeface="Arial Black" pitchFamily="34" charset="0"/>
                <a:cs typeface="Arial" pitchFamily="34" charset="0"/>
              </a:endParaRPr>
            </a:p>
          </p:txBody>
        </p:sp>
        <p:sp>
          <p:nvSpPr>
            <p:cNvPr id="59" name="Rectangle 58"/>
            <p:cNvSpPr/>
            <p:nvPr/>
          </p:nvSpPr>
          <p:spPr>
            <a:xfrm>
              <a:off x="4161227" y="1019802"/>
              <a:ext cx="2833981" cy="338554"/>
            </a:xfrm>
            <a:prstGeom prst="rect">
              <a:avLst/>
            </a:prstGeom>
          </p:spPr>
          <p:txBody>
            <a:bodyPr wrap="none">
              <a:spAutoFit/>
              <a:scene3d>
                <a:camera prst="perspectiveHeroicExtremeLeftFacing"/>
                <a:lightRig rig="soft" dir="t">
                  <a:rot lat="0" lon="0" rev="10800000"/>
                </a:lightRig>
              </a:scene3d>
              <a:sp3d>
                <a:bevelT w="27940" h="12700"/>
                <a:contourClr>
                  <a:srgbClr val="DDDDDD"/>
                </a:contourClr>
              </a:sp3d>
            </a:bodyPr>
            <a:lstStyle/>
            <a:p>
              <a:r>
                <a:rPr lang="en-US" sz="1600" b="1" dirty="0" smtClean="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latin typeface="Arial Black" pitchFamily="34" charset="0"/>
                  <a:cs typeface="Arial" pitchFamily="34" charset="0"/>
                </a:rPr>
                <a:t>From one PC to another</a:t>
              </a:r>
              <a:endParaRPr lang="en-US" sz="1600" b="1" dirty="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latin typeface="Arial Black" pitchFamily="34" charset="0"/>
                <a:cs typeface="Arial" pitchFamily="34" charset="0"/>
              </a:endParaRPr>
            </a:p>
          </p:txBody>
        </p:sp>
        <p:sp>
          <p:nvSpPr>
            <p:cNvPr id="45" name="Rectangle 44"/>
            <p:cNvSpPr/>
            <p:nvPr/>
          </p:nvSpPr>
          <p:spPr>
            <a:xfrm>
              <a:off x="3743960" y="1359331"/>
              <a:ext cx="4572000" cy="338554"/>
            </a:xfrm>
            <a:prstGeom prst="rect">
              <a:avLst/>
            </a:prstGeom>
            <a:scene3d>
              <a:camera prst="perspectiveHeroicExtremeLeftFacing"/>
              <a:lightRig rig="threePt" dir="t"/>
            </a:scene3d>
          </p:spPr>
          <p:txBody>
            <a:bodyPr>
              <a:spAutoFit/>
              <a:scene3d>
                <a:camera prst="perspectiveHeroicExtremeLeftFacing"/>
                <a:lightRig rig="soft" dir="t">
                  <a:rot lat="0" lon="0" rev="10800000"/>
                </a:lightRig>
              </a:scene3d>
              <a:sp3d>
                <a:bevelT w="27940" h="12700"/>
                <a:contourClr>
                  <a:srgbClr val="DDDDDD"/>
                </a:contourClr>
              </a:sp3d>
            </a:bodyPr>
            <a:lstStyle/>
            <a:p>
              <a:r>
                <a:rPr lang="en-US" sz="1600" b="1" dirty="0" smtClean="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latin typeface="Arial Black" pitchFamily="34" charset="0"/>
                  <a:cs typeface="Arial" pitchFamily="34" charset="0"/>
                </a:rPr>
                <a:t>over a Physical layer</a:t>
              </a:r>
              <a:endParaRPr lang="en-US" sz="1600" b="1" dirty="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latin typeface="Arial Black" pitchFamily="34" charset="0"/>
                <a:cs typeface="Arial" pitchFamily="34" charset="0"/>
              </a:endParaRPr>
            </a:p>
          </p:txBody>
        </p:sp>
      </p:grpSp>
      <p:grpSp>
        <p:nvGrpSpPr>
          <p:cNvPr id="31" name="Group 30"/>
          <p:cNvGrpSpPr/>
          <p:nvPr/>
        </p:nvGrpSpPr>
        <p:grpSpPr>
          <a:xfrm>
            <a:off x="3362349" y="2622860"/>
            <a:ext cx="5598422" cy="1223159"/>
            <a:chOff x="3635929" y="538988"/>
            <a:chExt cx="5598422" cy="1223159"/>
          </a:xfrm>
        </p:grpSpPr>
        <p:sp>
          <p:nvSpPr>
            <p:cNvPr id="6" name="Rectangle 5"/>
            <p:cNvSpPr/>
            <p:nvPr/>
          </p:nvSpPr>
          <p:spPr>
            <a:xfrm>
              <a:off x="5016550" y="538988"/>
              <a:ext cx="4099323" cy="369332"/>
            </a:xfrm>
            <a:prstGeom prst="rect">
              <a:avLst/>
            </a:prstGeom>
          </p:spPr>
          <p:txBody>
            <a:bodyPr wrap="square">
              <a:spAutoFit/>
              <a:scene3d>
                <a:camera prst="perspectiveHeroicExtremeLeftFacing"/>
                <a:lightRig rig="soft" dir="t">
                  <a:rot lat="0" lon="0" rev="10800000"/>
                </a:lightRig>
              </a:scene3d>
              <a:sp3d>
                <a:bevelT w="27940" h="12700"/>
                <a:contourClr>
                  <a:srgbClr val="DDDDDD"/>
                </a:contourClr>
              </a:sp3d>
            </a:bodyPr>
            <a:lstStyle/>
            <a:p>
              <a:pPr algn="just"/>
              <a:r>
                <a:rPr lang="en-US" b="1" spc="-150" dirty="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rPr>
                <a:t>The network layer </a:t>
              </a:r>
              <a:r>
                <a:rPr lang="en-US" b="1" spc="-150" dirty="0" smtClean="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rPr>
                <a:t>breaks large</a:t>
              </a:r>
              <a:endParaRPr lang="en-US" b="1" spc="-150" dirty="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endParaRPr>
            </a:p>
          </p:txBody>
        </p:sp>
        <p:sp>
          <p:nvSpPr>
            <p:cNvPr id="8" name="Rectangle 7"/>
            <p:cNvSpPr/>
            <p:nvPr/>
          </p:nvSpPr>
          <p:spPr>
            <a:xfrm>
              <a:off x="4662351" y="806534"/>
              <a:ext cx="4572000" cy="369332"/>
            </a:xfrm>
            <a:prstGeom prst="rect">
              <a:avLst/>
            </a:prstGeom>
          </p:spPr>
          <p:txBody>
            <a:bodyPr>
              <a:spAutoFit/>
              <a:scene3d>
                <a:camera prst="perspectiveHeroicExtremeLeftFacing"/>
                <a:lightRig rig="soft" dir="t">
                  <a:rot lat="0" lon="0" rev="10800000"/>
                </a:lightRig>
              </a:scene3d>
              <a:sp3d>
                <a:bevelT w="27940" h="12700"/>
                <a:contourClr>
                  <a:srgbClr val="DDDDDD"/>
                </a:contourClr>
              </a:sp3d>
            </a:bodyPr>
            <a:lstStyle/>
            <a:p>
              <a:pPr algn="just"/>
              <a:r>
                <a:rPr lang="en-US" b="1" spc="-150" dirty="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rPr>
                <a:t>datagrams into smaller packets </a:t>
              </a:r>
              <a:endParaRPr lang="en-US" b="1" spc="-150" dirty="0" smtClean="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endParaRPr>
            </a:p>
          </p:txBody>
        </p:sp>
        <p:sp>
          <p:nvSpPr>
            <p:cNvPr id="17" name="Rectangle 16"/>
            <p:cNvSpPr/>
            <p:nvPr/>
          </p:nvSpPr>
          <p:spPr>
            <a:xfrm>
              <a:off x="5359846" y="949242"/>
              <a:ext cx="1274249" cy="369332"/>
            </a:xfrm>
            <a:prstGeom prst="rect">
              <a:avLst/>
            </a:prstGeom>
          </p:spPr>
          <p:txBody>
            <a:bodyPr wrap="square">
              <a:spAutoFit/>
              <a:scene3d>
                <a:camera prst="perspectiveHeroicExtremeLeftFacing"/>
                <a:lightRig rig="soft" dir="t">
                  <a:rot lat="0" lon="0" rev="10800000"/>
                </a:lightRig>
              </a:scene3d>
              <a:sp3d>
                <a:bevelT w="27940" h="12700"/>
                <a:contourClr>
                  <a:srgbClr val="DDDDDD"/>
                </a:contourClr>
              </a:sp3d>
            </a:bodyPr>
            <a:lstStyle/>
            <a:p>
              <a:r>
                <a:rPr lang="en-US" b="1" spc="-150" dirty="0" smtClean="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rPr>
                <a:t>The</a:t>
              </a:r>
              <a:endParaRPr lang="en-US" b="1" spc="-150" dirty="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endParaRPr>
            </a:p>
          </p:txBody>
        </p:sp>
        <p:sp>
          <p:nvSpPr>
            <p:cNvPr id="18" name="Rectangle 17"/>
            <p:cNvSpPr/>
            <p:nvPr/>
          </p:nvSpPr>
          <p:spPr>
            <a:xfrm>
              <a:off x="3635929" y="1173873"/>
              <a:ext cx="4572000" cy="369332"/>
            </a:xfrm>
            <a:prstGeom prst="rect">
              <a:avLst/>
            </a:prstGeom>
          </p:spPr>
          <p:txBody>
            <a:bodyPr>
              <a:spAutoFit/>
              <a:scene3d>
                <a:camera prst="perspectiveHeroicExtremeLeftFacing"/>
                <a:lightRig rig="soft" dir="t">
                  <a:rot lat="0" lon="0" rev="10800000"/>
                </a:lightRig>
              </a:scene3d>
              <a:sp3d>
                <a:bevelT w="27940" h="12700"/>
                <a:contourClr>
                  <a:srgbClr val="DDDDDD"/>
                </a:contourClr>
              </a:sp3d>
            </a:bodyPr>
            <a:lstStyle/>
            <a:p>
              <a:r>
                <a:rPr lang="en-US" b="1" spc="-150" dirty="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rPr>
                <a:t>Internetwork Protocol identifies each </a:t>
              </a:r>
              <a:r>
                <a:rPr lang="en-US" b="1" spc="-150" dirty="0" smtClean="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rPr>
                <a:t>host</a:t>
              </a:r>
              <a:endParaRPr lang="en-US" b="1" spc="-150" dirty="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endParaRPr>
            </a:p>
          </p:txBody>
        </p:sp>
        <p:sp>
          <p:nvSpPr>
            <p:cNvPr id="19" name="Rectangle 18"/>
            <p:cNvSpPr/>
            <p:nvPr/>
          </p:nvSpPr>
          <p:spPr>
            <a:xfrm>
              <a:off x="4096634" y="1392815"/>
              <a:ext cx="2283638" cy="369332"/>
            </a:xfrm>
            <a:prstGeom prst="rect">
              <a:avLst/>
            </a:prstGeom>
          </p:spPr>
          <p:txBody>
            <a:bodyPr wrap="none">
              <a:spAutoFit/>
              <a:scene3d>
                <a:camera prst="perspectiveHeroicExtremeLeftFacing"/>
                <a:lightRig rig="soft" dir="t">
                  <a:rot lat="0" lon="0" rev="10800000"/>
                </a:lightRig>
              </a:scene3d>
              <a:sp3d>
                <a:bevelT w="27940" h="12700"/>
                <a:contourClr>
                  <a:srgbClr val="DDDDDD"/>
                </a:contourClr>
              </a:sp3d>
            </a:bodyPr>
            <a:lstStyle/>
            <a:p>
              <a:r>
                <a:rPr lang="en-US" b="1" spc="-150" dirty="0">
                  <a:ln w="11430"/>
                  <a:solidFill>
                    <a:srgbClr val="F8F8F8"/>
                  </a:solidFill>
                  <a:effectLst>
                    <a:outerShdw blurRad="60007" dist="200025" dir="15000000" sy="30000" kx="-1800000" algn="bl" rotWithShape="0">
                      <a:prstClr val="black">
                        <a:alpha val="32000"/>
                      </a:prstClr>
                    </a:outerShdw>
                    <a:reflection blurRad="6350" stA="55000" endA="300" endPos="45500" dir="5400000" sy="-100000" algn="bl" rotWithShape="0"/>
                  </a:effectLst>
                </a:rPr>
                <a:t>with a 32-bit IP address</a:t>
              </a:r>
            </a:p>
          </p:txBody>
        </p:sp>
      </p:grpSp>
      <p:grpSp>
        <p:nvGrpSpPr>
          <p:cNvPr id="41" name="Group 40"/>
          <p:cNvGrpSpPr/>
          <p:nvPr/>
        </p:nvGrpSpPr>
        <p:grpSpPr>
          <a:xfrm>
            <a:off x="3501597" y="2414586"/>
            <a:ext cx="5059680" cy="998192"/>
            <a:chOff x="3512308" y="623358"/>
            <a:chExt cx="5059680" cy="998192"/>
          </a:xfrm>
        </p:grpSpPr>
        <p:sp>
          <p:nvSpPr>
            <p:cNvPr id="32" name="Rectangle 31"/>
            <p:cNvSpPr/>
            <p:nvPr/>
          </p:nvSpPr>
          <p:spPr>
            <a:xfrm>
              <a:off x="4224745" y="623358"/>
              <a:ext cx="4043422" cy="338554"/>
            </a:xfrm>
            <a:prstGeom prst="rect">
              <a:avLst/>
            </a:prstGeom>
          </p:spPr>
          <p:txBody>
            <a:bodyPr wrap="square">
              <a:spAutoFit/>
              <a:scene3d>
                <a:camera prst="perspectiveHeroicExtremeLeftFacing"/>
                <a:lightRig rig="threePt" dir="t"/>
              </a:scene3d>
            </a:bodyPr>
            <a:lstStyle/>
            <a:p>
              <a:r>
                <a:rPr lang="en-US" sz="1600" b="1" dirty="0" smtClean="0">
                  <a:effectLst>
                    <a:outerShdw blurRad="60007" dist="200025" dir="15000000" sy="30000" kx="-1800000" algn="bl" rotWithShape="0">
                      <a:prstClr val="black">
                        <a:alpha val="32000"/>
                      </a:prstClr>
                    </a:outerShdw>
                    <a:reflection blurRad="6350" stA="55000" endA="300" endPos="45500" dir="5400000" sy="-100000" algn="bl" rotWithShape="0"/>
                  </a:effectLst>
                </a:rPr>
                <a:t>It </a:t>
              </a:r>
              <a:r>
                <a:rPr lang="en-US" sz="1600" b="1" dirty="0">
                  <a:effectLst>
                    <a:outerShdw blurRad="60007" dist="200025" dir="15000000" sy="30000" kx="-1800000" algn="bl" rotWithShape="0">
                      <a:prstClr val="black">
                        <a:alpha val="32000"/>
                      </a:prstClr>
                    </a:outerShdw>
                    <a:reflection blurRad="6350" stA="55000" endA="300" endPos="45500" dir="5400000" sy="-100000" algn="bl" rotWithShape="0"/>
                  </a:effectLst>
                </a:rPr>
                <a:t>keeps track of the </a:t>
              </a:r>
              <a:r>
                <a:rPr lang="en-US" sz="1600" b="1" dirty="0" smtClean="0">
                  <a:effectLst>
                    <a:outerShdw blurRad="60007" dist="200025" dir="15000000" sy="30000" kx="-1800000" algn="bl" rotWithShape="0">
                      <a:prstClr val="black">
                        <a:alpha val="32000"/>
                      </a:prstClr>
                    </a:outerShdw>
                    <a:reflection blurRad="6350" stA="55000" endA="300" endPos="45500" dir="5400000" sy="-100000" algn="bl" rotWithShape="0"/>
                  </a:effectLst>
                </a:rPr>
                <a:t>packet’s order &amp;</a:t>
              </a:r>
              <a:endParaRPr lang="en-US" sz="1600" b="1" dirty="0">
                <a:effectLst>
                  <a:outerShdw blurRad="60007" dist="200025" dir="15000000" sy="30000" kx="-1800000" algn="bl" rotWithShape="0">
                    <a:prstClr val="black">
                      <a:alpha val="32000"/>
                    </a:prstClr>
                  </a:outerShdw>
                  <a:reflection blurRad="6350" stA="55000" endA="300" endPos="45500" dir="5400000" sy="-100000" algn="bl" rotWithShape="0"/>
                </a:effectLst>
              </a:endParaRPr>
            </a:p>
          </p:txBody>
        </p:sp>
        <p:sp>
          <p:nvSpPr>
            <p:cNvPr id="33" name="Rectangle 32"/>
            <p:cNvSpPr/>
            <p:nvPr/>
          </p:nvSpPr>
          <p:spPr>
            <a:xfrm>
              <a:off x="3999988" y="771160"/>
              <a:ext cx="4572000" cy="338554"/>
            </a:xfrm>
            <a:prstGeom prst="rect">
              <a:avLst/>
            </a:prstGeom>
          </p:spPr>
          <p:txBody>
            <a:bodyPr>
              <a:spAutoFit/>
              <a:scene3d>
                <a:camera prst="perspectiveHeroicExtremeLeftFacing"/>
                <a:lightRig rig="threePt" dir="t"/>
              </a:scene3d>
            </a:bodyPr>
            <a:lstStyle/>
            <a:p>
              <a:r>
                <a:rPr lang="en-US" sz="1600" b="1" dirty="0">
                  <a:effectLst>
                    <a:outerShdw blurRad="60007" dist="200025" dir="15000000" sy="30000" kx="-1800000" algn="bl" rotWithShape="0">
                      <a:prstClr val="black">
                        <a:alpha val="32000"/>
                      </a:prstClr>
                    </a:outerShdw>
                    <a:reflection blurRad="6350" stA="55000" endA="300" endPos="45500" dir="5400000" sy="-100000" algn="bl" rotWithShape="0"/>
                  </a:effectLst>
                </a:rPr>
                <a:t>the packets that must be re-sent. </a:t>
              </a:r>
            </a:p>
          </p:txBody>
        </p:sp>
        <p:sp>
          <p:nvSpPr>
            <p:cNvPr id="38" name="Rectangle 37"/>
            <p:cNvSpPr/>
            <p:nvPr/>
          </p:nvSpPr>
          <p:spPr>
            <a:xfrm>
              <a:off x="3512308" y="1036562"/>
              <a:ext cx="4572000" cy="338554"/>
            </a:xfrm>
            <a:prstGeom prst="rect">
              <a:avLst/>
            </a:prstGeom>
          </p:spPr>
          <p:txBody>
            <a:bodyPr>
              <a:spAutoFit/>
              <a:scene3d>
                <a:camera prst="perspectiveHeroicExtremeLeftFacing"/>
                <a:lightRig rig="threePt" dir="t"/>
              </a:scene3d>
            </a:bodyPr>
            <a:lstStyle/>
            <a:p>
              <a:r>
                <a:rPr lang="en-US" sz="1600" b="1" dirty="0">
                  <a:effectLst>
                    <a:outerShdw blurRad="60007" dist="200025" dir="15000000" sy="30000" kx="-1800000" algn="bl" rotWithShape="0">
                      <a:prstClr val="black">
                        <a:alpha val="32000"/>
                      </a:prstClr>
                    </a:outerShdw>
                    <a:reflection blurRad="6350" stA="55000" endA="300" endPos="45500" dir="5400000" sy="-100000" algn="bl" rotWithShape="0"/>
                  </a:effectLst>
                </a:rPr>
                <a:t>Two transport protocols, TCP and UDP, </a:t>
              </a:r>
            </a:p>
          </p:txBody>
        </p:sp>
        <p:sp>
          <p:nvSpPr>
            <p:cNvPr id="40" name="Rectangle 39"/>
            <p:cNvSpPr/>
            <p:nvPr/>
          </p:nvSpPr>
          <p:spPr>
            <a:xfrm>
              <a:off x="3952323" y="1282996"/>
              <a:ext cx="2640466" cy="338554"/>
            </a:xfrm>
            <a:prstGeom prst="rect">
              <a:avLst/>
            </a:prstGeom>
          </p:spPr>
          <p:txBody>
            <a:bodyPr wrap="none">
              <a:spAutoFit/>
              <a:scene3d>
                <a:camera prst="perspectiveHeroicExtremeLeftFacing"/>
                <a:lightRig rig="threePt" dir="t"/>
              </a:scene3d>
            </a:bodyPr>
            <a:lstStyle/>
            <a:p>
              <a:r>
                <a:rPr lang="en-US" sz="1600" b="1" dirty="0">
                  <a:effectLst>
                    <a:outerShdw blurRad="60007" dist="200025" dir="15000000" sy="30000" kx="-1800000" algn="bl" rotWithShape="0">
                      <a:prstClr val="black">
                        <a:alpha val="32000"/>
                      </a:prstClr>
                    </a:outerShdw>
                    <a:reflection blurRad="6350" stA="55000" endA="300" endPos="45500" dir="5400000" sy="-100000" algn="bl" rotWithShape="0"/>
                  </a:effectLst>
                </a:rPr>
                <a:t>sits at the transport layer</a:t>
              </a:r>
            </a:p>
          </p:txBody>
        </p:sp>
      </p:grpSp>
      <p:grpSp>
        <p:nvGrpSpPr>
          <p:cNvPr id="48" name="Group 47"/>
          <p:cNvGrpSpPr/>
          <p:nvPr/>
        </p:nvGrpSpPr>
        <p:grpSpPr>
          <a:xfrm>
            <a:off x="3695530" y="1651166"/>
            <a:ext cx="4572000" cy="965083"/>
            <a:chOff x="3715276" y="687428"/>
            <a:chExt cx="4572000" cy="965083"/>
          </a:xfrm>
        </p:grpSpPr>
        <p:sp>
          <p:nvSpPr>
            <p:cNvPr id="42" name="TextBox 41"/>
            <p:cNvSpPr txBox="1"/>
            <p:nvPr/>
          </p:nvSpPr>
          <p:spPr>
            <a:xfrm>
              <a:off x="4140093" y="687428"/>
              <a:ext cx="3877947" cy="338554"/>
            </a:xfrm>
            <a:prstGeom prst="rect">
              <a:avLst/>
            </a:prstGeom>
            <a:noFill/>
          </p:spPr>
          <p:txBody>
            <a:bodyPr wrap="square" rtlCol="0">
              <a:spAutoFit/>
              <a:scene3d>
                <a:camera prst="perspectiveHeroicExtremeLeftFacing"/>
                <a:lightRig rig="threePt" dir="t"/>
              </a:scene3d>
            </a:bodyPr>
            <a:lstStyle/>
            <a:p>
              <a:r>
                <a:rPr lang="en-US" sz="1600" b="1" dirty="0">
                  <a:effectLst>
                    <a:outerShdw blurRad="60007" dist="200025" dir="15000000" sy="30000" kx="-1800000" algn="bl" rotWithShape="0">
                      <a:prstClr val="black">
                        <a:alpha val="32000"/>
                      </a:prstClr>
                    </a:outerShdw>
                    <a:reflection blurRad="6350" stA="55000" endA="300" endPos="45500" dir="5400000" sy="-100000" algn="bl" rotWithShape="0"/>
                  </a:effectLst>
                </a:rPr>
                <a:t> transport layer to create and </a:t>
              </a:r>
              <a:r>
                <a:rPr lang="en-US" sz="1600" b="1" dirty="0" smtClean="0">
                  <a:effectLst>
                    <a:outerShdw blurRad="60007" dist="200025" dir="15000000" sy="30000" kx="-1800000" algn="bl" rotWithShape="0">
                      <a:prstClr val="black">
                        <a:alpha val="32000"/>
                      </a:prstClr>
                    </a:outerShdw>
                    <a:reflection blurRad="6350" stA="55000" endA="300" endPos="45500" dir="5400000" sy="-100000" algn="bl" rotWithShape="0"/>
                  </a:effectLst>
                </a:rPr>
                <a:t>control</a:t>
              </a:r>
              <a:endParaRPr lang="en-US" sz="1600" b="1" dirty="0">
                <a:effectLst>
                  <a:outerShdw blurRad="60007" dist="200025" dir="15000000" sy="30000" kx="-1800000" algn="bl" rotWithShape="0">
                    <a:prstClr val="black">
                      <a:alpha val="32000"/>
                    </a:prstClr>
                  </a:outerShdw>
                  <a:reflection blurRad="6350" stA="55000" endA="300" endPos="45500" dir="5400000" sy="-100000" algn="bl" rotWithShape="0"/>
                </a:effectLst>
              </a:endParaRPr>
            </a:p>
          </p:txBody>
        </p:sp>
        <p:sp>
          <p:nvSpPr>
            <p:cNvPr id="43" name="Rectangle 42"/>
            <p:cNvSpPr/>
            <p:nvPr/>
          </p:nvSpPr>
          <p:spPr>
            <a:xfrm>
              <a:off x="3715276" y="977214"/>
              <a:ext cx="4572000" cy="338554"/>
            </a:xfrm>
            <a:prstGeom prst="rect">
              <a:avLst/>
            </a:prstGeom>
          </p:spPr>
          <p:txBody>
            <a:bodyPr>
              <a:spAutoFit/>
              <a:scene3d>
                <a:camera prst="perspectiveHeroicExtremeLeftFacing"/>
                <a:lightRig rig="threePt" dir="t"/>
              </a:scene3d>
            </a:bodyPr>
            <a:lstStyle/>
            <a:p>
              <a:r>
                <a:rPr lang="en-US" sz="1600" b="1" dirty="0">
                  <a:effectLst>
                    <a:outerShdw blurRad="60007" dist="200025" dir="15000000" sy="30000" kx="-1800000" algn="bl" rotWithShape="0">
                      <a:prstClr val="black">
                        <a:alpha val="32000"/>
                      </a:prstClr>
                    </a:outerShdw>
                    <a:reflection blurRad="6350" stA="55000" endA="300" endPos="45500" dir="5400000" sy="-100000" algn="bl" rotWithShape="0"/>
                  </a:effectLst>
                </a:rPr>
                <a:t>conversations (or sessions) </a:t>
              </a:r>
              <a:r>
                <a:rPr lang="en-US" sz="1600" b="1" dirty="0" smtClean="0">
                  <a:effectLst>
                    <a:outerShdw blurRad="60007" dist="200025" dir="15000000" sy="30000" kx="-1800000" algn="bl" rotWithShape="0">
                      <a:prstClr val="black">
                        <a:alpha val="32000"/>
                      </a:prstClr>
                    </a:outerShdw>
                    <a:reflection blurRad="6350" stA="55000" endA="300" endPos="45500" dir="5400000" sy="-100000" algn="bl" rotWithShape="0"/>
                  </a:effectLst>
                </a:rPr>
                <a:t>between</a:t>
              </a:r>
              <a:endParaRPr lang="en-US" sz="1600" b="1" dirty="0">
                <a:effectLst>
                  <a:outerShdw blurRad="60007" dist="200025" dir="15000000" sy="30000" kx="-1800000" algn="bl" rotWithShape="0">
                    <a:prstClr val="black">
                      <a:alpha val="32000"/>
                    </a:prstClr>
                  </a:outerShdw>
                  <a:reflection blurRad="6350" stA="55000" endA="300" endPos="45500" dir="5400000" sy="-100000" algn="bl" rotWithShape="0"/>
                </a:effectLst>
              </a:endParaRPr>
            </a:p>
          </p:txBody>
        </p:sp>
        <p:sp>
          <p:nvSpPr>
            <p:cNvPr id="44" name="Rectangle 43"/>
            <p:cNvSpPr/>
            <p:nvPr/>
          </p:nvSpPr>
          <p:spPr>
            <a:xfrm>
              <a:off x="4641022" y="1313957"/>
              <a:ext cx="1645002" cy="338554"/>
            </a:xfrm>
            <a:prstGeom prst="rect">
              <a:avLst/>
            </a:prstGeom>
          </p:spPr>
          <p:txBody>
            <a:bodyPr wrap="none">
              <a:spAutoFit/>
              <a:scene3d>
                <a:camera prst="perspectiveHeroicExtremeLeftFacing"/>
                <a:lightRig rig="threePt" dir="t"/>
              </a:scene3d>
            </a:bodyPr>
            <a:lstStyle/>
            <a:p>
              <a:r>
                <a:rPr lang="en-US" sz="1600" b="1" dirty="0">
                  <a:effectLst>
                    <a:outerShdw blurRad="60007" dist="200025" dir="15000000" sy="30000" kx="-1800000" algn="bl" rotWithShape="0">
                      <a:prstClr val="black">
                        <a:alpha val="32000"/>
                      </a:prstClr>
                    </a:outerShdw>
                    <a:reflection blurRad="6350" stA="55000" endA="300" endPos="45500" dir="5400000" sy="-100000" algn="bl" rotWithShape="0"/>
                  </a:effectLst>
                </a:rPr>
                <a:t>two computers</a:t>
              </a:r>
            </a:p>
          </p:txBody>
        </p:sp>
      </p:grpSp>
      <p:grpSp>
        <p:nvGrpSpPr>
          <p:cNvPr id="6144" name="Group 6143"/>
          <p:cNvGrpSpPr/>
          <p:nvPr/>
        </p:nvGrpSpPr>
        <p:grpSpPr>
          <a:xfrm>
            <a:off x="3280626" y="1165673"/>
            <a:ext cx="4980080" cy="872970"/>
            <a:chOff x="3198882" y="705199"/>
            <a:chExt cx="4980080" cy="872970"/>
          </a:xfrm>
        </p:grpSpPr>
        <p:sp>
          <p:nvSpPr>
            <p:cNvPr id="60" name="Rectangle 59"/>
            <p:cNvSpPr/>
            <p:nvPr/>
          </p:nvSpPr>
          <p:spPr>
            <a:xfrm>
              <a:off x="4247394" y="705199"/>
              <a:ext cx="3931568" cy="338554"/>
            </a:xfrm>
            <a:prstGeom prst="rect">
              <a:avLst/>
            </a:prstGeom>
          </p:spPr>
          <p:txBody>
            <a:bodyPr wrap="square">
              <a:spAutoFit/>
              <a:scene3d>
                <a:camera prst="perspectiveHeroicExtremeLeftFacing"/>
                <a:lightRig rig="threePt" dir="t"/>
              </a:scene3d>
            </a:bodyPr>
            <a:lstStyle/>
            <a:p>
              <a:r>
                <a:rPr lang="en-US" sz="1600" dirty="0">
                  <a:effectLst>
                    <a:outerShdw blurRad="60007" dist="200025" dir="15000000" sy="30000" kx="-1800000" algn="bl" rotWithShape="0">
                      <a:prstClr val="black">
                        <a:alpha val="32000"/>
                      </a:prstClr>
                    </a:outerShdw>
                    <a:reflection blurRad="6350" stA="55000" endA="300" endPos="45500" dir="5400000" sy="-100000" algn="bl" rotWithShape="0"/>
                  </a:effectLst>
                </a:rPr>
                <a:t>The Presentation Layer is where </a:t>
              </a:r>
              <a:r>
                <a:rPr lang="en-US" sz="1600" dirty="0" smtClean="0">
                  <a:effectLst>
                    <a:outerShdw blurRad="60007" dist="200025" dir="15000000" sy="30000" kx="-1800000" algn="bl" rotWithShape="0">
                      <a:prstClr val="black">
                        <a:alpha val="32000"/>
                      </a:prstClr>
                    </a:outerShdw>
                    <a:reflection blurRad="6350" stA="55000" endA="300" endPos="45500" dir="5400000" sy="-100000" algn="bl" rotWithShape="0"/>
                  </a:effectLst>
                </a:rPr>
                <a:t>the</a:t>
              </a:r>
              <a:endParaRPr lang="en-US" sz="1600" dirty="0">
                <a:effectLst>
                  <a:outerShdw blurRad="60007" dist="200025" dir="15000000" sy="30000" kx="-1800000" algn="bl" rotWithShape="0">
                    <a:prstClr val="black">
                      <a:alpha val="32000"/>
                    </a:prstClr>
                  </a:outerShdw>
                  <a:reflection blurRad="6350" stA="55000" endA="300" endPos="45500" dir="5400000" sy="-100000" algn="bl" rotWithShape="0"/>
                </a:effectLst>
              </a:endParaRPr>
            </a:p>
          </p:txBody>
        </p:sp>
        <p:sp>
          <p:nvSpPr>
            <p:cNvPr id="61" name="Rectangle 60"/>
            <p:cNvSpPr/>
            <p:nvPr/>
          </p:nvSpPr>
          <p:spPr>
            <a:xfrm>
              <a:off x="3343299" y="942262"/>
              <a:ext cx="4572000" cy="338554"/>
            </a:xfrm>
            <a:prstGeom prst="rect">
              <a:avLst/>
            </a:prstGeom>
          </p:spPr>
          <p:txBody>
            <a:bodyPr>
              <a:spAutoFit/>
              <a:scene3d>
                <a:camera prst="perspectiveHeroicExtremeLeftFacing"/>
                <a:lightRig rig="threePt" dir="t"/>
              </a:scene3d>
            </a:bodyPr>
            <a:lstStyle/>
            <a:p>
              <a:r>
                <a:rPr lang="en-US" sz="1600" dirty="0">
                  <a:effectLst>
                    <a:outerShdw blurRad="60007" dist="200025" dir="15000000" sy="30000" kx="-1800000" algn="bl" rotWithShape="0">
                      <a:prstClr val="black">
                        <a:alpha val="32000"/>
                      </a:prstClr>
                    </a:outerShdw>
                    <a:reflection blurRad="6350" stA="55000" endA="300" endPos="45500" dir="5400000" sy="-100000" algn="bl" rotWithShape="0"/>
                  </a:effectLst>
                </a:rPr>
                <a:t>human readable programming languages </a:t>
              </a:r>
              <a:r>
                <a:rPr lang="en-US" sz="1600" dirty="0" smtClean="0">
                  <a:effectLst>
                    <a:outerShdw blurRad="60007" dist="200025" dir="15000000" sy="30000" kx="-1800000" algn="bl" rotWithShape="0">
                      <a:prstClr val="black">
                        <a:alpha val="32000"/>
                      </a:prstClr>
                    </a:outerShdw>
                    <a:reflection blurRad="6350" stA="55000" endA="300" endPos="45500" dir="5400000" sy="-100000" algn="bl" rotWithShape="0"/>
                  </a:effectLst>
                </a:rPr>
                <a:t>are</a:t>
              </a:r>
              <a:endParaRPr lang="en-US" sz="1600" dirty="0">
                <a:effectLst>
                  <a:outerShdw blurRad="60007" dist="200025" dir="15000000" sy="30000" kx="-1800000" algn="bl" rotWithShape="0">
                    <a:prstClr val="black">
                      <a:alpha val="32000"/>
                    </a:prstClr>
                  </a:outerShdw>
                  <a:reflection blurRad="6350" stA="55000" endA="300" endPos="45500" dir="5400000" sy="-100000" algn="bl" rotWithShape="0"/>
                </a:effectLst>
              </a:endParaRPr>
            </a:p>
          </p:txBody>
        </p:sp>
        <p:sp>
          <p:nvSpPr>
            <p:cNvPr id="63" name="Rectangle 62"/>
            <p:cNvSpPr/>
            <p:nvPr/>
          </p:nvSpPr>
          <p:spPr>
            <a:xfrm>
              <a:off x="3198882" y="1239615"/>
              <a:ext cx="3902030" cy="338554"/>
            </a:xfrm>
            <a:prstGeom prst="rect">
              <a:avLst/>
            </a:prstGeom>
          </p:spPr>
          <p:txBody>
            <a:bodyPr wrap="none">
              <a:spAutoFit/>
              <a:scene3d>
                <a:camera prst="perspectiveHeroicExtremeLeftFacing"/>
                <a:lightRig rig="threePt" dir="t"/>
              </a:scene3d>
            </a:bodyPr>
            <a:lstStyle/>
            <a:p>
              <a:r>
                <a:rPr lang="en-US" sz="1600" dirty="0">
                  <a:effectLst>
                    <a:outerShdw blurRad="60007" dist="200025" dir="15000000" sy="30000" kx="-1800000" algn="bl" rotWithShape="0">
                      <a:prstClr val="black">
                        <a:alpha val="32000"/>
                      </a:prstClr>
                    </a:outerShdw>
                    <a:reflection blurRad="6350" stA="55000" endA="300" endPos="45500" dir="5400000" sy="-100000" algn="bl" rotWithShape="0"/>
                  </a:effectLst>
                </a:rPr>
                <a:t>translated into machine code instructions</a:t>
              </a:r>
            </a:p>
          </p:txBody>
        </p:sp>
      </p:grpSp>
      <p:sp>
        <p:nvSpPr>
          <p:cNvPr id="6145" name="Rectangle 6144"/>
          <p:cNvSpPr/>
          <p:nvPr/>
        </p:nvSpPr>
        <p:spPr>
          <a:xfrm>
            <a:off x="4245309" y="708395"/>
            <a:ext cx="3617956" cy="707886"/>
          </a:xfrm>
          <a:prstGeom prst="rect">
            <a:avLst/>
          </a:prstGeom>
        </p:spPr>
        <p:txBody>
          <a:bodyPr wrap="square">
            <a:spAutoFit/>
            <a:scene3d>
              <a:camera prst="perspectiveHeroicExtremeLeftFacing"/>
              <a:lightRig rig="threePt" dir="t"/>
            </a:scene3d>
          </a:bodyPr>
          <a:lstStyle/>
          <a:p>
            <a:r>
              <a:rPr lang="en-US" sz="2000" dirty="0">
                <a:effectLst>
                  <a:outerShdw blurRad="60007" dist="200025" dir="15000000" sy="30000" kx="-1800000" algn="bl" rotWithShape="0">
                    <a:prstClr val="black">
                      <a:alpha val="32000"/>
                    </a:prstClr>
                  </a:outerShdw>
                  <a:reflection blurRad="6350" stA="55000" endA="300" endPos="45500" dir="5400000" sy="-100000" algn="bl" rotWithShape="0"/>
                </a:effectLst>
              </a:rPr>
              <a:t>This is the level that the user often interacts with</a:t>
            </a: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20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9"/>
                                        </p:tgtEl>
                                        <p:attrNameLst>
                                          <p:attrName>style.visibility</p:attrName>
                                        </p:attrNameLst>
                                      </p:cBhvr>
                                      <p:to>
                                        <p:strVal val="hidden"/>
                                      </p:to>
                                    </p:set>
                                  </p:childTnLst>
                                </p:cTn>
                              </p:par>
                            </p:childTnLst>
                          </p:cTn>
                        </p:par>
                        <p:par>
                          <p:cTn id="17" fill="hold">
                            <p:stCondLst>
                              <p:cond delay="0"/>
                            </p:stCondLst>
                            <p:childTnLst>
                              <p:par>
                                <p:cTn id="18" presetID="2" presetClass="entr" presetSubtype="1"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0-#ppt_h/2"/>
                                          </p:val>
                                        </p:tav>
                                        <p:tav tm="100000">
                                          <p:val>
                                            <p:strVal val="#ppt_y"/>
                                          </p:val>
                                        </p:tav>
                                      </p:tavLst>
                                    </p:anim>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20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62"/>
                                        </p:tgtEl>
                                        <p:attrNameLst>
                                          <p:attrName>style.visibility</p:attrName>
                                        </p:attrNameLst>
                                      </p:cBhvr>
                                      <p:to>
                                        <p:strVal val="hidden"/>
                                      </p:to>
                                    </p:set>
                                  </p:childTnLst>
                                </p:cTn>
                              </p:par>
                            </p:childTnLst>
                          </p:cTn>
                        </p:par>
                        <p:par>
                          <p:cTn id="30" fill="hold">
                            <p:stCondLst>
                              <p:cond delay="0"/>
                            </p:stCondLst>
                            <p:childTnLst>
                              <p:par>
                                <p:cTn id="31" presetID="2" presetClass="entr" presetSubtype="1"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ppt_x"/>
                                          </p:val>
                                        </p:tav>
                                        <p:tav tm="100000">
                                          <p:val>
                                            <p:strVal val="#ppt_x"/>
                                          </p:val>
                                        </p:tav>
                                      </p:tavLst>
                                    </p:anim>
                                    <p:anim calcmode="lin" valueType="num">
                                      <p:cBhvr additive="base">
                                        <p:cTn id="34" dur="500" fill="hold"/>
                                        <p:tgtEl>
                                          <p:spTgt spid="52"/>
                                        </p:tgtEl>
                                        <p:attrNameLst>
                                          <p:attrName>ppt_y</p:attrName>
                                        </p:attrNameLst>
                                      </p:cBhvr>
                                      <p:tavLst>
                                        <p:tav tm="0">
                                          <p:val>
                                            <p:strVal val="0-#ppt_h/2"/>
                                          </p:val>
                                        </p:tav>
                                        <p:tav tm="100000">
                                          <p:val>
                                            <p:strVal val="#ppt_y"/>
                                          </p:val>
                                        </p:tav>
                                      </p:tavLst>
                                    </p:anim>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1"/>
                                        </p:tgtEl>
                                        <p:attrNameLst>
                                          <p:attrName>style.visibility</p:attrName>
                                        </p:attrNameLst>
                                      </p:cBhvr>
                                      <p:to>
                                        <p:strVal val="hidden"/>
                                      </p:to>
                                    </p:set>
                                  </p:childTnLst>
                                </p:cTn>
                              </p:par>
                            </p:childTnLst>
                          </p:cTn>
                        </p:par>
                        <p:par>
                          <p:cTn id="43" fill="hold">
                            <p:stCondLst>
                              <p:cond delay="0"/>
                            </p:stCondLst>
                            <p:childTnLst>
                              <p:par>
                                <p:cTn id="44" presetID="2" presetClass="entr" presetSubtype="1" fill="hold" nodeType="after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500" fill="hold"/>
                                        <p:tgtEl>
                                          <p:spTgt spid="53"/>
                                        </p:tgtEl>
                                        <p:attrNameLst>
                                          <p:attrName>ppt_x</p:attrName>
                                        </p:attrNameLst>
                                      </p:cBhvr>
                                      <p:tavLst>
                                        <p:tav tm="0">
                                          <p:val>
                                            <p:strVal val="#ppt_x"/>
                                          </p:val>
                                        </p:tav>
                                        <p:tav tm="100000">
                                          <p:val>
                                            <p:strVal val="#ppt_x"/>
                                          </p:val>
                                        </p:tav>
                                      </p:tavLst>
                                    </p:anim>
                                    <p:anim calcmode="lin" valueType="num">
                                      <p:cBhvr additive="base">
                                        <p:cTn id="47" dur="500" fill="hold"/>
                                        <p:tgtEl>
                                          <p:spTgt spid="53"/>
                                        </p:tgtEl>
                                        <p:attrNameLst>
                                          <p:attrName>ppt_y</p:attrName>
                                        </p:attrNameLst>
                                      </p:cBhvr>
                                      <p:tavLst>
                                        <p:tav tm="0">
                                          <p:val>
                                            <p:strVal val="0-#ppt_h/2"/>
                                          </p:val>
                                        </p:tav>
                                        <p:tav tm="100000">
                                          <p:val>
                                            <p:strVal val="#ppt_y"/>
                                          </p:val>
                                        </p:tav>
                                      </p:tavLst>
                                    </p:anim>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nodeType="clickEffect">
                                  <p:stCondLst>
                                    <p:cond delay="0"/>
                                  </p:stCondLst>
                                  <p:childTnLst>
                                    <p:set>
                                      <p:cBhvr>
                                        <p:cTn id="55" dur="1" fill="hold">
                                          <p:stCondLst>
                                            <p:cond delay="0"/>
                                          </p:stCondLst>
                                        </p:cTn>
                                        <p:tgtEl>
                                          <p:spTgt spid="41"/>
                                        </p:tgtEl>
                                        <p:attrNameLst>
                                          <p:attrName>style.visibility</p:attrName>
                                        </p:attrNameLst>
                                      </p:cBhvr>
                                      <p:to>
                                        <p:strVal val="hidden"/>
                                      </p:to>
                                    </p:set>
                                  </p:childTnLst>
                                </p:cTn>
                              </p:par>
                            </p:childTnLst>
                          </p:cTn>
                        </p:par>
                        <p:par>
                          <p:cTn id="56" fill="hold">
                            <p:stCondLst>
                              <p:cond delay="0"/>
                            </p:stCondLst>
                            <p:childTnLst>
                              <p:par>
                                <p:cTn id="57" presetID="2" presetClass="entr" presetSubtype="1" fill="hold" nodeType="afterEffect">
                                  <p:stCondLst>
                                    <p:cond delay="0"/>
                                  </p:stCondLst>
                                  <p:childTnLst>
                                    <p:set>
                                      <p:cBhvr>
                                        <p:cTn id="58" dur="1" fill="hold">
                                          <p:stCondLst>
                                            <p:cond delay="0"/>
                                          </p:stCondLst>
                                        </p:cTn>
                                        <p:tgtEl>
                                          <p:spTgt spid="54"/>
                                        </p:tgtEl>
                                        <p:attrNameLst>
                                          <p:attrName>style.visibility</p:attrName>
                                        </p:attrNameLst>
                                      </p:cBhvr>
                                      <p:to>
                                        <p:strVal val="visible"/>
                                      </p:to>
                                    </p:set>
                                    <p:anim calcmode="lin" valueType="num">
                                      <p:cBhvr additive="base">
                                        <p:cTn id="59" dur="500" fill="hold"/>
                                        <p:tgtEl>
                                          <p:spTgt spid="54"/>
                                        </p:tgtEl>
                                        <p:attrNameLst>
                                          <p:attrName>ppt_x</p:attrName>
                                        </p:attrNameLst>
                                      </p:cBhvr>
                                      <p:tavLst>
                                        <p:tav tm="0">
                                          <p:val>
                                            <p:strVal val="#ppt_x"/>
                                          </p:val>
                                        </p:tav>
                                        <p:tav tm="100000">
                                          <p:val>
                                            <p:strVal val="#ppt_x"/>
                                          </p:val>
                                        </p:tav>
                                      </p:tavLst>
                                    </p:anim>
                                    <p:anim calcmode="lin" valueType="num">
                                      <p:cBhvr additive="base">
                                        <p:cTn id="60" dur="500" fill="hold"/>
                                        <p:tgtEl>
                                          <p:spTgt spid="54"/>
                                        </p:tgtEl>
                                        <p:attrNameLst>
                                          <p:attrName>ppt_y</p:attrName>
                                        </p:attrNameLst>
                                      </p:cBhvr>
                                      <p:tavLst>
                                        <p:tav tm="0">
                                          <p:val>
                                            <p:strVal val="0-#ppt_h/2"/>
                                          </p:val>
                                        </p:tav>
                                        <p:tav tm="100000">
                                          <p:val>
                                            <p:strVal val="#ppt_y"/>
                                          </p:val>
                                        </p:tav>
                                      </p:tavLst>
                                    </p:anim>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48"/>
                                        </p:tgtEl>
                                        <p:attrNameLst>
                                          <p:attrName>style.visibility</p:attrName>
                                        </p:attrNameLst>
                                      </p:cBhvr>
                                      <p:to>
                                        <p:strVal val="hidden"/>
                                      </p:to>
                                    </p:set>
                                  </p:childTnLst>
                                </p:cTn>
                              </p:par>
                            </p:childTnLst>
                          </p:cTn>
                        </p:par>
                        <p:par>
                          <p:cTn id="69" fill="hold">
                            <p:stCondLst>
                              <p:cond delay="0"/>
                            </p:stCondLst>
                            <p:childTnLst>
                              <p:par>
                                <p:cTn id="70" presetID="2" presetClass="entr" presetSubtype="1" fill="hold" nodeType="afterEffect">
                                  <p:stCondLst>
                                    <p:cond delay="0"/>
                                  </p:stCondLst>
                                  <p:childTnLst>
                                    <p:set>
                                      <p:cBhvr>
                                        <p:cTn id="71" dur="1" fill="hold">
                                          <p:stCondLst>
                                            <p:cond delay="0"/>
                                          </p:stCondLst>
                                        </p:cTn>
                                        <p:tgtEl>
                                          <p:spTgt spid="55"/>
                                        </p:tgtEl>
                                        <p:attrNameLst>
                                          <p:attrName>style.visibility</p:attrName>
                                        </p:attrNameLst>
                                      </p:cBhvr>
                                      <p:to>
                                        <p:strVal val="visible"/>
                                      </p:to>
                                    </p:set>
                                    <p:anim calcmode="lin" valueType="num">
                                      <p:cBhvr additive="base">
                                        <p:cTn id="72" dur="500" fill="hold"/>
                                        <p:tgtEl>
                                          <p:spTgt spid="55"/>
                                        </p:tgtEl>
                                        <p:attrNameLst>
                                          <p:attrName>ppt_x</p:attrName>
                                        </p:attrNameLst>
                                      </p:cBhvr>
                                      <p:tavLst>
                                        <p:tav tm="0">
                                          <p:val>
                                            <p:strVal val="#ppt_x"/>
                                          </p:val>
                                        </p:tav>
                                        <p:tav tm="100000">
                                          <p:val>
                                            <p:strVal val="#ppt_x"/>
                                          </p:val>
                                        </p:tav>
                                      </p:tavLst>
                                    </p:anim>
                                    <p:anim calcmode="lin" valueType="num">
                                      <p:cBhvr additive="base">
                                        <p:cTn id="73" dur="500" fill="hold"/>
                                        <p:tgtEl>
                                          <p:spTgt spid="55"/>
                                        </p:tgtEl>
                                        <p:attrNameLst>
                                          <p:attrName>ppt_y</p:attrName>
                                        </p:attrNameLst>
                                      </p:cBhvr>
                                      <p:tavLst>
                                        <p:tav tm="0">
                                          <p:val>
                                            <p:strVal val="0-#ppt_h/2"/>
                                          </p:val>
                                        </p:tav>
                                        <p:tav tm="100000">
                                          <p:val>
                                            <p:strVal val="#ppt_y"/>
                                          </p:val>
                                        </p:tav>
                                      </p:tavLst>
                                    </p:anim>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6144"/>
                                        </p:tgtEl>
                                        <p:attrNameLst>
                                          <p:attrName>style.visibility</p:attrName>
                                        </p:attrNameLst>
                                      </p:cBhvr>
                                      <p:to>
                                        <p:strVal val="visible"/>
                                      </p:to>
                                    </p:set>
                                    <p:animEffect transition="in" filter="fade">
                                      <p:cBhvr>
                                        <p:cTn id="77" dur="500"/>
                                        <p:tgtEl>
                                          <p:spTgt spid="6144"/>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6144"/>
                                        </p:tgtEl>
                                        <p:attrNameLst>
                                          <p:attrName>style.visibility</p:attrName>
                                        </p:attrNameLst>
                                      </p:cBhvr>
                                      <p:to>
                                        <p:strVal val="hidden"/>
                                      </p:to>
                                    </p:set>
                                  </p:childTnLst>
                                </p:cTn>
                              </p:par>
                            </p:childTnLst>
                          </p:cTn>
                        </p:par>
                        <p:par>
                          <p:cTn id="82" fill="hold">
                            <p:stCondLst>
                              <p:cond delay="0"/>
                            </p:stCondLst>
                            <p:childTnLst>
                              <p:par>
                                <p:cTn id="83" presetID="2" presetClass="entr" presetSubtype="1" fill="hold" nodeType="afterEffect">
                                  <p:stCondLst>
                                    <p:cond delay="0"/>
                                  </p:stCondLst>
                                  <p:childTnLst>
                                    <p:set>
                                      <p:cBhvr>
                                        <p:cTn id="84" dur="1" fill="hold">
                                          <p:stCondLst>
                                            <p:cond delay="0"/>
                                          </p:stCondLst>
                                        </p:cTn>
                                        <p:tgtEl>
                                          <p:spTgt spid="56"/>
                                        </p:tgtEl>
                                        <p:attrNameLst>
                                          <p:attrName>style.visibility</p:attrName>
                                        </p:attrNameLst>
                                      </p:cBhvr>
                                      <p:to>
                                        <p:strVal val="visible"/>
                                      </p:to>
                                    </p:set>
                                    <p:anim calcmode="lin" valueType="num">
                                      <p:cBhvr additive="base">
                                        <p:cTn id="85" dur="500" fill="hold"/>
                                        <p:tgtEl>
                                          <p:spTgt spid="56"/>
                                        </p:tgtEl>
                                        <p:attrNameLst>
                                          <p:attrName>ppt_x</p:attrName>
                                        </p:attrNameLst>
                                      </p:cBhvr>
                                      <p:tavLst>
                                        <p:tav tm="0">
                                          <p:val>
                                            <p:strVal val="#ppt_x"/>
                                          </p:val>
                                        </p:tav>
                                        <p:tav tm="100000">
                                          <p:val>
                                            <p:strVal val="#ppt_x"/>
                                          </p:val>
                                        </p:tav>
                                      </p:tavLst>
                                    </p:anim>
                                    <p:anim calcmode="lin" valueType="num">
                                      <p:cBhvr additive="base">
                                        <p:cTn id="86" dur="500" fill="hold"/>
                                        <p:tgtEl>
                                          <p:spTgt spid="56"/>
                                        </p:tgtEl>
                                        <p:attrNameLst>
                                          <p:attrName>ppt_y</p:attrName>
                                        </p:attrNameLst>
                                      </p:cBhvr>
                                      <p:tavLst>
                                        <p:tav tm="0">
                                          <p:val>
                                            <p:strVal val="0-#ppt_h/2"/>
                                          </p:val>
                                        </p:tav>
                                        <p:tav tm="100000">
                                          <p:val>
                                            <p:strVal val="#ppt_y"/>
                                          </p:val>
                                        </p:tav>
                                      </p:tavLst>
                                    </p:anim>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6145"/>
                                        </p:tgtEl>
                                        <p:attrNameLst>
                                          <p:attrName>style.visibility</p:attrName>
                                        </p:attrNameLst>
                                      </p:cBhvr>
                                      <p:to>
                                        <p:strVal val="visible"/>
                                      </p:to>
                                    </p:set>
                                    <p:animEffect transition="in" filter="fade">
                                      <p:cBhvr>
                                        <p:cTn id="90" dur="500"/>
                                        <p:tgtEl>
                                          <p:spTgt spid="614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fade">
                                      <p:cBhvr>
                                        <p:cTn id="95" dur="500"/>
                                        <p:tgtEl>
                                          <p:spTgt spid="4"/>
                                        </p:tgtEl>
                                      </p:cBhvr>
                                    </p:animEffect>
                                  </p:childTnLst>
                                </p:cTn>
                              </p:par>
                              <p:par>
                                <p:cTn id="96" presetID="10" presetClass="entr" presetSubtype="0" fill="hold" nodeType="with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fade">
                                      <p:cBhvr>
                                        <p:cTn id="9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er 5"/>
          <p:cNvGrpSpPr>
            <a:grpSpLocks/>
          </p:cNvGrpSpPr>
          <p:nvPr/>
        </p:nvGrpSpPr>
        <p:grpSpPr bwMode="auto">
          <a:xfrm>
            <a:off x="0" y="5204890"/>
            <a:ext cx="9182100" cy="1653109"/>
            <a:chOff x="-38100" y="5366940"/>
            <a:chExt cx="9296400" cy="1325917"/>
          </a:xfrm>
        </p:grpSpPr>
        <p:sp>
          <p:nvSpPr>
            <p:cNvPr id="7" name="Rektangel 54"/>
            <p:cNvSpPr>
              <a:spLocks noChangeArrowheads="1"/>
            </p:cNvSpPr>
            <p:nvPr/>
          </p:nvSpPr>
          <p:spPr bwMode="auto">
            <a:xfrm>
              <a:off x="-3175" y="5549551"/>
              <a:ext cx="9226550" cy="1143306"/>
            </a:xfrm>
            <a:prstGeom prst="rect">
              <a:avLst/>
            </a:prstGeom>
            <a:gradFill rotWithShape="1">
              <a:gsLst>
                <a:gs pos="0">
                  <a:srgbClr val="171717"/>
                </a:gs>
                <a:gs pos="100000">
                  <a:srgbClr val="3A3A3A"/>
                </a:gs>
              </a:gsLst>
              <a:lin ang="5400000"/>
            </a:gradFill>
            <a:ln w="9525">
              <a:solidFill>
                <a:srgbClr val="171717"/>
              </a:solidFill>
              <a:miter lim="800000"/>
              <a:headEnd/>
              <a:tailEnd/>
            </a:ln>
          </p:spPr>
          <p:txBody>
            <a:bodyPr anchor="ctr"/>
            <a:lstStyle/>
            <a:p>
              <a:pPr algn="ctr"/>
              <a:endParaRPr lang="en-US" dirty="0">
                <a:solidFill>
                  <a:srgbClr val="FFFFFF"/>
                </a:solidFill>
                <a:latin typeface="Calibri" pitchFamily="-111" charset="0"/>
              </a:endParaRPr>
            </a:p>
          </p:txBody>
        </p:sp>
        <p:grpSp>
          <p:nvGrpSpPr>
            <p:cNvPr id="3" name="Grupper 13"/>
            <p:cNvGrpSpPr>
              <a:grpSpLocks/>
            </p:cNvGrpSpPr>
            <p:nvPr/>
          </p:nvGrpSpPr>
          <p:grpSpPr bwMode="auto">
            <a:xfrm>
              <a:off x="-38100" y="5366940"/>
              <a:ext cx="9296400" cy="212782"/>
              <a:chOff x="0" y="1536700"/>
              <a:chExt cx="9144000" cy="317275"/>
            </a:xfrm>
          </p:grpSpPr>
          <p:sp>
            <p:nvSpPr>
              <p:cNvPr id="9" name="Rektangel 58"/>
              <p:cNvSpPr>
                <a:spLocks noChangeArrowheads="1"/>
              </p:cNvSpPr>
              <p:nvPr/>
            </p:nvSpPr>
            <p:spPr bwMode="auto">
              <a:xfrm>
                <a:off x="0" y="1536700"/>
                <a:ext cx="9144000" cy="317275"/>
              </a:xfrm>
              <a:prstGeom prst="rect">
                <a:avLst/>
              </a:prstGeom>
              <a:solidFill>
                <a:srgbClr val="92D050"/>
              </a:solidFill>
              <a:ln w="9525">
                <a:noFill/>
                <a:miter lim="800000"/>
                <a:headEnd/>
                <a:tailEnd/>
              </a:ln>
            </p:spPr>
            <p:txBody>
              <a:bodyPr anchor="ctr"/>
              <a:lstStyle/>
              <a:p>
                <a:pPr algn="ctr"/>
                <a:endParaRPr lang="en-US" dirty="0">
                  <a:solidFill>
                    <a:srgbClr val="FFFFFF"/>
                  </a:solidFill>
                  <a:latin typeface="Calibri" pitchFamily="-111" charset="0"/>
                </a:endParaRPr>
              </a:p>
            </p:txBody>
          </p:sp>
          <p:sp>
            <p:nvSpPr>
              <p:cNvPr id="10" name="Rektangel 59"/>
              <p:cNvSpPr/>
              <p:nvPr/>
            </p:nvSpPr>
            <p:spPr>
              <a:xfrm>
                <a:off x="0" y="1574800"/>
                <a:ext cx="9144000" cy="152400"/>
              </a:xfrm>
              <a:prstGeom prst="rect">
                <a:avLst/>
              </a:prstGeom>
              <a:gradFill rotWithShape="1">
                <a:gsLst>
                  <a:gs pos="100000">
                    <a:srgbClr val="FFFCF9">
                      <a:alpha val="79000"/>
                    </a:srgbClr>
                  </a:gs>
                  <a:gs pos="0">
                    <a:srgbClr val="E6E6E6">
                      <a:tint val="50000"/>
                      <a:shade val="100000"/>
                      <a:satMod val="350000"/>
                      <a:alpha val="0"/>
                    </a:srgbClr>
                  </a:gs>
                </a:gsLst>
                <a:lin ang="16200000" scaled="0"/>
              </a:gradFill>
              <a:ln w="9525" cap="flat" cmpd="sng" algn="ctr">
                <a:noFill/>
                <a:prstDash val="solid"/>
              </a:ln>
              <a:effectLst/>
            </p:spPr>
            <p:txBody>
              <a:bodyPr anchor="ctr"/>
              <a:lstStyle/>
              <a:p>
                <a:pPr algn="ctr">
                  <a:defRPr/>
                </a:pPr>
                <a:endParaRPr lang="en-US" dirty="0">
                  <a:solidFill>
                    <a:srgbClr val="FFFFFF"/>
                  </a:solidFill>
                  <a:latin typeface="Calibri" pitchFamily="-111" charset="0"/>
                </a:endParaRPr>
              </a:p>
            </p:txBody>
          </p:sp>
        </p:grpSp>
      </p:grpSp>
      <p:sp>
        <p:nvSpPr>
          <p:cNvPr id="11" name="Rectangle 10"/>
          <p:cNvSpPr/>
          <p:nvPr/>
        </p:nvSpPr>
        <p:spPr>
          <a:xfrm>
            <a:off x="212784" y="0"/>
            <a:ext cx="8931216"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 Working OSI model</a:t>
            </a:r>
          </a:p>
        </p:txBody>
      </p:sp>
      <p:sp>
        <p:nvSpPr>
          <p:cNvPr id="26" name="Text Box 17"/>
          <p:cNvSpPr txBox="1">
            <a:spLocks noChangeArrowheads="1"/>
          </p:cNvSpPr>
          <p:nvPr/>
        </p:nvSpPr>
        <p:spPr bwMode="auto">
          <a:xfrm>
            <a:off x="272955" y="5754414"/>
            <a:ext cx="8529851" cy="1001114"/>
          </a:xfrm>
          <a:prstGeom prst="rect">
            <a:avLst/>
          </a:prstGeom>
          <a:noFill/>
          <a:ln w="9525">
            <a:noFill/>
            <a:miter lim="800000"/>
            <a:headEnd/>
            <a:tailEnd/>
          </a:ln>
        </p:spPr>
        <p:txBody>
          <a:bodyPr anchor="b"/>
          <a:lstStyle/>
          <a:p>
            <a:pPr algn="just" defTabSz="801688">
              <a:spcBef>
                <a:spcPct val="20000"/>
              </a:spcBef>
            </a:pPr>
            <a:endParaRPr lang="en-US" sz="1200" b="1" dirty="0" smtClean="0">
              <a:solidFill>
                <a:srgbClr val="FFFFFF"/>
              </a:solidFill>
              <a:latin typeface="Times New Roman" pitchFamily="18" charset="0"/>
              <a:cs typeface="Times New Roman" pitchFamily="18" charset="0"/>
            </a:endParaRPr>
          </a:p>
        </p:txBody>
      </p:sp>
      <p:sp>
        <p:nvSpPr>
          <p:cNvPr id="31" name="Rectangle 30"/>
          <p:cNvSpPr/>
          <p:nvPr/>
        </p:nvSpPr>
        <p:spPr>
          <a:xfrm>
            <a:off x="211540" y="5486400"/>
            <a:ext cx="8932460" cy="830997"/>
          </a:xfrm>
          <a:prstGeom prst="rect">
            <a:avLst/>
          </a:prstGeom>
        </p:spPr>
        <p:txBody>
          <a:bodyPr wrap="square">
            <a:spAutoFit/>
          </a:bodyPr>
          <a:lstStyle/>
          <a:p>
            <a:endParaRPr lang="en-US" sz="1200" dirty="0" smtClean="0"/>
          </a:p>
          <a:p>
            <a:r>
              <a:rPr lang="en-US" sz="1200" dirty="0" smtClean="0"/>
              <a:t>As data is being sent from one computer, it will pass from the top layer to the bottom. On the receiving , the data will then be rebuilt from the bottom layer to the top. </a:t>
            </a:r>
          </a:p>
          <a:p>
            <a:endParaRPr lang="en-US" sz="1200" dirty="0"/>
          </a:p>
        </p:txBody>
      </p:sp>
      <p:pic>
        <p:nvPicPr>
          <p:cNvPr id="27" name="Picture 26" descr="tcp-ip-encapsulation.png"/>
          <p:cNvPicPr>
            <a:picLocks noChangeAspect="1"/>
          </p:cNvPicPr>
          <p:nvPr/>
        </p:nvPicPr>
        <p:blipFill>
          <a:blip r:embed="rId2"/>
          <a:stretch>
            <a:fillRect/>
          </a:stretch>
        </p:blipFill>
        <p:spPr>
          <a:xfrm>
            <a:off x="650044" y="816160"/>
            <a:ext cx="964143" cy="940628"/>
          </a:xfrm>
          <a:prstGeom prst="rect">
            <a:avLst/>
          </a:prstGeom>
        </p:spPr>
      </p:pic>
      <p:pic>
        <p:nvPicPr>
          <p:cNvPr id="28" name="Picture 27" descr="tcp-ip-encapsulation.png"/>
          <p:cNvPicPr>
            <a:picLocks noChangeAspect="1"/>
          </p:cNvPicPr>
          <p:nvPr/>
        </p:nvPicPr>
        <p:blipFill>
          <a:blip r:embed="rId2"/>
          <a:stretch>
            <a:fillRect/>
          </a:stretch>
        </p:blipFill>
        <p:spPr>
          <a:xfrm>
            <a:off x="7477619" y="755146"/>
            <a:ext cx="985689" cy="961649"/>
          </a:xfrm>
          <a:prstGeom prst="rect">
            <a:avLst/>
          </a:prstGeom>
        </p:spPr>
      </p:pic>
      <p:pic>
        <p:nvPicPr>
          <p:cNvPr id="1026" name="Picture 2" descr="F:\docss\Downloads\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176" y="1024323"/>
            <a:ext cx="303439" cy="24533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46"/>
          <p:cNvGrpSpPr/>
          <p:nvPr/>
        </p:nvGrpSpPr>
        <p:grpSpPr>
          <a:xfrm>
            <a:off x="143096" y="2232837"/>
            <a:ext cx="2785731" cy="2828381"/>
            <a:chOff x="3514988" y="1610433"/>
            <a:chExt cx="3557174" cy="3482683"/>
          </a:xfrm>
        </p:grpSpPr>
        <p:sp>
          <p:nvSpPr>
            <p:cNvPr id="32" name="Rectangle 31"/>
            <p:cNvSpPr/>
            <p:nvPr/>
          </p:nvSpPr>
          <p:spPr>
            <a:xfrm>
              <a:off x="3541078" y="4652128"/>
              <a:ext cx="3487778" cy="44098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33" name="Rectangle 32"/>
            <p:cNvSpPr/>
            <p:nvPr/>
          </p:nvSpPr>
          <p:spPr>
            <a:xfrm>
              <a:off x="3541078" y="4144802"/>
              <a:ext cx="3487778" cy="44098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34" name="Rectangle 33"/>
            <p:cNvSpPr/>
            <p:nvPr/>
          </p:nvSpPr>
          <p:spPr>
            <a:xfrm>
              <a:off x="3541078" y="3628285"/>
              <a:ext cx="3487778" cy="44098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35" name="Rectangle 34"/>
            <p:cNvSpPr/>
            <p:nvPr/>
          </p:nvSpPr>
          <p:spPr>
            <a:xfrm>
              <a:off x="3541078" y="3121910"/>
              <a:ext cx="3487778" cy="44098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36" name="Rectangle 35"/>
            <p:cNvSpPr/>
            <p:nvPr/>
          </p:nvSpPr>
          <p:spPr>
            <a:xfrm>
              <a:off x="3514988" y="3145673"/>
              <a:ext cx="3465300" cy="315434"/>
            </a:xfrm>
            <a:prstGeom prst="rect">
              <a:avLst/>
            </a:prstGeom>
            <a:no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Transport Layer </a:t>
              </a:r>
              <a:endParaRPr lang="en-US" b="1" dirty="0">
                <a:ln w="50800"/>
                <a:solidFill>
                  <a:schemeClr val="bg1">
                    <a:shade val="50000"/>
                  </a:schemeClr>
                </a:solidFill>
              </a:endParaRPr>
            </a:p>
          </p:txBody>
        </p:sp>
        <p:sp>
          <p:nvSpPr>
            <p:cNvPr id="37" name="Rectangle 36"/>
            <p:cNvSpPr/>
            <p:nvPr/>
          </p:nvSpPr>
          <p:spPr>
            <a:xfrm>
              <a:off x="3555726" y="4662704"/>
              <a:ext cx="3465300" cy="315434"/>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Physical Layer</a:t>
              </a:r>
            </a:p>
          </p:txBody>
        </p:sp>
        <p:sp>
          <p:nvSpPr>
            <p:cNvPr id="38" name="Rectangle 37"/>
            <p:cNvSpPr/>
            <p:nvPr/>
          </p:nvSpPr>
          <p:spPr>
            <a:xfrm>
              <a:off x="3523135" y="3648358"/>
              <a:ext cx="3465300" cy="369332"/>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Network Layer</a:t>
              </a:r>
            </a:p>
          </p:txBody>
        </p:sp>
        <p:sp>
          <p:nvSpPr>
            <p:cNvPr id="39" name="Rectangle 38"/>
            <p:cNvSpPr/>
            <p:nvPr/>
          </p:nvSpPr>
          <p:spPr>
            <a:xfrm>
              <a:off x="3661648" y="4210946"/>
              <a:ext cx="3291880" cy="338554"/>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1600" b="1" dirty="0" smtClean="0">
                  <a:ln w="50800"/>
                  <a:solidFill>
                    <a:schemeClr val="bg1">
                      <a:shade val="50000"/>
                    </a:schemeClr>
                  </a:solidFill>
                </a:rPr>
                <a:t>Data Link Layer</a:t>
              </a:r>
              <a:endParaRPr lang="en-US" sz="1600" b="1" dirty="0">
                <a:ln w="50800"/>
                <a:solidFill>
                  <a:schemeClr val="bg1">
                    <a:shade val="50000"/>
                  </a:schemeClr>
                </a:solidFill>
              </a:endParaRPr>
            </a:p>
          </p:txBody>
        </p:sp>
        <p:sp>
          <p:nvSpPr>
            <p:cNvPr id="41" name="Rectangle 40"/>
            <p:cNvSpPr/>
            <p:nvPr/>
          </p:nvSpPr>
          <p:spPr>
            <a:xfrm>
              <a:off x="3543343" y="2608992"/>
              <a:ext cx="3487778" cy="44098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42" name="Rectangle 41"/>
            <p:cNvSpPr/>
            <p:nvPr/>
          </p:nvSpPr>
          <p:spPr>
            <a:xfrm>
              <a:off x="3547727" y="2632755"/>
              <a:ext cx="3465300" cy="369332"/>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solidFill>
                    <a:schemeClr val="bg1"/>
                  </a:solidFill>
                </a:rPr>
                <a:t>Session layer</a:t>
              </a:r>
              <a:endParaRPr lang="en-US" b="1" dirty="0">
                <a:ln w="50800"/>
                <a:solidFill>
                  <a:schemeClr val="bg1"/>
                </a:solidFill>
              </a:endParaRPr>
            </a:p>
          </p:txBody>
        </p:sp>
        <p:sp>
          <p:nvSpPr>
            <p:cNvPr id="43" name="Rectangle 42"/>
            <p:cNvSpPr/>
            <p:nvPr/>
          </p:nvSpPr>
          <p:spPr>
            <a:xfrm>
              <a:off x="3545616" y="2109713"/>
              <a:ext cx="3487778" cy="4409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44" name="Rectangle 43"/>
            <p:cNvSpPr/>
            <p:nvPr/>
          </p:nvSpPr>
          <p:spPr>
            <a:xfrm>
              <a:off x="3551425" y="2133476"/>
              <a:ext cx="3465300" cy="369333"/>
            </a:xfrm>
            <a:prstGeom prst="rect">
              <a:avLst/>
            </a:prstGeom>
            <a:noFill/>
          </p:spPr>
          <p:style>
            <a:lnRef idx="0">
              <a:schemeClr val="accent5"/>
            </a:lnRef>
            <a:fillRef idx="3">
              <a:schemeClr val="accent5"/>
            </a:fillRef>
            <a:effectRef idx="3">
              <a:schemeClr val="accent5"/>
            </a:effectRef>
            <a:fontRef idx="minor">
              <a:schemeClr val="lt1"/>
            </a:fontRef>
          </p:style>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solidFill>
                    <a:schemeClr val="bg1"/>
                  </a:solidFill>
                </a:rPr>
                <a:t>Presentation layer</a:t>
              </a:r>
              <a:endParaRPr lang="en-US" b="1" dirty="0">
                <a:ln w="50800"/>
                <a:solidFill>
                  <a:schemeClr val="bg1"/>
                </a:solidFill>
              </a:endParaRPr>
            </a:p>
          </p:txBody>
        </p:sp>
        <p:sp>
          <p:nvSpPr>
            <p:cNvPr id="45" name="Rectangle 44"/>
            <p:cNvSpPr/>
            <p:nvPr/>
          </p:nvSpPr>
          <p:spPr>
            <a:xfrm>
              <a:off x="3526622" y="1610433"/>
              <a:ext cx="3487778" cy="4409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46" name="Rectangle 45"/>
            <p:cNvSpPr/>
            <p:nvPr/>
          </p:nvSpPr>
          <p:spPr>
            <a:xfrm>
              <a:off x="3606862" y="1634196"/>
              <a:ext cx="3465300" cy="369332"/>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solidFill>
                    <a:schemeClr val="bg1"/>
                  </a:solidFill>
                </a:rPr>
                <a:t>Application layer</a:t>
              </a:r>
              <a:endParaRPr lang="en-US" b="1" dirty="0">
                <a:ln w="50800"/>
                <a:solidFill>
                  <a:schemeClr val="bg1"/>
                </a:solidFill>
              </a:endParaRPr>
            </a:p>
          </p:txBody>
        </p:sp>
      </p:grpSp>
      <p:pic>
        <p:nvPicPr>
          <p:cNvPr id="134" name="Picture 2" descr="F:\docss\Downloads\m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0524" y="977932"/>
            <a:ext cx="303439" cy="245338"/>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p:cNvSpPr/>
          <p:nvPr/>
        </p:nvSpPr>
        <p:spPr>
          <a:xfrm>
            <a:off x="2974834" y="2259597"/>
            <a:ext cx="670788" cy="265036"/>
          </a:xfrm>
          <a:prstGeom prst="rect">
            <a:avLst/>
          </a:prstGeom>
          <a:solidFill>
            <a:schemeClr val="accent6">
              <a:lumMod val="75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39" name="Rectangle 138"/>
          <p:cNvSpPr/>
          <p:nvPr/>
        </p:nvSpPr>
        <p:spPr>
          <a:xfrm>
            <a:off x="2974834" y="2668854"/>
            <a:ext cx="670788" cy="265036"/>
          </a:xfrm>
          <a:prstGeom prst="rect">
            <a:avLst/>
          </a:prstGeom>
          <a:solidFill>
            <a:schemeClr val="accent5">
              <a:lumMod val="75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47" name="Rectangle 146"/>
          <p:cNvSpPr/>
          <p:nvPr/>
        </p:nvSpPr>
        <p:spPr>
          <a:xfrm>
            <a:off x="2974834" y="3074795"/>
            <a:ext cx="670788" cy="265036"/>
          </a:xfrm>
          <a:prstGeom prst="rect">
            <a:avLst/>
          </a:prstGeom>
          <a:solidFill>
            <a:schemeClr val="accent4">
              <a:lumMod val="75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48" name="Rectangle 147"/>
          <p:cNvSpPr/>
          <p:nvPr/>
        </p:nvSpPr>
        <p:spPr>
          <a:xfrm>
            <a:off x="2974834" y="3486480"/>
            <a:ext cx="670788" cy="265036"/>
          </a:xfrm>
          <a:prstGeom prst="rect">
            <a:avLst/>
          </a:prstGeom>
          <a:solidFill>
            <a:schemeClr val="accent3">
              <a:lumMod val="75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49" name="Rectangle 148"/>
          <p:cNvSpPr/>
          <p:nvPr/>
        </p:nvSpPr>
        <p:spPr>
          <a:xfrm>
            <a:off x="2980109" y="3903769"/>
            <a:ext cx="670788" cy="265036"/>
          </a:xfrm>
          <a:prstGeom prst="rect">
            <a:avLst/>
          </a:prstGeom>
          <a:solidFill>
            <a:schemeClr val="accent2">
              <a:lumMod val="75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56" name="Rectangle 155"/>
          <p:cNvSpPr/>
          <p:nvPr/>
        </p:nvSpPr>
        <p:spPr>
          <a:xfrm>
            <a:off x="2974834" y="4314614"/>
            <a:ext cx="670788" cy="265036"/>
          </a:xfrm>
          <a:prstGeom prst="rect">
            <a:avLst/>
          </a:prstGeom>
          <a:solidFill>
            <a:srgbClr val="FFC000"/>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62" name="Rectangle 161"/>
          <p:cNvSpPr/>
          <p:nvPr/>
        </p:nvSpPr>
        <p:spPr>
          <a:xfrm>
            <a:off x="2980109" y="4732050"/>
            <a:ext cx="670788" cy="265036"/>
          </a:xfrm>
          <a:prstGeom prst="rect">
            <a:avLst/>
          </a:prstGeom>
          <a:solidFill>
            <a:schemeClr val="bg1">
              <a:lumMod val="95000"/>
              <a:lumOff val="5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67" name="Rectangle 166"/>
          <p:cNvSpPr/>
          <p:nvPr/>
        </p:nvSpPr>
        <p:spPr>
          <a:xfrm>
            <a:off x="5317867" y="4734673"/>
            <a:ext cx="670788" cy="265036"/>
          </a:xfrm>
          <a:prstGeom prst="rect">
            <a:avLst/>
          </a:prstGeom>
          <a:solidFill>
            <a:schemeClr val="bg1">
              <a:lumMod val="95000"/>
              <a:lumOff val="5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71" name="Rectangle 170"/>
          <p:cNvSpPr/>
          <p:nvPr/>
        </p:nvSpPr>
        <p:spPr>
          <a:xfrm>
            <a:off x="5323618" y="4315055"/>
            <a:ext cx="670788" cy="265036"/>
          </a:xfrm>
          <a:prstGeom prst="rect">
            <a:avLst/>
          </a:prstGeom>
          <a:solidFill>
            <a:srgbClr val="FFC000"/>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75" name="Rectangle 174"/>
          <p:cNvSpPr/>
          <p:nvPr/>
        </p:nvSpPr>
        <p:spPr>
          <a:xfrm>
            <a:off x="5331292" y="3900344"/>
            <a:ext cx="670788" cy="265036"/>
          </a:xfrm>
          <a:prstGeom prst="rect">
            <a:avLst/>
          </a:prstGeom>
          <a:solidFill>
            <a:schemeClr val="accent2">
              <a:lumMod val="75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76" name="Rectangle 175"/>
          <p:cNvSpPr/>
          <p:nvPr/>
        </p:nvSpPr>
        <p:spPr>
          <a:xfrm>
            <a:off x="5333215" y="3479384"/>
            <a:ext cx="670788" cy="265036"/>
          </a:xfrm>
          <a:prstGeom prst="rect">
            <a:avLst/>
          </a:prstGeom>
          <a:solidFill>
            <a:schemeClr val="accent3">
              <a:lumMod val="75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77" name="Rectangle 176"/>
          <p:cNvSpPr/>
          <p:nvPr/>
        </p:nvSpPr>
        <p:spPr>
          <a:xfrm>
            <a:off x="5338966" y="3064533"/>
            <a:ext cx="670788" cy="265036"/>
          </a:xfrm>
          <a:prstGeom prst="rect">
            <a:avLst/>
          </a:prstGeom>
          <a:solidFill>
            <a:schemeClr val="accent4">
              <a:lumMod val="75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78" name="Rectangle 177"/>
          <p:cNvSpPr/>
          <p:nvPr/>
        </p:nvSpPr>
        <p:spPr>
          <a:xfrm>
            <a:off x="5338984" y="2647352"/>
            <a:ext cx="670788" cy="265036"/>
          </a:xfrm>
          <a:prstGeom prst="rect">
            <a:avLst/>
          </a:prstGeom>
          <a:solidFill>
            <a:schemeClr val="accent5">
              <a:lumMod val="75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sp>
        <p:nvSpPr>
          <p:cNvPr id="179" name="Rectangle 178"/>
          <p:cNvSpPr/>
          <p:nvPr/>
        </p:nvSpPr>
        <p:spPr>
          <a:xfrm>
            <a:off x="5340871" y="2235545"/>
            <a:ext cx="670788" cy="265036"/>
          </a:xfrm>
          <a:prstGeom prst="rect">
            <a:avLst/>
          </a:prstGeom>
          <a:solidFill>
            <a:schemeClr val="accent6">
              <a:lumMod val="50000"/>
            </a:schemeClr>
          </a:solidFill>
          <a:scene3d>
            <a:camera prst="obliqueBottomRight"/>
            <a:lightRig rig="soft" dir="tl"/>
          </a:scene3d>
          <a:sp3d extrusionH="82550" prstMaterial="clear">
            <a:bevelT w="44450" h="50800" prst="angle"/>
          </a:sp3d>
        </p:spPr>
        <p:style>
          <a:lnRef idx="0">
            <a:schemeClr val="accent3"/>
          </a:lnRef>
          <a:fillRef idx="3">
            <a:schemeClr val="accent3"/>
          </a:fillRef>
          <a:effectRef idx="3">
            <a:schemeClr val="accent3"/>
          </a:effectRef>
          <a:fontRef idx="minor">
            <a:schemeClr val="lt1"/>
          </a:fontRef>
        </p:style>
        <p:txBody>
          <a:bodyPr rtlCol="0" anchor="ctr">
            <a:sp3d extrusionH="57150" prstMaterial="translucentPowder">
              <a:bevelT w="0" h="0"/>
            </a:sp3d>
          </a:bodyPr>
          <a:lstStyle/>
          <a:p>
            <a:pPr algn="ctr"/>
            <a:endParaRPr lang="en-US" sz="700" dirty="0">
              <a:latin typeface="Cooper Black" pitchFamily="18" charset="0"/>
            </a:endParaRPr>
          </a:p>
        </p:txBody>
      </p:sp>
      <p:grpSp>
        <p:nvGrpSpPr>
          <p:cNvPr id="22" name="Group 62"/>
          <p:cNvGrpSpPr/>
          <p:nvPr/>
        </p:nvGrpSpPr>
        <p:grpSpPr>
          <a:xfrm>
            <a:off x="6212211" y="2211073"/>
            <a:ext cx="2785731" cy="2828381"/>
            <a:chOff x="3514988" y="1610433"/>
            <a:chExt cx="3557174" cy="3482683"/>
          </a:xfrm>
        </p:grpSpPr>
        <p:sp>
          <p:nvSpPr>
            <p:cNvPr id="64" name="Rectangle 63"/>
            <p:cNvSpPr/>
            <p:nvPr/>
          </p:nvSpPr>
          <p:spPr>
            <a:xfrm>
              <a:off x="3541078" y="4652128"/>
              <a:ext cx="3487778" cy="44098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
          <p:nvSpPr>
            <p:cNvPr id="65" name="Rectangle 64"/>
            <p:cNvSpPr/>
            <p:nvPr/>
          </p:nvSpPr>
          <p:spPr>
            <a:xfrm>
              <a:off x="3541078" y="4144802"/>
              <a:ext cx="3487778" cy="44098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66" name="Rectangle 65"/>
            <p:cNvSpPr/>
            <p:nvPr/>
          </p:nvSpPr>
          <p:spPr>
            <a:xfrm>
              <a:off x="3541078" y="3628285"/>
              <a:ext cx="3487778" cy="44098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67" name="Rectangle 66"/>
            <p:cNvSpPr/>
            <p:nvPr/>
          </p:nvSpPr>
          <p:spPr>
            <a:xfrm>
              <a:off x="3541078" y="3121910"/>
              <a:ext cx="3487778" cy="44098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68" name="Rectangle 67"/>
            <p:cNvSpPr/>
            <p:nvPr/>
          </p:nvSpPr>
          <p:spPr>
            <a:xfrm>
              <a:off x="3514988" y="3145673"/>
              <a:ext cx="3465300" cy="315434"/>
            </a:xfrm>
            <a:prstGeom prst="rect">
              <a:avLst/>
            </a:prstGeom>
            <a:noFill/>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Transport Layer </a:t>
              </a:r>
              <a:endParaRPr lang="en-US" b="1" dirty="0">
                <a:ln w="50800"/>
                <a:solidFill>
                  <a:schemeClr val="bg1">
                    <a:shade val="50000"/>
                  </a:schemeClr>
                </a:solidFill>
              </a:endParaRPr>
            </a:p>
          </p:txBody>
        </p:sp>
        <p:sp>
          <p:nvSpPr>
            <p:cNvPr id="69" name="Rectangle 68"/>
            <p:cNvSpPr/>
            <p:nvPr/>
          </p:nvSpPr>
          <p:spPr>
            <a:xfrm>
              <a:off x="3555726" y="4662704"/>
              <a:ext cx="3465300" cy="315434"/>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Physical Layer</a:t>
              </a:r>
            </a:p>
          </p:txBody>
        </p:sp>
        <p:sp>
          <p:nvSpPr>
            <p:cNvPr id="70" name="Rectangle 69"/>
            <p:cNvSpPr/>
            <p:nvPr/>
          </p:nvSpPr>
          <p:spPr>
            <a:xfrm>
              <a:off x="3523135" y="3648358"/>
              <a:ext cx="3465300" cy="369332"/>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ln w="50800"/>
                  <a:solidFill>
                    <a:schemeClr val="bg1">
                      <a:shade val="50000"/>
                    </a:schemeClr>
                  </a:solidFill>
                </a:rPr>
                <a:t>Network Layer</a:t>
              </a:r>
            </a:p>
          </p:txBody>
        </p:sp>
        <p:sp>
          <p:nvSpPr>
            <p:cNvPr id="71" name="Rectangle 70"/>
            <p:cNvSpPr/>
            <p:nvPr/>
          </p:nvSpPr>
          <p:spPr>
            <a:xfrm>
              <a:off x="3661648" y="4210946"/>
              <a:ext cx="3291880" cy="338554"/>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1600" b="1" dirty="0" smtClean="0">
                  <a:ln w="50800"/>
                  <a:solidFill>
                    <a:schemeClr val="bg1">
                      <a:shade val="50000"/>
                    </a:schemeClr>
                  </a:solidFill>
                </a:rPr>
                <a:t>Data Link Layer</a:t>
              </a:r>
              <a:endParaRPr lang="en-US" sz="1600" b="1" dirty="0">
                <a:ln w="50800"/>
                <a:solidFill>
                  <a:schemeClr val="bg1">
                    <a:shade val="50000"/>
                  </a:schemeClr>
                </a:solidFill>
              </a:endParaRPr>
            </a:p>
          </p:txBody>
        </p:sp>
        <p:sp>
          <p:nvSpPr>
            <p:cNvPr id="72" name="Rectangle 71"/>
            <p:cNvSpPr/>
            <p:nvPr/>
          </p:nvSpPr>
          <p:spPr>
            <a:xfrm>
              <a:off x="3543344" y="2608992"/>
              <a:ext cx="3487778" cy="44098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73" name="Rectangle 72"/>
            <p:cNvSpPr/>
            <p:nvPr/>
          </p:nvSpPr>
          <p:spPr>
            <a:xfrm>
              <a:off x="3547727" y="2632755"/>
              <a:ext cx="3465300" cy="369332"/>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solidFill>
                    <a:schemeClr val="bg1"/>
                  </a:solidFill>
                </a:rPr>
                <a:t>Session layer</a:t>
              </a:r>
              <a:endParaRPr lang="en-US" b="1" dirty="0">
                <a:ln w="50800"/>
                <a:solidFill>
                  <a:schemeClr val="bg1"/>
                </a:solidFill>
              </a:endParaRPr>
            </a:p>
          </p:txBody>
        </p:sp>
        <p:sp>
          <p:nvSpPr>
            <p:cNvPr id="74" name="Rectangle 73"/>
            <p:cNvSpPr/>
            <p:nvPr/>
          </p:nvSpPr>
          <p:spPr>
            <a:xfrm>
              <a:off x="3545616" y="2109713"/>
              <a:ext cx="3487778" cy="4409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75" name="Rectangle 74"/>
            <p:cNvSpPr/>
            <p:nvPr/>
          </p:nvSpPr>
          <p:spPr>
            <a:xfrm>
              <a:off x="3551425" y="2133475"/>
              <a:ext cx="3465300" cy="369332"/>
            </a:xfrm>
            <a:prstGeom prst="rect">
              <a:avLst/>
            </a:prstGeom>
            <a:noFill/>
          </p:spPr>
          <p:style>
            <a:lnRef idx="0">
              <a:schemeClr val="accent5"/>
            </a:lnRef>
            <a:fillRef idx="3">
              <a:schemeClr val="accent5"/>
            </a:fillRef>
            <a:effectRef idx="3">
              <a:schemeClr val="accent5"/>
            </a:effectRef>
            <a:fontRef idx="minor">
              <a:schemeClr val="lt1"/>
            </a:fontRef>
          </p:style>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solidFill>
                    <a:schemeClr val="bg1"/>
                  </a:solidFill>
                </a:rPr>
                <a:t>Presentation layer</a:t>
              </a:r>
              <a:endParaRPr lang="en-US" b="1" dirty="0">
                <a:ln w="50800"/>
                <a:solidFill>
                  <a:schemeClr val="bg1"/>
                </a:solidFill>
              </a:endParaRPr>
            </a:p>
          </p:txBody>
        </p:sp>
        <p:sp>
          <p:nvSpPr>
            <p:cNvPr id="76" name="Rectangle 75"/>
            <p:cNvSpPr/>
            <p:nvPr/>
          </p:nvSpPr>
          <p:spPr>
            <a:xfrm>
              <a:off x="3526622" y="1610433"/>
              <a:ext cx="3487778" cy="4409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77" name="Rectangle 76"/>
            <p:cNvSpPr/>
            <p:nvPr/>
          </p:nvSpPr>
          <p:spPr>
            <a:xfrm>
              <a:off x="3606862" y="1634196"/>
              <a:ext cx="3465300" cy="369332"/>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b="1" dirty="0" smtClean="0">
                  <a:solidFill>
                    <a:schemeClr val="bg1"/>
                  </a:solidFill>
                </a:rPr>
                <a:t>Application layer</a:t>
              </a:r>
              <a:endParaRPr lang="en-US" b="1" dirty="0">
                <a:ln w="50800"/>
                <a:solidFill>
                  <a:schemeClr val="bg1"/>
                </a:solidFill>
              </a:endParaRPr>
            </a:p>
          </p:txBody>
        </p:sp>
      </p:grpSp>
    </p:spTree>
    <p:extLst>
      <p:ext uri="{BB962C8B-B14F-4D97-AF65-F5344CB8AC3E}">
        <p14:creationId xmlns:p14="http://schemas.microsoft.com/office/powerpoint/2010/main" val="457291675"/>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1026"/>
                                        </p:tgtEl>
                                        <p:attrNameLst>
                                          <p:attrName>r</p:attrName>
                                        </p:attrNameLst>
                                      </p:cBhvr>
                                    </p:animRot>
                                  </p:childTnLst>
                                </p:cTn>
                              </p:par>
                            </p:childTnLst>
                          </p:cTn>
                        </p:par>
                        <p:par>
                          <p:cTn id="7" fill="hold">
                            <p:stCondLst>
                              <p:cond delay="2000"/>
                            </p:stCondLst>
                            <p:childTnLst>
                              <p:par>
                                <p:cTn id="8" presetID="53" presetClass="exit" presetSubtype="32" fill="hold" nodeType="afterEffect">
                                  <p:stCondLst>
                                    <p:cond delay="0"/>
                                  </p:stCondLst>
                                  <p:childTnLst>
                                    <p:anim calcmode="lin" valueType="num">
                                      <p:cBhvr>
                                        <p:cTn id="9" dur="500"/>
                                        <p:tgtEl>
                                          <p:spTgt spid="1026"/>
                                        </p:tgtEl>
                                        <p:attrNameLst>
                                          <p:attrName>ppt_w</p:attrName>
                                        </p:attrNameLst>
                                      </p:cBhvr>
                                      <p:tavLst>
                                        <p:tav tm="0">
                                          <p:val>
                                            <p:strVal val="ppt_w"/>
                                          </p:val>
                                        </p:tav>
                                        <p:tav tm="100000">
                                          <p:val>
                                            <p:fltVal val="0"/>
                                          </p:val>
                                        </p:tav>
                                      </p:tavLst>
                                    </p:anim>
                                    <p:anim calcmode="lin" valueType="num">
                                      <p:cBhvr>
                                        <p:cTn id="10" dur="500"/>
                                        <p:tgtEl>
                                          <p:spTgt spid="1026"/>
                                        </p:tgtEl>
                                        <p:attrNameLst>
                                          <p:attrName>ppt_h</p:attrName>
                                        </p:attrNameLst>
                                      </p:cBhvr>
                                      <p:tavLst>
                                        <p:tav tm="0">
                                          <p:val>
                                            <p:strVal val="ppt_h"/>
                                          </p:val>
                                        </p:tav>
                                        <p:tav tm="100000">
                                          <p:val>
                                            <p:fltVal val="0"/>
                                          </p:val>
                                        </p:tav>
                                      </p:tavLst>
                                    </p:anim>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par>
                          <p:cTn id="13" fill="hold">
                            <p:stCondLst>
                              <p:cond delay="2500"/>
                            </p:stCondLst>
                            <p:childTnLst>
                              <p:par>
                                <p:cTn id="14" presetID="1" presetClass="entr" presetSubtype="0" fill="hold" nodeType="afterEffect">
                                  <p:stCondLst>
                                    <p:cond delay="0"/>
                                  </p:stCondLst>
                                  <p:childTnLst>
                                    <p:set>
                                      <p:cBhvr>
                                        <p:cTn id="15" dur="1" fill="hold">
                                          <p:stCondLst>
                                            <p:cond delay="0"/>
                                          </p:stCondLst>
                                        </p:cTn>
                                        <p:tgtEl>
                                          <p:spTgt spid="1026"/>
                                        </p:tgtEl>
                                        <p:attrNameLst>
                                          <p:attrName>style.visibility</p:attrName>
                                        </p:attrNameLst>
                                      </p:cBhvr>
                                      <p:to>
                                        <p:strVal val="visible"/>
                                      </p:to>
                                    </p:set>
                                  </p:childTnLst>
                                </p:cTn>
                              </p:par>
                            </p:childTnLst>
                          </p:cTn>
                        </p:par>
                        <p:par>
                          <p:cTn id="16" fill="hold">
                            <p:stCondLst>
                              <p:cond delay="2500"/>
                            </p:stCondLst>
                            <p:childTnLst>
                              <p:par>
                                <p:cTn id="17" presetID="0" presetClass="path" presetSubtype="0" accel="50000" decel="50000" fill="hold" nodeType="afterEffect">
                                  <p:stCondLst>
                                    <p:cond delay="0"/>
                                  </p:stCondLst>
                                  <p:childTnLst>
                                    <p:animMotion origin="layout" path="M -0.00017 0.09398 C -0.00017 0.12245 -0.00017 0.15069 -0.00017 0.17917 " pathEditMode="relative" ptsTypes="fA">
                                      <p:cBhvr>
                                        <p:cTn id="18" dur="2000" fill="hold"/>
                                        <p:tgtEl>
                                          <p:spTgt spid="1026"/>
                                        </p:tgtEl>
                                        <p:attrNameLst>
                                          <p:attrName>ppt_x</p:attrName>
                                          <p:attrName>ppt_y</p:attrName>
                                        </p:attrNameLst>
                                      </p:cBhvr>
                                    </p:animMotion>
                                  </p:childTnLst>
                                </p:cTn>
                              </p:par>
                            </p:childTnLst>
                          </p:cTn>
                        </p:par>
                        <p:par>
                          <p:cTn id="19" fill="hold">
                            <p:stCondLst>
                              <p:cond delay="4500"/>
                            </p:stCondLst>
                            <p:childTnLst>
                              <p:par>
                                <p:cTn id="20" presetID="1" presetClass="entr" presetSubtype="0" fill="hold" grpId="0" nodeType="afterEffect">
                                  <p:stCondLst>
                                    <p:cond delay="0"/>
                                  </p:stCondLst>
                                  <p:childTnLst>
                                    <p:set>
                                      <p:cBhvr>
                                        <p:cTn id="21" dur="1" fill="hold">
                                          <p:stCondLst>
                                            <p:cond delay="0"/>
                                          </p:stCondLst>
                                        </p:cTn>
                                        <p:tgtEl>
                                          <p:spTgt spid="135"/>
                                        </p:tgtEl>
                                        <p:attrNameLst>
                                          <p:attrName>style.visibility</p:attrName>
                                        </p:attrNameLst>
                                      </p:cBhvr>
                                      <p:to>
                                        <p:strVal val="visible"/>
                                      </p:to>
                                    </p:set>
                                  </p:childTnLst>
                                </p:cTn>
                              </p:par>
                            </p:childTnLst>
                          </p:cTn>
                        </p:par>
                        <p:par>
                          <p:cTn id="22" fill="hold">
                            <p:stCondLst>
                              <p:cond delay="4500"/>
                            </p:stCondLst>
                            <p:childTnLst>
                              <p:par>
                                <p:cTn id="23" presetID="0" presetClass="path" presetSubtype="0" fill="hold" grpId="1" nodeType="afterEffect">
                                  <p:stCondLst>
                                    <p:cond delay="0"/>
                                  </p:stCondLst>
                                  <p:childTnLst>
                                    <p:animMotion origin="layout" path="M 0 0 L 0.00018 0.06039 " pathEditMode="relative" ptsTypes="AA">
                                      <p:cBhvr>
                                        <p:cTn id="24" dur="1000" fill="hold"/>
                                        <p:tgtEl>
                                          <p:spTgt spid="135"/>
                                        </p:tgtEl>
                                        <p:attrNameLst>
                                          <p:attrName>ppt_x</p:attrName>
                                          <p:attrName>ppt_y</p:attrName>
                                        </p:attrNameLst>
                                      </p:cBhvr>
                                    </p:animMotion>
                                  </p:childTnLst>
                                  <p:subTnLst>
                                    <p:set>
                                      <p:cBhvr override="childStyle">
                                        <p:cTn dur="1" fill="hold" display="0" masterRel="sameClick" afterEffect="1">
                                          <p:stCondLst>
                                            <p:cond evt="end" delay="0">
                                              <p:tn val="23"/>
                                            </p:cond>
                                          </p:stCondLst>
                                        </p:cTn>
                                        <p:tgtEl>
                                          <p:spTgt spid="135"/>
                                        </p:tgtEl>
                                        <p:attrNameLst>
                                          <p:attrName>style.visibility</p:attrName>
                                        </p:attrNameLst>
                                      </p:cBhvr>
                                      <p:to>
                                        <p:strVal val="hidden"/>
                                      </p:to>
                                    </p:set>
                                  </p:subTnLst>
                                </p:cTn>
                              </p:par>
                            </p:childTnLst>
                          </p:cTn>
                        </p:par>
                        <p:par>
                          <p:cTn id="25" fill="hold">
                            <p:stCondLst>
                              <p:cond delay="5500"/>
                            </p:stCondLst>
                            <p:childTnLst>
                              <p:par>
                                <p:cTn id="26" presetID="1" presetClass="entr" presetSubtype="0" fill="hold" grpId="0" nodeType="afterEffect">
                                  <p:stCondLst>
                                    <p:cond delay="0"/>
                                  </p:stCondLst>
                                  <p:childTnLst>
                                    <p:set>
                                      <p:cBhvr>
                                        <p:cTn id="27" dur="1" fill="hold">
                                          <p:stCondLst>
                                            <p:cond delay="0"/>
                                          </p:stCondLst>
                                        </p:cTn>
                                        <p:tgtEl>
                                          <p:spTgt spid="139"/>
                                        </p:tgtEl>
                                        <p:attrNameLst>
                                          <p:attrName>style.visibility</p:attrName>
                                        </p:attrNameLst>
                                      </p:cBhvr>
                                      <p:to>
                                        <p:strVal val="visible"/>
                                      </p:to>
                                    </p:set>
                                  </p:childTnLst>
                                </p:cTn>
                              </p:par>
                            </p:childTnLst>
                          </p:cTn>
                        </p:par>
                        <p:par>
                          <p:cTn id="28" fill="hold">
                            <p:stCondLst>
                              <p:cond delay="5500"/>
                            </p:stCondLst>
                            <p:childTnLst>
                              <p:par>
                                <p:cTn id="29" presetID="0" presetClass="path" presetSubtype="0" fill="hold" grpId="1" nodeType="afterEffect">
                                  <p:stCondLst>
                                    <p:cond delay="0"/>
                                  </p:stCondLst>
                                  <p:childTnLst>
                                    <p:animMotion origin="layout" path="M 0 0 L 0.00018 0.06039 " pathEditMode="relative" ptsTypes="AA">
                                      <p:cBhvr>
                                        <p:cTn id="30" dur="1000" fill="hold"/>
                                        <p:tgtEl>
                                          <p:spTgt spid="139"/>
                                        </p:tgtEl>
                                        <p:attrNameLst>
                                          <p:attrName>ppt_x</p:attrName>
                                          <p:attrName>ppt_y</p:attrName>
                                        </p:attrNameLst>
                                      </p:cBhvr>
                                    </p:animMotion>
                                  </p:childTnLst>
                                  <p:subTnLst>
                                    <p:set>
                                      <p:cBhvr override="childStyle">
                                        <p:cTn dur="1" fill="hold" display="0" masterRel="sameClick" afterEffect="1">
                                          <p:stCondLst>
                                            <p:cond evt="end" delay="0">
                                              <p:tn val="29"/>
                                            </p:cond>
                                          </p:stCondLst>
                                        </p:cTn>
                                        <p:tgtEl>
                                          <p:spTgt spid="139"/>
                                        </p:tgtEl>
                                        <p:attrNameLst>
                                          <p:attrName>style.visibility</p:attrName>
                                        </p:attrNameLst>
                                      </p:cBhvr>
                                      <p:to>
                                        <p:strVal val="hidden"/>
                                      </p:to>
                                    </p:set>
                                  </p:subTnLst>
                                </p:cTn>
                              </p:par>
                            </p:childTnLst>
                          </p:cTn>
                        </p:par>
                        <p:par>
                          <p:cTn id="31" fill="hold">
                            <p:stCondLst>
                              <p:cond delay="6500"/>
                            </p:stCondLst>
                            <p:childTnLst>
                              <p:par>
                                <p:cTn id="32" presetID="1" presetClass="entr" presetSubtype="0" fill="hold" grpId="0" nodeType="afterEffect">
                                  <p:stCondLst>
                                    <p:cond delay="0"/>
                                  </p:stCondLst>
                                  <p:childTnLst>
                                    <p:set>
                                      <p:cBhvr>
                                        <p:cTn id="33" dur="1" fill="hold">
                                          <p:stCondLst>
                                            <p:cond delay="0"/>
                                          </p:stCondLst>
                                        </p:cTn>
                                        <p:tgtEl>
                                          <p:spTgt spid="147"/>
                                        </p:tgtEl>
                                        <p:attrNameLst>
                                          <p:attrName>style.visibility</p:attrName>
                                        </p:attrNameLst>
                                      </p:cBhvr>
                                      <p:to>
                                        <p:strVal val="visible"/>
                                      </p:to>
                                    </p:set>
                                  </p:childTnLst>
                                </p:cTn>
                              </p:par>
                            </p:childTnLst>
                          </p:cTn>
                        </p:par>
                        <p:par>
                          <p:cTn id="34" fill="hold">
                            <p:stCondLst>
                              <p:cond delay="6500"/>
                            </p:stCondLst>
                            <p:childTnLst>
                              <p:par>
                                <p:cTn id="35" presetID="0" presetClass="path" presetSubtype="0" fill="hold" grpId="1" nodeType="afterEffect">
                                  <p:stCondLst>
                                    <p:cond delay="0"/>
                                  </p:stCondLst>
                                  <p:childTnLst>
                                    <p:animMotion origin="layout" path="M 0 0 L 0.00018 0.06039 " pathEditMode="relative" ptsTypes="AA">
                                      <p:cBhvr>
                                        <p:cTn id="36" dur="1000" fill="hold"/>
                                        <p:tgtEl>
                                          <p:spTgt spid="147"/>
                                        </p:tgtEl>
                                        <p:attrNameLst>
                                          <p:attrName>ppt_x</p:attrName>
                                          <p:attrName>ppt_y</p:attrName>
                                        </p:attrNameLst>
                                      </p:cBhvr>
                                    </p:animMotion>
                                  </p:childTnLst>
                                  <p:subTnLst>
                                    <p:set>
                                      <p:cBhvr override="childStyle">
                                        <p:cTn dur="1" fill="hold" display="0" masterRel="sameClick" afterEffect="1">
                                          <p:stCondLst>
                                            <p:cond evt="end" delay="0">
                                              <p:tn val="35"/>
                                            </p:cond>
                                          </p:stCondLst>
                                        </p:cTn>
                                        <p:tgtEl>
                                          <p:spTgt spid="147"/>
                                        </p:tgtEl>
                                        <p:attrNameLst>
                                          <p:attrName>style.visibility</p:attrName>
                                        </p:attrNameLst>
                                      </p:cBhvr>
                                      <p:to>
                                        <p:strVal val="hidden"/>
                                      </p:to>
                                    </p:set>
                                  </p:subTnLst>
                                </p:cTn>
                              </p:par>
                            </p:childTnLst>
                          </p:cTn>
                        </p:par>
                        <p:par>
                          <p:cTn id="37" fill="hold">
                            <p:stCondLst>
                              <p:cond delay="7500"/>
                            </p:stCondLst>
                            <p:childTnLst>
                              <p:par>
                                <p:cTn id="38" presetID="1" presetClass="entr" presetSubtype="0" fill="hold" grpId="0" nodeType="afterEffect">
                                  <p:stCondLst>
                                    <p:cond delay="0"/>
                                  </p:stCondLst>
                                  <p:childTnLst>
                                    <p:set>
                                      <p:cBhvr>
                                        <p:cTn id="39" dur="1" fill="hold">
                                          <p:stCondLst>
                                            <p:cond delay="0"/>
                                          </p:stCondLst>
                                        </p:cTn>
                                        <p:tgtEl>
                                          <p:spTgt spid="148"/>
                                        </p:tgtEl>
                                        <p:attrNameLst>
                                          <p:attrName>style.visibility</p:attrName>
                                        </p:attrNameLst>
                                      </p:cBhvr>
                                      <p:to>
                                        <p:strVal val="visible"/>
                                      </p:to>
                                    </p:set>
                                  </p:childTnLst>
                                </p:cTn>
                              </p:par>
                            </p:childTnLst>
                          </p:cTn>
                        </p:par>
                        <p:par>
                          <p:cTn id="40" fill="hold">
                            <p:stCondLst>
                              <p:cond delay="7500"/>
                            </p:stCondLst>
                            <p:childTnLst>
                              <p:par>
                                <p:cTn id="41" presetID="0" presetClass="path" presetSubtype="0" fill="hold" grpId="1" nodeType="afterEffect">
                                  <p:stCondLst>
                                    <p:cond delay="0"/>
                                  </p:stCondLst>
                                  <p:childTnLst>
                                    <p:animMotion origin="layout" path="M 0 0 L 0.00018 0.06039 " pathEditMode="relative" ptsTypes="AA">
                                      <p:cBhvr>
                                        <p:cTn id="42" dur="1000" fill="hold"/>
                                        <p:tgtEl>
                                          <p:spTgt spid="148"/>
                                        </p:tgtEl>
                                        <p:attrNameLst>
                                          <p:attrName>ppt_x</p:attrName>
                                          <p:attrName>ppt_y</p:attrName>
                                        </p:attrNameLst>
                                      </p:cBhvr>
                                    </p:animMotion>
                                  </p:childTnLst>
                                  <p:subTnLst>
                                    <p:set>
                                      <p:cBhvr override="childStyle">
                                        <p:cTn dur="1" fill="hold" display="0" masterRel="sameClick" afterEffect="1">
                                          <p:stCondLst>
                                            <p:cond evt="end" delay="0">
                                              <p:tn val="41"/>
                                            </p:cond>
                                          </p:stCondLst>
                                        </p:cTn>
                                        <p:tgtEl>
                                          <p:spTgt spid="148"/>
                                        </p:tgtEl>
                                        <p:attrNameLst>
                                          <p:attrName>style.visibility</p:attrName>
                                        </p:attrNameLst>
                                      </p:cBhvr>
                                      <p:to>
                                        <p:strVal val="hidden"/>
                                      </p:to>
                                    </p:set>
                                  </p:subTnLst>
                                </p:cTn>
                              </p:par>
                            </p:childTnLst>
                          </p:cTn>
                        </p:par>
                        <p:par>
                          <p:cTn id="43" fill="hold">
                            <p:stCondLst>
                              <p:cond delay="8500"/>
                            </p:stCondLst>
                            <p:childTnLst>
                              <p:par>
                                <p:cTn id="44" presetID="1" presetClass="entr" presetSubtype="0" fill="hold" grpId="0" nodeType="afterEffect">
                                  <p:stCondLst>
                                    <p:cond delay="0"/>
                                  </p:stCondLst>
                                  <p:childTnLst>
                                    <p:set>
                                      <p:cBhvr>
                                        <p:cTn id="45" dur="1" fill="hold">
                                          <p:stCondLst>
                                            <p:cond delay="0"/>
                                          </p:stCondLst>
                                        </p:cTn>
                                        <p:tgtEl>
                                          <p:spTgt spid="149"/>
                                        </p:tgtEl>
                                        <p:attrNameLst>
                                          <p:attrName>style.visibility</p:attrName>
                                        </p:attrNameLst>
                                      </p:cBhvr>
                                      <p:to>
                                        <p:strVal val="visible"/>
                                      </p:to>
                                    </p:set>
                                  </p:childTnLst>
                                </p:cTn>
                              </p:par>
                            </p:childTnLst>
                          </p:cTn>
                        </p:par>
                        <p:par>
                          <p:cTn id="46" fill="hold">
                            <p:stCondLst>
                              <p:cond delay="8500"/>
                            </p:stCondLst>
                            <p:childTnLst>
                              <p:par>
                                <p:cTn id="47" presetID="0" presetClass="path" presetSubtype="0" fill="hold" grpId="1" nodeType="afterEffect">
                                  <p:stCondLst>
                                    <p:cond delay="0"/>
                                  </p:stCondLst>
                                  <p:childTnLst>
                                    <p:animMotion origin="layout" path="M 0 0 L 0.00018 0.06039 " pathEditMode="relative" ptsTypes="AA">
                                      <p:cBhvr>
                                        <p:cTn id="48" dur="1000" fill="hold"/>
                                        <p:tgtEl>
                                          <p:spTgt spid="149"/>
                                        </p:tgtEl>
                                        <p:attrNameLst>
                                          <p:attrName>ppt_x</p:attrName>
                                          <p:attrName>ppt_y</p:attrName>
                                        </p:attrNameLst>
                                      </p:cBhvr>
                                    </p:animMotion>
                                  </p:childTnLst>
                                  <p:subTnLst>
                                    <p:set>
                                      <p:cBhvr override="childStyle">
                                        <p:cTn dur="1" fill="hold" display="0" masterRel="sameClick" afterEffect="1">
                                          <p:stCondLst>
                                            <p:cond evt="end" delay="0">
                                              <p:tn val="47"/>
                                            </p:cond>
                                          </p:stCondLst>
                                        </p:cTn>
                                        <p:tgtEl>
                                          <p:spTgt spid="149"/>
                                        </p:tgtEl>
                                        <p:attrNameLst>
                                          <p:attrName>style.visibility</p:attrName>
                                        </p:attrNameLst>
                                      </p:cBhvr>
                                      <p:to>
                                        <p:strVal val="hidden"/>
                                      </p:to>
                                    </p:set>
                                  </p:subTnLst>
                                </p:cTn>
                              </p:par>
                            </p:childTnLst>
                          </p:cTn>
                        </p:par>
                        <p:par>
                          <p:cTn id="49" fill="hold">
                            <p:stCondLst>
                              <p:cond delay="9500"/>
                            </p:stCondLst>
                            <p:childTnLst>
                              <p:par>
                                <p:cTn id="50" presetID="1" presetClass="entr" presetSubtype="0" fill="hold" grpId="0" nodeType="afterEffect">
                                  <p:stCondLst>
                                    <p:cond delay="0"/>
                                  </p:stCondLst>
                                  <p:childTnLst>
                                    <p:set>
                                      <p:cBhvr>
                                        <p:cTn id="51" dur="1" fill="hold">
                                          <p:stCondLst>
                                            <p:cond delay="0"/>
                                          </p:stCondLst>
                                        </p:cTn>
                                        <p:tgtEl>
                                          <p:spTgt spid="156"/>
                                        </p:tgtEl>
                                        <p:attrNameLst>
                                          <p:attrName>style.visibility</p:attrName>
                                        </p:attrNameLst>
                                      </p:cBhvr>
                                      <p:to>
                                        <p:strVal val="visible"/>
                                      </p:to>
                                    </p:set>
                                  </p:childTnLst>
                                </p:cTn>
                              </p:par>
                            </p:childTnLst>
                          </p:cTn>
                        </p:par>
                        <p:par>
                          <p:cTn id="52" fill="hold">
                            <p:stCondLst>
                              <p:cond delay="9500"/>
                            </p:stCondLst>
                            <p:childTnLst>
                              <p:par>
                                <p:cTn id="53" presetID="0" presetClass="path" presetSubtype="0" fill="hold" grpId="1" nodeType="afterEffect">
                                  <p:stCondLst>
                                    <p:cond delay="0"/>
                                  </p:stCondLst>
                                  <p:childTnLst>
                                    <p:animMotion origin="layout" path="M 0 0 L 0.00018 0.06039 " pathEditMode="relative" ptsTypes="AA">
                                      <p:cBhvr>
                                        <p:cTn id="54" dur="1000" fill="hold"/>
                                        <p:tgtEl>
                                          <p:spTgt spid="156"/>
                                        </p:tgtEl>
                                        <p:attrNameLst>
                                          <p:attrName>ppt_x</p:attrName>
                                          <p:attrName>ppt_y</p:attrName>
                                        </p:attrNameLst>
                                      </p:cBhvr>
                                    </p:animMotion>
                                  </p:childTnLst>
                                  <p:subTnLst>
                                    <p:set>
                                      <p:cBhvr override="childStyle">
                                        <p:cTn dur="1" fill="hold" display="0" masterRel="sameClick" afterEffect="1">
                                          <p:stCondLst>
                                            <p:cond evt="end" delay="0">
                                              <p:tn val="53"/>
                                            </p:cond>
                                          </p:stCondLst>
                                        </p:cTn>
                                        <p:tgtEl>
                                          <p:spTgt spid="156"/>
                                        </p:tgtEl>
                                        <p:attrNameLst>
                                          <p:attrName>style.visibility</p:attrName>
                                        </p:attrNameLst>
                                      </p:cBhvr>
                                      <p:to>
                                        <p:strVal val="hidden"/>
                                      </p:to>
                                    </p:set>
                                  </p:subTnLst>
                                </p:cTn>
                              </p:par>
                            </p:childTnLst>
                          </p:cTn>
                        </p:par>
                        <p:par>
                          <p:cTn id="55" fill="hold">
                            <p:stCondLst>
                              <p:cond delay="10500"/>
                            </p:stCondLst>
                            <p:childTnLst>
                              <p:par>
                                <p:cTn id="56" presetID="1" presetClass="entr" presetSubtype="0" fill="hold" grpId="0" nodeType="afterEffect">
                                  <p:stCondLst>
                                    <p:cond delay="0"/>
                                  </p:stCondLst>
                                  <p:childTnLst>
                                    <p:set>
                                      <p:cBhvr>
                                        <p:cTn id="57" dur="1" fill="hold">
                                          <p:stCondLst>
                                            <p:cond delay="0"/>
                                          </p:stCondLst>
                                        </p:cTn>
                                        <p:tgtEl>
                                          <p:spTgt spid="162"/>
                                        </p:tgtEl>
                                        <p:attrNameLst>
                                          <p:attrName>style.visibility</p:attrName>
                                        </p:attrNameLst>
                                      </p:cBhvr>
                                      <p:to>
                                        <p:strVal val="visible"/>
                                      </p:to>
                                    </p:set>
                                  </p:childTnLst>
                                </p:cTn>
                              </p:par>
                            </p:childTnLst>
                          </p:cTn>
                        </p:par>
                        <p:par>
                          <p:cTn id="58" fill="hold">
                            <p:stCondLst>
                              <p:cond delay="10500"/>
                            </p:stCondLst>
                            <p:childTnLst>
                              <p:par>
                                <p:cTn id="59" presetID="0" presetClass="path" presetSubtype="0" accel="50000" decel="50000" fill="hold" grpId="1" nodeType="afterEffect">
                                  <p:stCondLst>
                                    <p:cond delay="0"/>
                                  </p:stCondLst>
                                  <p:childTnLst>
                                    <p:animMotion origin="layout" path="M -1.94444E-6 -1.75382E-6 L 0.26163 0.00023 " pathEditMode="relative" ptsTypes="AA">
                                      <p:cBhvr>
                                        <p:cTn id="60" dur="2000" fill="hold"/>
                                        <p:tgtEl>
                                          <p:spTgt spid="162"/>
                                        </p:tgtEl>
                                        <p:attrNameLst>
                                          <p:attrName>ppt_x</p:attrName>
                                          <p:attrName>ppt_y</p:attrName>
                                        </p:attrNameLst>
                                      </p:cBhvr>
                                    </p:animMotion>
                                  </p:childTnLst>
                                  <p:subTnLst>
                                    <p:set>
                                      <p:cBhvr override="childStyle">
                                        <p:cTn dur="1" fill="hold" display="0" masterRel="sameClick" afterEffect="1">
                                          <p:stCondLst>
                                            <p:cond evt="end" delay="0">
                                              <p:tn val="59"/>
                                            </p:cond>
                                          </p:stCondLst>
                                        </p:cTn>
                                        <p:tgtEl>
                                          <p:spTgt spid="162"/>
                                        </p:tgtEl>
                                        <p:attrNameLst>
                                          <p:attrName>style.visibility</p:attrName>
                                        </p:attrNameLst>
                                      </p:cBhvr>
                                      <p:to>
                                        <p:strVal val="hidden"/>
                                      </p:to>
                                    </p:set>
                                  </p:subTnLst>
                                </p:cTn>
                              </p:par>
                            </p:childTnLst>
                          </p:cTn>
                        </p:par>
                        <p:par>
                          <p:cTn id="61" fill="hold">
                            <p:stCondLst>
                              <p:cond delay="12500"/>
                            </p:stCondLst>
                            <p:childTnLst>
                              <p:par>
                                <p:cTn id="62" presetID="1" presetClass="entr" presetSubtype="0" fill="hold" grpId="0" nodeType="afterEffect">
                                  <p:stCondLst>
                                    <p:cond delay="0"/>
                                  </p:stCondLst>
                                  <p:childTnLst>
                                    <p:set>
                                      <p:cBhvr>
                                        <p:cTn id="63" dur="1" fill="hold">
                                          <p:stCondLst>
                                            <p:cond delay="0"/>
                                          </p:stCondLst>
                                        </p:cTn>
                                        <p:tgtEl>
                                          <p:spTgt spid="167"/>
                                        </p:tgtEl>
                                        <p:attrNameLst>
                                          <p:attrName>style.visibility</p:attrName>
                                        </p:attrNameLst>
                                      </p:cBhvr>
                                      <p:to>
                                        <p:strVal val="visible"/>
                                      </p:to>
                                    </p:set>
                                  </p:childTnLst>
                                </p:cTn>
                              </p:par>
                            </p:childTnLst>
                          </p:cTn>
                        </p:par>
                        <p:par>
                          <p:cTn id="64" fill="hold">
                            <p:stCondLst>
                              <p:cond delay="12500"/>
                            </p:stCondLst>
                            <p:childTnLst>
                              <p:par>
                                <p:cTn id="65" presetID="0" presetClass="path" presetSubtype="0" fill="hold" grpId="1" nodeType="afterEffect">
                                  <p:stCondLst>
                                    <p:cond delay="0"/>
                                  </p:stCondLst>
                                  <p:childTnLst>
                                    <p:animMotion origin="layout" path="M -4.72222E-6 -2.4248E-6 L 0.00018 -0.06131 " pathEditMode="relative" ptsTypes="AA">
                                      <p:cBhvr>
                                        <p:cTn id="66" dur="1000" fill="hold"/>
                                        <p:tgtEl>
                                          <p:spTgt spid="167"/>
                                        </p:tgtEl>
                                        <p:attrNameLst>
                                          <p:attrName>ppt_x</p:attrName>
                                          <p:attrName>ppt_y</p:attrName>
                                        </p:attrNameLst>
                                      </p:cBhvr>
                                    </p:animMotion>
                                  </p:childTnLst>
                                  <p:subTnLst>
                                    <p:set>
                                      <p:cBhvr override="childStyle">
                                        <p:cTn dur="1" fill="hold" display="0" masterRel="sameClick" afterEffect="1">
                                          <p:stCondLst>
                                            <p:cond evt="end" delay="0">
                                              <p:tn val="65"/>
                                            </p:cond>
                                          </p:stCondLst>
                                        </p:cTn>
                                        <p:tgtEl>
                                          <p:spTgt spid="167"/>
                                        </p:tgtEl>
                                        <p:attrNameLst>
                                          <p:attrName>style.visibility</p:attrName>
                                        </p:attrNameLst>
                                      </p:cBhvr>
                                      <p:to>
                                        <p:strVal val="hidden"/>
                                      </p:to>
                                    </p:set>
                                  </p:subTnLst>
                                </p:cTn>
                              </p:par>
                            </p:childTnLst>
                          </p:cTn>
                        </p:par>
                        <p:par>
                          <p:cTn id="67" fill="hold">
                            <p:stCondLst>
                              <p:cond delay="13500"/>
                            </p:stCondLst>
                            <p:childTnLst>
                              <p:par>
                                <p:cTn id="68" presetID="1" presetClass="entr" presetSubtype="0" fill="hold" grpId="0" nodeType="afterEffect">
                                  <p:stCondLst>
                                    <p:cond delay="0"/>
                                  </p:stCondLst>
                                  <p:childTnLst>
                                    <p:set>
                                      <p:cBhvr>
                                        <p:cTn id="69" dur="1" fill="hold">
                                          <p:stCondLst>
                                            <p:cond delay="0"/>
                                          </p:stCondLst>
                                        </p:cTn>
                                        <p:tgtEl>
                                          <p:spTgt spid="171"/>
                                        </p:tgtEl>
                                        <p:attrNameLst>
                                          <p:attrName>style.visibility</p:attrName>
                                        </p:attrNameLst>
                                      </p:cBhvr>
                                      <p:to>
                                        <p:strVal val="visible"/>
                                      </p:to>
                                    </p:set>
                                  </p:childTnLst>
                                </p:cTn>
                              </p:par>
                            </p:childTnLst>
                          </p:cTn>
                        </p:par>
                        <p:par>
                          <p:cTn id="70" fill="hold">
                            <p:stCondLst>
                              <p:cond delay="13500"/>
                            </p:stCondLst>
                            <p:childTnLst>
                              <p:par>
                                <p:cTn id="71" presetID="0" presetClass="path" presetSubtype="0" fill="hold" grpId="1" nodeType="afterEffect">
                                  <p:stCondLst>
                                    <p:cond delay="0"/>
                                  </p:stCondLst>
                                  <p:childTnLst>
                                    <p:animMotion origin="layout" path="M -4.72222E-6 -2.4248E-6 L 0.00018 -0.06131 " pathEditMode="relative" ptsTypes="AA">
                                      <p:cBhvr>
                                        <p:cTn id="72" dur="1000" fill="hold"/>
                                        <p:tgtEl>
                                          <p:spTgt spid="171"/>
                                        </p:tgtEl>
                                        <p:attrNameLst>
                                          <p:attrName>ppt_x</p:attrName>
                                          <p:attrName>ppt_y</p:attrName>
                                        </p:attrNameLst>
                                      </p:cBhvr>
                                    </p:animMotion>
                                  </p:childTnLst>
                                  <p:subTnLst>
                                    <p:set>
                                      <p:cBhvr override="childStyle">
                                        <p:cTn dur="1" fill="hold" display="0" masterRel="sameClick" afterEffect="1">
                                          <p:stCondLst>
                                            <p:cond evt="end" delay="0">
                                              <p:tn val="71"/>
                                            </p:cond>
                                          </p:stCondLst>
                                        </p:cTn>
                                        <p:tgtEl>
                                          <p:spTgt spid="171"/>
                                        </p:tgtEl>
                                        <p:attrNameLst>
                                          <p:attrName>style.visibility</p:attrName>
                                        </p:attrNameLst>
                                      </p:cBhvr>
                                      <p:to>
                                        <p:strVal val="hidden"/>
                                      </p:to>
                                    </p:set>
                                  </p:subTnLst>
                                </p:cTn>
                              </p:par>
                            </p:childTnLst>
                          </p:cTn>
                        </p:par>
                        <p:par>
                          <p:cTn id="73" fill="hold">
                            <p:stCondLst>
                              <p:cond delay="14500"/>
                            </p:stCondLst>
                            <p:childTnLst>
                              <p:par>
                                <p:cTn id="74" presetID="1" presetClass="entr" presetSubtype="0" fill="hold" grpId="0" nodeType="afterEffect">
                                  <p:stCondLst>
                                    <p:cond delay="0"/>
                                  </p:stCondLst>
                                  <p:childTnLst>
                                    <p:set>
                                      <p:cBhvr>
                                        <p:cTn id="75" dur="1" fill="hold">
                                          <p:stCondLst>
                                            <p:cond delay="0"/>
                                          </p:stCondLst>
                                        </p:cTn>
                                        <p:tgtEl>
                                          <p:spTgt spid="175"/>
                                        </p:tgtEl>
                                        <p:attrNameLst>
                                          <p:attrName>style.visibility</p:attrName>
                                        </p:attrNameLst>
                                      </p:cBhvr>
                                      <p:to>
                                        <p:strVal val="visible"/>
                                      </p:to>
                                    </p:set>
                                  </p:childTnLst>
                                </p:cTn>
                              </p:par>
                            </p:childTnLst>
                          </p:cTn>
                        </p:par>
                        <p:par>
                          <p:cTn id="76" fill="hold">
                            <p:stCondLst>
                              <p:cond delay="14500"/>
                            </p:stCondLst>
                            <p:childTnLst>
                              <p:par>
                                <p:cTn id="77" presetID="0" presetClass="path" presetSubtype="0" fill="hold" grpId="1" nodeType="afterEffect">
                                  <p:stCondLst>
                                    <p:cond delay="0"/>
                                  </p:stCondLst>
                                  <p:childTnLst>
                                    <p:animMotion origin="layout" path="M -4.72222E-6 -2.4248E-6 L 0.00018 -0.06131 " pathEditMode="relative" ptsTypes="AA">
                                      <p:cBhvr>
                                        <p:cTn id="78" dur="1000" fill="hold"/>
                                        <p:tgtEl>
                                          <p:spTgt spid="175"/>
                                        </p:tgtEl>
                                        <p:attrNameLst>
                                          <p:attrName>ppt_x</p:attrName>
                                          <p:attrName>ppt_y</p:attrName>
                                        </p:attrNameLst>
                                      </p:cBhvr>
                                    </p:animMotion>
                                  </p:childTnLst>
                                  <p:subTnLst>
                                    <p:set>
                                      <p:cBhvr override="childStyle">
                                        <p:cTn dur="1" fill="hold" display="0" masterRel="sameClick" afterEffect="1">
                                          <p:stCondLst>
                                            <p:cond evt="end" delay="0">
                                              <p:tn val="77"/>
                                            </p:cond>
                                          </p:stCondLst>
                                        </p:cTn>
                                        <p:tgtEl>
                                          <p:spTgt spid="175"/>
                                        </p:tgtEl>
                                        <p:attrNameLst>
                                          <p:attrName>style.visibility</p:attrName>
                                        </p:attrNameLst>
                                      </p:cBhvr>
                                      <p:to>
                                        <p:strVal val="hidden"/>
                                      </p:to>
                                    </p:set>
                                  </p:subTnLst>
                                </p:cTn>
                              </p:par>
                            </p:childTnLst>
                          </p:cTn>
                        </p:par>
                        <p:par>
                          <p:cTn id="79" fill="hold">
                            <p:stCondLst>
                              <p:cond delay="15500"/>
                            </p:stCondLst>
                            <p:childTnLst>
                              <p:par>
                                <p:cTn id="80" presetID="1" presetClass="entr" presetSubtype="0" fill="hold" grpId="0" nodeType="afterEffect">
                                  <p:stCondLst>
                                    <p:cond delay="0"/>
                                  </p:stCondLst>
                                  <p:childTnLst>
                                    <p:set>
                                      <p:cBhvr>
                                        <p:cTn id="81" dur="1" fill="hold">
                                          <p:stCondLst>
                                            <p:cond delay="0"/>
                                          </p:stCondLst>
                                        </p:cTn>
                                        <p:tgtEl>
                                          <p:spTgt spid="176"/>
                                        </p:tgtEl>
                                        <p:attrNameLst>
                                          <p:attrName>style.visibility</p:attrName>
                                        </p:attrNameLst>
                                      </p:cBhvr>
                                      <p:to>
                                        <p:strVal val="visible"/>
                                      </p:to>
                                    </p:set>
                                  </p:childTnLst>
                                </p:cTn>
                              </p:par>
                            </p:childTnLst>
                          </p:cTn>
                        </p:par>
                        <p:par>
                          <p:cTn id="82" fill="hold">
                            <p:stCondLst>
                              <p:cond delay="15500"/>
                            </p:stCondLst>
                            <p:childTnLst>
                              <p:par>
                                <p:cTn id="83" presetID="0" presetClass="path" presetSubtype="0" fill="hold" grpId="1" nodeType="afterEffect">
                                  <p:stCondLst>
                                    <p:cond delay="0"/>
                                  </p:stCondLst>
                                  <p:childTnLst>
                                    <p:animMotion origin="layout" path="M -4.72222E-6 -2.4248E-6 L 0.00018 -0.06131 " pathEditMode="relative" ptsTypes="AA">
                                      <p:cBhvr>
                                        <p:cTn id="84" dur="1000" fill="hold"/>
                                        <p:tgtEl>
                                          <p:spTgt spid="176"/>
                                        </p:tgtEl>
                                        <p:attrNameLst>
                                          <p:attrName>ppt_x</p:attrName>
                                          <p:attrName>ppt_y</p:attrName>
                                        </p:attrNameLst>
                                      </p:cBhvr>
                                    </p:animMotion>
                                  </p:childTnLst>
                                  <p:subTnLst>
                                    <p:set>
                                      <p:cBhvr override="childStyle">
                                        <p:cTn dur="1" fill="hold" display="0" masterRel="sameClick" afterEffect="1">
                                          <p:stCondLst>
                                            <p:cond evt="end" delay="0">
                                              <p:tn val="83"/>
                                            </p:cond>
                                          </p:stCondLst>
                                        </p:cTn>
                                        <p:tgtEl>
                                          <p:spTgt spid="176"/>
                                        </p:tgtEl>
                                        <p:attrNameLst>
                                          <p:attrName>style.visibility</p:attrName>
                                        </p:attrNameLst>
                                      </p:cBhvr>
                                      <p:to>
                                        <p:strVal val="hidden"/>
                                      </p:to>
                                    </p:set>
                                  </p:subTnLst>
                                </p:cTn>
                              </p:par>
                            </p:childTnLst>
                          </p:cTn>
                        </p:par>
                        <p:par>
                          <p:cTn id="85" fill="hold">
                            <p:stCondLst>
                              <p:cond delay="16500"/>
                            </p:stCondLst>
                            <p:childTnLst>
                              <p:par>
                                <p:cTn id="86" presetID="1" presetClass="entr" presetSubtype="0" fill="hold" grpId="0" nodeType="afterEffect">
                                  <p:stCondLst>
                                    <p:cond delay="0"/>
                                  </p:stCondLst>
                                  <p:childTnLst>
                                    <p:set>
                                      <p:cBhvr>
                                        <p:cTn id="87" dur="1" fill="hold">
                                          <p:stCondLst>
                                            <p:cond delay="0"/>
                                          </p:stCondLst>
                                        </p:cTn>
                                        <p:tgtEl>
                                          <p:spTgt spid="177"/>
                                        </p:tgtEl>
                                        <p:attrNameLst>
                                          <p:attrName>style.visibility</p:attrName>
                                        </p:attrNameLst>
                                      </p:cBhvr>
                                      <p:to>
                                        <p:strVal val="visible"/>
                                      </p:to>
                                    </p:set>
                                  </p:childTnLst>
                                </p:cTn>
                              </p:par>
                            </p:childTnLst>
                          </p:cTn>
                        </p:par>
                        <p:par>
                          <p:cTn id="88" fill="hold">
                            <p:stCondLst>
                              <p:cond delay="16500"/>
                            </p:stCondLst>
                            <p:childTnLst>
                              <p:par>
                                <p:cTn id="89" presetID="0" presetClass="path" presetSubtype="0" fill="hold" grpId="1" nodeType="afterEffect">
                                  <p:stCondLst>
                                    <p:cond delay="0"/>
                                  </p:stCondLst>
                                  <p:childTnLst>
                                    <p:animMotion origin="layout" path="M -4.72222E-6 -2.4248E-6 L 0.00018 -0.06131 " pathEditMode="relative" ptsTypes="AA">
                                      <p:cBhvr>
                                        <p:cTn id="90" dur="1000" fill="hold"/>
                                        <p:tgtEl>
                                          <p:spTgt spid="177"/>
                                        </p:tgtEl>
                                        <p:attrNameLst>
                                          <p:attrName>ppt_x</p:attrName>
                                          <p:attrName>ppt_y</p:attrName>
                                        </p:attrNameLst>
                                      </p:cBhvr>
                                    </p:animMotion>
                                  </p:childTnLst>
                                  <p:subTnLst>
                                    <p:set>
                                      <p:cBhvr override="childStyle">
                                        <p:cTn dur="1" fill="hold" display="0" masterRel="sameClick" afterEffect="1">
                                          <p:stCondLst>
                                            <p:cond evt="end" delay="0">
                                              <p:tn val="89"/>
                                            </p:cond>
                                          </p:stCondLst>
                                        </p:cTn>
                                        <p:tgtEl>
                                          <p:spTgt spid="177"/>
                                        </p:tgtEl>
                                        <p:attrNameLst>
                                          <p:attrName>style.visibility</p:attrName>
                                        </p:attrNameLst>
                                      </p:cBhvr>
                                      <p:to>
                                        <p:strVal val="hidden"/>
                                      </p:to>
                                    </p:set>
                                  </p:subTnLst>
                                </p:cTn>
                              </p:par>
                            </p:childTnLst>
                          </p:cTn>
                        </p:par>
                        <p:par>
                          <p:cTn id="91" fill="hold">
                            <p:stCondLst>
                              <p:cond delay="17500"/>
                            </p:stCondLst>
                            <p:childTnLst>
                              <p:par>
                                <p:cTn id="92" presetID="1" presetClass="entr" presetSubtype="0" fill="hold" grpId="0" nodeType="afterEffect">
                                  <p:stCondLst>
                                    <p:cond delay="0"/>
                                  </p:stCondLst>
                                  <p:childTnLst>
                                    <p:set>
                                      <p:cBhvr>
                                        <p:cTn id="93" dur="1" fill="hold">
                                          <p:stCondLst>
                                            <p:cond delay="0"/>
                                          </p:stCondLst>
                                        </p:cTn>
                                        <p:tgtEl>
                                          <p:spTgt spid="178"/>
                                        </p:tgtEl>
                                        <p:attrNameLst>
                                          <p:attrName>style.visibility</p:attrName>
                                        </p:attrNameLst>
                                      </p:cBhvr>
                                      <p:to>
                                        <p:strVal val="visible"/>
                                      </p:to>
                                    </p:set>
                                  </p:childTnLst>
                                </p:cTn>
                              </p:par>
                            </p:childTnLst>
                          </p:cTn>
                        </p:par>
                        <p:par>
                          <p:cTn id="94" fill="hold">
                            <p:stCondLst>
                              <p:cond delay="17500"/>
                            </p:stCondLst>
                            <p:childTnLst>
                              <p:par>
                                <p:cTn id="95" presetID="0" presetClass="path" presetSubtype="0" fill="hold" grpId="1" nodeType="afterEffect">
                                  <p:stCondLst>
                                    <p:cond delay="0"/>
                                  </p:stCondLst>
                                  <p:childTnLst>
                                    <p:animMotion origin="layout" path="M -4.72222E-6 -2.4248E-6 L 0.00018 -0.06131 " pathEditMode="relative" ptsTypes="AA">
                                      <p:cBhvr>
                                        <p:cTn id="96" dur="1000" fill="hold"/>
                                        <p:tgtEl>
                                          <p:spTgt spid="178"/>
                                        </p:tgtEl>
                                        <p:attrNameLst>
                                          <p:attrName>ppt_x</p:attrName>
                                          <p:attrName>ppt_y</p:attrName>
                                        </p:attrNameLst>
                                      </p:cBhvr>
                                    </p:animMotion>
                                  </p:childTnLst>
                                  <p:subTnLst>
                                    <p:set>
                                      <p:cBhvr override="childStyle">
                                        <p:cTn dur="1" fill="hold" display="0" masterRel="sameClick" afterEffect="1">
                                          <p:stCondLst>
                                            <p:cond evt="end" delay="0">
                                              <p:tn val="95"/>
                                            </p:cond>
                                          </p:stCondLst>
                                        </p:cTn>
                                        <p:tgtEl>
                                          <p:spTgt spid="178"/>
                                        </p:tgtEl>
                                        <p:attrNameLst>
                                          <p:attrName>style.visibility</p:attrName>
                                        </p:attrNameLst>
                                      </p:cBhvr>
                                      <p:to>
                                        <p:strVal val="hidden"/>
                                      </p:to>
                                    </p:set>
                                  </p:subTnLst>
                                </p:cTn>
                              </p:par>
                            </p:childTnLst>
                          </p:cTn>
                        </p:par>
                        <p:par>
                          <p:cTn id="97" fill="hold">
                            <p:stCondLst>
                              <p:cond delay="18500"/>
                            </p:stCondLst>
                            <p:childTnLst>
                              <p:par>
                                <p:cTn id="98" presetID="1" presetClass="entr" presetSubtype="0" fill="hold" grpId="0" nodeType="afterEffect">
                                  <p:stCondLst>
                                    <p:cond delay="0"/>
                                  </p:stCondLst>
                                  <p:childTnLst>
                                    <p:set>
                                      <p:cBhvr>
                                        <p:cTn id="99" dur="1" fill="hold">
                                          <p:stCondLst>
                                            <p:cond delay="0"/>
                                          </p:stCondLst>
                                        </p:cTn>
                                        <p:tgtEl>
                                          <p:spTgt spid="179"/>
                                        </p:tgtEl>
                                        <p:attrNameLst>
                                          <p:attrName>style.visibility</p:attrName>
                                        </p:attrNameLst>
                                      </p:cBhvr>
                                      <p:to>
                                        <p:strVal val="visible"/>
                                      </p:to>
                                    </p:set>
                                  </p:childTnLst>
                                </p:cTn>
                              </p:par>
                            </p:childTnLst>
                          </p:cTn>
                        </p:par>
                        <p:par>
                          <p:cTn id="100" fill="hold">
                            <p:stCondLst>
                              <p:cond delay="18500"/>
                            </p:stCondLst>
                            <p:childTnLst>
                              <p:par>
                                <p:cTn id="101" presetID="16" presetClass="exit" presetSubtype="21" fill="hold" grpId="1" nodeType="afterEffect">
                                  <p:stCondLst>
                                    <p:cond delay="0"/>
                                  </p:stCondLst>
                                  <p:childTnLst>
                                    <p:animEffect transition="out" filter="barn(inVertical)">
                                      <p:cBhvr>
                                        <p:cTn id="102" dur="500"/>
                                        <p:tgtEl>
                                          <p:spTgt spid="179"/>
                                        </p:tgtEl>
                                      </p:cBhvr>
                                    </p:animEffect>
                                    <p:set>
                                      <p:cBhvr>
                                        <p:cTn id="103" dur="1" fill="hold">
                                          <p:stCondLst>
                                            <p:cond delay="499"/>
                                          </p:stCondLst>
                                        </p:cTn>
                                        <p:tgtEl>
                                          <p:spTgt spid="179"/>
                                        </p:tgtEl>
                                        <p:attrNameLst>
                                          <p:attrName>style.visibility</p:attrName>
                                        </p:attrNameLst>
                                      </p:cBhvr>
                                      <p:to>
                                        <p:strVal val="hidden"/>
                                      </p:to>
                                    </p:set>
                                  </p:childTnLst>
                                </p:cTn>
                              </p:par>
                            </p:childTnLst>
                          </p:cTn>
                        </p:par>
                        <p:par>
                          <p:cTn id="104" fill="hold">
                            <p:stCondLst>
                              <p:cond delay="19000"/>
                            </p:stCondLst>
                            <p:childTnLst>
                              <p:par>
                                <p:cTn id="105" presetID="0" presetClass="path" presetSubtype="0" accel="50000" decel="50000" fill="hold" nodeType="afterEffect">
                                  <p:stCondLst>
                                    <p:cond delay="0"/>
                                  </p:stCondLst>
                                  <p:childTnLst>
                                    <p:animMotion origin="layout" path="M -0.00017 0.19629 L -3.61111E-6 2.59259E-6 " pathEditMode="relative" rAng="0" ptsTypes="AA">
                                      <p:cBhvr>
                                        <p:cTn id="106" dur="2000" fill="hold"/>
                                        <p:tgtEl>
                                          <p:spTgt spid="134"/>
                                        </p:tgtEl>
                                        <p:attrNameLst>
                                          <p:attrName>ppt_x</p:attrName>
                                          <p:attrName>ppt_y</p:attrName>
                                        </p:attrNameLst>
                                      </p:cBhvr>
                                      <p:rCtr x="0" y="-9815"/>
                                    </p:animMotion>
                                  </p:childTnLst>
                                </p:cTn>
                              </p:par>
                              <p:par>
                                <p:cTn id="107" presetID="53" presetClass="exit" presetSubtype="32" fill="hold" nodeType="withEffect">
                                  <p:stCondLst>
                                    <p:cond delay="600"/>
                                  </p:stCondLst>
                                  <p:childTnLst>
                                    <p:anim calcmode="lin" valueType="num">
                                      <p:cBhvr>
                                        <p:cTn id="108" dur="500"/>
                                        <p:tgtEl>
                                          <p:spTgt spid="134"/>
                                        </p:tgtEl>
                                        <p:attrNameLst>
                                          <p:attrName>ppt_w</p:attrName>
                                        </p:attrNameLst>
                                      </p:cBhvr>
                                      <p:tavLst>
                                        <p:tav tm="0">
                                          <p:val>
                                            <p:strVal val="ppt_w"/>
                                          </p:val>
                                        </p:tav>
                                        <p:tav tm="100000">
                                          <p:val>
                                            <p:fltVal val="0"/>
                                          </p:val>
                                        </p:tav>
                                      </p:tavLst>
                                    </p:anim>
                                    <p:anim calcmode="lin" valueType="num">
                                      <p:cBhvr>
                                        <p:cTn id="109" dur="500"/>
                                        <p:tgtEl>
                                          <p:spTgt spid="134"/>
                                        </p:tgtEl>
                                        <p:attrNameLst>
                                          <p:attrName>ppt_h</p:attrName>
                                        </p:attrNameLst>
                                      </p:cBhvr>
                                      <p:tavLst>
                                        <p:tav tm="0">
                                          <p:val>
                                            <p:strVal val="ppt_h"/>
                                          </p:val>
                                        </p:tav>
                                        <p:tav tm="100000">
                                          <p:val>
                                            <p:fltVal val="0"/>
                                          </p:val>
                                        </p:tav>
                                      </p:tavLst>
                                    </p:anim>
                                    <p:animEffect transition="out" filter="fade">
                                      <p:cBhvr>
                                        <p:cTn id="110" dur="500"/>
                                        <p:tgtEl>
                                          <p:spTgt spid="134"/>
                                        </p:tgtEl>
                                      </p:cBhvr>
                                    </p:animEffect>
                                    <p:set>
                                      <p:cBhvr>
                                        <p:cTn id="111" dur="1" fill="hold">
                                          <p:stCondLst>
                                            <p:cond delay="499"/>
                                          </p:stCondLst>
                                        </p:cTn>
                                        <p:tgtEl>
                                          <p:spTgt spid="134"/>
                                        </p:tgtEl>
                                        <p:attrNameLst>
                                          <p:attrName>style.visibility</p:attrName>
                                        </p:attrNameLst>
                                      </p:cBhvr>
                                      <p:to>
                                        <p:strVal val="hidden"/>
                                      </p:to>
                                    </p:set>
                                  </p:childTnLst>
                                </p:cTn>
                              </p:par>
                            </p:childTnLst>
                          </p:cTn>
                        </p:par>
                        <p:par>
                          <p:cTn id="112" fill="hold">
                            <p:stCondLst>
                              <p:cond delay="21000"/>
                            </p:stCondLst>
                            <p:childTnLst>
                              <p:par>
                                <p:cTn id="113" presetID="53" presetClass="entr" presetSubtype="16" fill="hold" nodeType="afterEffect">
                                  <p:stCondLst>
                                    <p:cond delay="0"/>
                                  </p:stCondLst>
                                  <p:childTnLst>
                                    <p:set>
                                      <p:cBhvr>
                                        <p:cTn id="114" dur="1" fill="hold">
                                          <p:stCondLst>
                                            <p:cond delay="0"/>
                                          </p:stCondLst>
                                        </p:cTn>
                                        <p:tgtEl>
                                          <p:spTgt spid="134"/>
                                        </p:tgtEl>
                                        <p:attrNameLst>
                                          <p:attrName>style.visibility</p:attrName>
                                        </p:attrNameLst>
                                      </p:cBhvr>
                                      <p:to>
                                        <p:strVal val="visible"/>
                                      </p:to>
                                    </p:set>
                                    <p:anim calcmode="lin" valueType="num">
                                      <p:cBhvr>
                                        <p:cTn id="115" dur="500" fill="hold"/>
                                        <p:tgtEl>
                                          <p:spTgt spid="134"/>
                                        </p:tgtEl>
                                        <p:attrNameLst>
                                          <p:attrName>ppt_w</p:attrName>
                                        </p:attrNameLst>
                                      </p:cBhvr>
                                      <p:tavLst>
                                        <p:tav tm="0">
                                          <p:val>
                                            <p:fltVal val="0"/>
                                          </p:val>
                                        </p:tav>
                                        <p:tav tm="100000">
                                          <p:val>
                                            <p:strVal val="#ppt_w"/>
                                          </p:val>
                                        </p:tav>
                                      </p:tavLst>
                                    </p:anim>
                                    <p:anim calcmode="lin" valueType="num">
                                      <p:cBhvr>
                                        <p:cTn id="116" dur="500" fill="hold"/>
                                        <p:tgtEl>
                                          <p:spTgt spid="134"/>
                                        </p:tgtEl>
                                        <p:attrNameLst>
                                          <p:attrName>ppt_h</p:attrName>
                                        </p:attrNameLst>
                                      </p:cBhvr>
                                      <p:tavLst>
                                        <p:tav tm="0">
                                          <p:val>
                                            <p:fltVal val="0"/>
                                          </p:val>
                                        </p:tav>
                                        <p:tav tm="100000">
                                          <p:val>
                                            <p:strVal val="#ppt_h"/>
                                          </p:val>
                                        </p:tav>
                                      </p:tavLst>
                                    </p:anim>
                                    <p:animEffect transition="in" filter="fade">
                                      <p:cBhvr>
                                        <p:cTn id="117"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5" grpId="1" animBg="1"/>
      <p:bldP spid="139" grpId="0" animBg="1"/>
      <p:bldP spid="139" grpId="1" animBg="1"/>
      <p:bldP spid="147" grpId="0" animBg="1"/>
      <p:bldP spid="147" grpId="1" animBg="1"/>
      <p:bldP spid="148" grpId="0" animBg="1"/>
      <p:bldP spid="148" grpId="1" animBg="1"/>
      <p:bldP spid="149" grpId="0" animBg="1"/>
      <p:bldP spid="149" grpId="1" animBg="1"/>
      <p:bldP spid="156" grpId="0" animBg="1"/>
      <p:bldP spid="156" grpId="1" animBg="1"/>
      <p:bldP spid="162" grpId="0" animBg="1"/>
      <p:bldP spid="162" grpId="1" animBg="1"/>
      <p:bldP spid="167" grpId="0" animBg="1"/>
      <p:bldP spid="167" grpId="1" animBg="1"/>
      <p:bldP spid="171" grpId="0" animBg="1"/>
      <p:bldP spid="171" grpId="1" animBg="1"/>
      <p:bldP spid="175" grpId="0" animBg="1"/>
      <p:bldP spid="175" grpId="1" animBg="1"/>
      <p:bldP spid="176" grpId="0" animBg="1"/>
      <p:bldP spid="176" grpId="1" animBg="1"/>
      <p:bldP spid="177" grpId="0" animBg="1"/>
      <p:bldP spid="177" grpId="1" animBg="1"/>
      <p:bldP spid="178" grpId="0" animBg="1"/>
      <p:bldP spid="178" grpId="1" animBg="1"/>
      <p:bldP spid="179" grpId="0" animBg="1"/>
      <p:bldP spid="17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Group 179"/>
          <p:cNvGrpSpPr/>
          <p:nvPr/>
        </p:nvGrpSpPr>
        <p:grpSpPr>
          <a:xfrm>
            <a:off x="212784" y="1092960"/>
            <a:ext cx="4964814" cy="1971387"/>
            <a:chOff x="220624" y="1328675"/>
            <a:chExt cx="1640651" cy="1143935"/>
          </a:xfrm>
          <a:scene3d>
            <a:camera prst="orthographicFront"/>
            <a:lightRig rig="threePt" dir="t"/>
          </a:scene3d>
        </p:grpSpPr>
        <p:sp>
          <p:nvSpPr>
            <p:cNvPr id="181" name="Rounded Rectangle 180"/>
            <p:cNvSpPr/>
            <p:nvPr/>
          </p:nvSpPr>
          <p:spPr>
            <a:xfrm>
              <a:off x="220624" y="1328675"/>
              <a:ext cx="1640651" cy="1143935"/>
            </a:xfrm>
            <a:prstGeom prst="roundRect">
              <a:avLst>
                <a:gd name="adj" fmla="val 10000"/>
              </a:avLst>
            </a:prstGeom>
            <a:solidFill>
              <a:schemeClr val="accent6">
                <a:lumMod val="75000"/>
                <a:alpha val="63000"/>
              </a:schemeClr>
            </a:solid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182" name="Rounded Rectangle 4"/>
            <p:cNvSpPr/>
            <p:nvPr/>
          </p:nvSpPr>
          <p:spPr>
            <a:xfrm>
              <a:off x="254129" y="1362180"/>
              <a:ext cx="1573641" cy="107692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just" defTabSz="466725">
                <a:lnSpc>
                  <a:spcPct val="90000"/>
                </a:lnSpc>
                <a:spcBef>
                  <a:spcPct val="0"/>
                </a:spcBef>
                <a:spcAft>
                  <a:spcPct val="35000"/>
                </a:spcAft>
              </a:pPr>
              <a:r>
                <a:rPr lang="en-US" sz="2000" kern="1200" dirty="0" smtClean="0">
                  <a:effectLst>
                    <a:outerShdw blurRad="50800" dist="38100" dir="2700000" algn="tl" rotWithShape="0">
                      <a:prstClr val="black">
                        <a:alpha val="40000"/>
                      </a:prstClr>
                    </a:outerShdw>
                  </a:effectLst>
                </a:rPr>
                <a:t>OSI protocol suite is currently not applied to any Computer Network Protocol, but it is used to create protocol suites like TCP/IP</a:t>
              </a:r>
              <a:endParaRPr lang="en-US" sz="2000" kern="1200" dirty="0">
                <a:effectLst>
                  <a:outerShdw blurRad="50800" dist="38100" dir="2700000" algn="tl" rotWithShape="0">
                    <a:prstClr val="black">
                      <a:alpha val="40000"/>
                    </a:prstClr>
                  </a:outerShdw>
                </a:effectLst>
              </a:endParaRPr>
            </a:p>
          </p:txBody>
        </p:sp>
      </p:grpSp>
      <p:grpSp>
        <p:nvGrpSpPr>
          <p:cNvPr id="183" name="Group 182"/>
          <p:cNvGrpSpPr/>
          <p:nvPr/>
        </p:nvGrpSpPr>
        <p:grpSpPr>
          <a:xfrm>
            <a:off x="1109348" y="2676948"/>
            <a:ext cx="4964814" cy="1971387"/>
            <a:chOff x="220624" y="1328675"/>
            <a:chExt cx="1640651" cy="1143935"/>
          </a:xfrm>
          <a:solidFill>
            <a:schemeClr val="accent4">
              <a:lumMod val="75000"/>
              <a:alpha val="39000"/>
            </a:schemeClr>
          </a:solidFill>
          <a:scene3d>
            <a:camera prst="orthographicFront"/>
            <a:lightRig rig="threePt" dir="t"/>
          </a:scene3d>
        </p:grpSpPr>
        <p:sp>
          <p:nvSpPr>
            <p:cNvPr id="184" name="Rounded Rectangle 183"/>
            <p:cNvSpPr/>
            <p:nvPr/>
          </p:nvSpPr>
          <p:spPr>
            <a:xfrm>
              <a:off x="220624" y="1328675"/>
              <a:ext cx="1640651" cy="1143935"/>
            </a:xfrm>
            <a:prstGeom prst="roundRect">
              <a:avLst>
                <a:gd name="adj" fmla="val 10000"/>
              </a:avLst>
            </a:prstGeom>
            <a:grpFill/>
            <a:effectLst>
              <a:outerShdw blurRad="50800" dist="50800" dir="5400000" algn="ctr" rotWithShape="0">
                <a:srgbClr val="000000">
                  <a:alpha val="60000"/>
                </a:srgbClr>
              </a:outerShdw>
            </a:effectLst>
            <a:sp3d>
              <a:bevelT/>
            </a:sp3d>
          </p:spPr>
          <p:style>
            <a:lnRef idx="2">
              <a:schemeClr val="lt1">
                <a:hueOff val="0"/>
                <a:satOff val="0"/>
                <a:lumOff val="0"/>
                <a:alphaOff val="0"/>
              </a:schemeClr>
            </a:lnRef>
            <a:fillRef idx="1">
              <a:scrgbClr r="0" g="0" b="0"/>
            </a:fillRef>
            <a:effectRef idx="0">
              <a:scrgbClr r="0" g="0" b="0"/>
            </a:effectRef>
            <a:fontRef idx="minor">
              <a:schemeClr val="lt1"/>
            </a:fontRef>
          </p:style>
        </p:sp>
        <p:sp>
          <p:nvSpPr>
            <p:cNvPr id="185" name="Rounded Rectangle 4"/>
            <p:cNvSpPr/>
            <p:nvPr/>
          </p:nvSpPr>
          <p:spPr>
            <a:xfrm>
              <a:off x="254129" y="1362180"/>
              <a:ext cx="1573641" cy="1076925"/>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7940" tIns="20955" rIns="27940" bIns="20955" numCol="1" spcCol="1270" anchor="ctr" anchorCtr="0">
              <a:noAutofit/>
            </a:bodyPr>
            <a:lstStyle/>
            <a:p>
              <a:pPr lvl="0" algn="just" defTabSz="466725">
                <a:lnSpc>
                  <a:spcPct val="90000"/>
                </a:lnSpc>
                <a:spcBef>
                  <a:spcPct val="0"/>
                </a:spcBef>
                <a:spcAft>
                  <a:spcPct val="35000"/>
                </a:spcAft>
              </a:pPr>
              <a:r>
                <a:rPr lang="en-US" sz="2000" kern="1200" dirty="0" smtClean="0">
                  <a:effectLst>
                    <a:outerShdw blurRad="50800" dist="38100" dir="2700000" algn="tl" rotWithShape="0">
                      <a:prstClr val="black">
                        <a:alpha val="40000"/>
                      </a:prstClr>
                    </a:outerShdw>
                  </a:effectLst>
                </a:rPr>
                <a:t>Although this suite is not applied to any computer network but still some network administrators uses this model as a guidance for troubleshooting, whenever the network is down. </a:t>
              </a:r>
              <a:endParaRPr lang="en-US" sz="2000" kern="1200" dirty="0">
                <a:effectLst>
                  <a:outerShdw blurRad="50800" dist="38100" dir="2700000" algn="tl" rotWithShape="0">
                    <a:prstClr val="black">
                      <a:alpha val="40000"/>
                    </a:prstClr>
                  </a:outerShdw>
                </a:effectLst>
              </a:endParaRPr>
            </a:p>
          </p:txBody>
        </p:sp>
      </p:grpSp>
      <p:sp>
        <p:nvSpPr>
          <p:cNvPr id="11" name="Rectangle 10"/>
          <p:cNvSpPr/>
          <p:nvPr/>
        </p:nvSpPr>
        <p:spPr>
          <a:xfrm>
            <a:off x="212784" y="0"/>
            <a:ext cx="8931216" cy="646331"/>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Stencil" pitchFamily="82" charset="0"/>
                <a:cs typeface="Times New Roman" pitchFamily="18" charset="0"/>
              </a:rPr>
              <a:t>Application of OSI model</a:t>
            </a:r>
          </a:p>
        </p:txBody>
      </p:sp>
      <p:sp>
        <p:nvSpPr>
          <p:cNvPr id="26" name="Text Box 17"/>
          <p:cNvSpPr txBox="1">
            <a:spLocks noChangeArrowheads="1"/>
          </p:cNvSpPr>
          <p:nvPr/>
        </p:nvSpPr>
        <p:spPr bwMode="auto">
          <a:xfrm>
            <a:off x="272955" y="5754414"/>
            <a:ext cx="8529851" cy="1001114"/>
          </a:xfrm>
          <a:prstGeom prst="rect">
            <a:avLst/>
          </a:prstGeom>
          <a:noFill/>
          <a:ln w="9525">
            <a:noFill/>
            <a:miter lim="800000"/>
            <a:headEnd/>
            <a:tailEnd/>
          </a:ln>
        </p:spPr>
        <p:txBody>
          <a:bodyPr anchor="b"/>
          <a:lstStyle/>
          <a:p>
            <a:pPr algn="just" defTabSz="801688">
              <a:spcBef>
                <a:spcPct val="20000"/>
              </a:spcBef>
            </a:pPr>
            <a:endParaRPr lang="en-US" sz="1200" b="1" dirty="0" smtClean="0">
              <a:solidFill>
                <a:srgbClr val="FFFFFF"/>
              </a:solidFill>
              <a:latin typeface="Times New Roman" pitchFamily="18" charset="0"/>
              <a:cs typeface="Times New Roman" pitchFamily="18" charset="0"/>
            </a:endParaRPr>
          </a:p>
        </p:txBody>
      </p:sp>
      <p:graphicFrame>
        <p:nvGraphicFramePr>
          <p:cNvPr id="23" name="Diagram 22"/>
          <p:cNvGraphicFramePr/>
          <p:nvPr>
            <p:extLst>
              <p:ext uri="{D42A27DB-BD31-4B8C-83A1-F6EECF244321}">
                <p14:modId xmlns:p14="http://schemas.microsoft.com/office/powerpoint/2010/main" val="3812689370"/>
              </p:ext>
            </p:extLst>
          </p:nvPr>
        </p:nvGraphicFramePr>
        <p:xfrm>
          <a:off x="1377383" y="-331185"/>
          <a:ext cx="6190087" cy="6731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5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fade">
                                      <p:cBhvr>
                                        <p:cTn id="12" dur="500"/>
                                        <p:tgtEl>
                                          <p:spTgt spid="18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nodeType="clickEffect">
                                  <p:stCondLst>
                                    <p:cond delay="0"/>
                                  </p:stCondLst>
                                  <p:childTnLst>
                                    <p:animEffect transition="out" filter="fade">
                                      <p:cBhvr>
                                        <p:cTn id="16" dur="1000"/>
                                        <p:tgtEl>
                                          <p:spTgt spid="180"/>
                                        </p:tgtEl>
                                      </p:cBhvr>
                                    </p:animEffect>
                                    <p:anim calcmode="lin" valueType="num">
                                      <p:cBhvr>
                                        <p:cTn id="17" dur="1000"/>
                                        <p:tgtEl>
                                          <p:spTgt spid="180"/>
                                        </p:tgtEl>
                                        <p:attrNameLst>
                                          <p:attrName>ppt_x</p:attrName>
                                        </p:attrNameLst>
                                      </p:cBhvr>
                                      <p:tavLst>
                                        <p:tav tm="0">
                                          <p:val>
                                            <p:strVal val="ppt_x"/>
                                          </p:val>
                                        </p:tav>
                                        <p:tav tm="100000">
                                          <p:val>
                                            <p:strVal val="ppt_x"/>
                                          </p:val>
                                        </p:tav>
                                      </p:tavLst>
                                    </p:anim>
                                    <p:anim calcmode="lin" valueType="num">
                                      <p:cBhvr>
                                        <p:cTn id="18" dur="1000"/>
                                        <p:tgtEl>
                                          <p:spTgt spid="180"/>
                                        </p:tgtEl>
                                        <p:attrNameLst>
                                          <p:attrName>ppt_y</p:attrName>
                                        </p:attrNameLst>
                                      </p:cBhvr>
                                      <p:tavLst>
                                        <p:tav tm="0">
                                          <p:val>
                                            <p:strVal val="ppt_y"/>
                                          </p:val>
                                        </p:tav>
                                        <p:tav tm="100000">
                                          <p:val>
                                            <p:strVal val="ppt_y+.1"/>
                                          </p:val>
                                        </p:tav>
                                      </p:tavLst>
                                    </p:anim>
                                    <p:set>
                                      <p:cBhvr>
                                        <p:cTn id="19" dur="1" fill="hold">
                                          <p:stCondLst>
                                            <p:cond delay="999"/>
                                          </p:stCondLst>
                                        </p:cTn>
                                        <p:tgtEl>
                                          <p:spTgt spid="180"/>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183"/>
                                        </p:tgtEl>
                                      </p:cBhvr>
                                    </p:animEffect>
                                    <p:anim calcmode="lin" valueType="num">
                                      <p:cBhvr>
                                        <p:cTn id="22" dur="1000"/>
                                        <p:tgtEl>
                                          <p:spTgt spid="183"/>
                                        </p:tgtEl>
                                        <p:attrNameLst>
                                          <p:attrName>ppt_x</p:attrName>
                                        </p:attrNameLst>
                                      </p:cBhvr>
                                      <p:tavLst>
                                        <p:tav tm="0">
                                          <p:val>
                                            <p:strVal val="ppt_x"/>
                                          </p:val>
                                        </p:tav>
                                        <p:tav tm="100000">
                                          <p:val>
                                            <p:strVal val="ppt_x"/>
                                          </p:val>
                                        </p:tav>
                                      </p:tavLst>
                                    </p:anim>
                                    <p:anim calcmode="lin" valueType="num">
                                      <p:cBhvr>
                                        <p:cTn id="23" dur="1000"/>
                                        <p:tgtEl>
                                          <p:spTgt spid="183"/>
                                        </p:tgtEl>
                                        <p:attrNameLst>
                                          <p:attrName>ppt_y</p:attrName>
                                        </p:attrNameLst>
                                      </p:cBhvr>
                                      <p:tavLst>
                                        <p:tav tm="0">
                                          <p:val>
                                            <p:strVal val="ppt_y"/>
                                          </p:val>
                                        </p:tav>
                                        <p:tav tm="100000">
                                          <p:val>
                                            <p:strVal val="ppt_y+.1"/>
                                          </p:val>
                                        </p:tav>
                                      </p:tavLst>
                                    </p:anim>
                                    <p:set>
                                      <p:cBhvr>
                                        <p:cTn id="24" dur="1" fill="hold">
                                          <p:stCondLst>
                                            <p:cond delay="999"/>
                                          </p:stCondLst>
                                        </p:cTn>
                                        <p:tgtEl>
                                          <p:spTgt spid="183"/>
                                        </p:tgtEl>
                                        <p:attrNameLst>
                                          <p:attrName>style.visibility</p:attrName>
                                        </p:attrNameLst>
                                      </p:cBhvr>
                                      <p:to>
                                        <p:strVal val="hidden"/>
                                      </p:to>
                                    </p:set>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23">
                                            <p:graphicEl>
                                              <a:dgm id="{B874FFF6-AE74-4B4A-8028-904426767075}"/>
                                            </p:graphicEl>
                                          </p:spTgt>
                                        </p:tgtEl>
                                        <p:attrNameLst>
                                          <p:attrName>style.visibility</p:attrName>
                                        </p:attrNameLst>
                                      </p:cBhvr>
                                      <p:to>
                                        <p:strVal val="visible"/>
                                      </p:to>
                                    </p:set>
                                    <p:animEffect transition="in" filter="fade">
                                      <p:cBhvr>
                                        <p:cTn id="28" dur="500"/>
                                        <p:tgtEl>
                                          <p:spTgt spid="23">
                                            <p:graphicEl>
                                              <a:dgm id="{B874FFF6-AE74-4B4A-8028-904426767075}"/>
                                            </p:graphicEl>
                                          </p:spTgt>
                                        </p:tgtEl>
                                      </p:cBhvr>
                                    </p:animEffect>
                                    <p:anim calcmode="lin" valueType="num">
                                      <p:cBhvr>
                                        <p:cTn id="29" dur="500" fill="hold"/>
                                        <p:tgtEl>
                                          <p:spTgt spid="23">
                                            <p:graphicEl>
                                              <a:dgm id="{B874FFF6-AE74-4B4A-8028-904426767075}"/>
                                            </p:graphicEl>
                                          </p:spTgt>
                                        </p:tgtEl>
                                        <p:attrNameLst>
                                          <p:attrName>ppt_x</p:attrName>
                                        </p:attrNameLst>
                                      </p:cBhvr>
                                      <p:tavLst>
                                        <p:tav tm="0">
                                          <p:val>
                                            <p:strVal val="#ppt_x"/>
                                          </p:val>
                                        </p:tav>
                                        <p:tav tm="100000">
                                          <p:val>
                                            <p:strVal val="#ppt_x"/>
                                          </p:val>
                                        </p:tav>
                                      </p:tavLst>
                                    </p:anim>
                                    <p:anim calcmode="lin" valueType="num">
                                      <p:cBhvr>
                                        <p:cTn id="30" dur="500" fill="hold"/>
                                        <p:tgtEl>
                                          <p:spTgt spid="23">
                                            <p:graphicEl>
                                              <a:dgm id="{B874FFF6-AE74-4B4A-8028-904426767075}"/>
                                            </p:graphicEl>
                                          </p:spTgt>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23">
                                            <p:graphicEl>
                                              <a:dgm id="{17096D02-67FE-4431-8095-385EF3DBF530}"/>
                                            </p:graphicEl>
                                          </p:spTgt>
                                        </p:tgtEl>
                                        <p:attrNameLst>
                                          <p:attrName>style.visibility</p:attrName>
                                        </p:attrNameLst>
                                      </p:cBhvr>
                                      <p:to>
                                        <p:strVal val="visible"/>
                                      </p:to>
                                    </p:set>
                                    <p:animEffect transition="in" filter="fade">
                                      <p:cBhvr>
                                        <p:cTn id="34" dur="500"/>
                                        <p:tgtEl>
                                          <p:spTgt spid="23">
                                            <p:graphicEl>
                                              <a:dgm id="{17096D02-67FE-4431-8095-385EF3DBF530}"/>
                                            </p:graphicEl>
                                          </p:spTgt>
                                        </p:tgtEl>
                                      </p:cBhvr>
                                    </p:animEffect>
                                    <p:anim calcmode="lin" valueType="num">
                                      <p:cBhvr>
                                        <p:cTn id="35" dur="500" fill="hold"/>
                                        <p:tgtEl>
                                          <p:spTgt spid="23">
                                            <p:graphicEl>
                                              <a:dgm id="{17096D02-67FE-4431-8095-385EF3DBF530}"/>
                                            </p:graphicEl>
                                          </p:spTgt>
                                        </p:tgtEl>
                                        <p:attrNameLst>
                                          <p:attrName>ppt_x</p:attrName>
                                        </p:attrNameLst>
                                      </p:cBhvr>
                                      <p:tavLst>
                                        <p:tav tm="0">
                                          <p:val>
                                            <p:strVal val="#ppt_x"/>
                                          </p:val>
                                        </p:tav>
                                        <p:tav tm="100000">
                                          <p:val>
                                            <p:strVal val="#ppt_x"/>
                                          </p:val>
                                        </p:tav>
                                      </p:tavLst>
                                    </p:anim>
                                    <p:anim calcmode="lin" valueType="num">
                                      <p:cBhvr>
                                        <p:cTn id="36" dur="500" fill="hold"/>
                                        <p:tgtEl>
                                          <p:spTgt spid="23">
                                            <p:graphicEl>
                                              <a:dgm id="{17096D02-67FE-4431-8095-385EF3DBF530}"/>
                                            </p:graphicEl>
                                          </p:spTgt>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42" presetClass="entr" presetSubtype="0" fill="hold" grpId="0" nodeType="afterEffect">
                                  <p:stCondLst>
                                    <p:cond delay="0"/>
                                  </p:stCondLst>
                                  <p:childTnLst>
                                    <p:set>
                                      <p:cBhvr>
                                        <p:cTn id="39" dur="1" fill="hold">
                                          <p:stCondLst>
                                            <p:cond delay="0"/>
                                          </p:stCondLst>
                                        </p:cTn>
                                        <p:tgtEl>
                                          <p:spTgt spid="23">
                                            <p:graphicEl>
                                              <a:dgm id="{5C3312C4-557D-4135-B906-038994650C19}"/>
                                            </p:graphicEl>
                                          </p:spTgt>
                                        </p:tgtEl>
                                        <p:attrNameLst>
                                          <p:attrName>style.visibility</p:attrName>
                                        </p:attrNameLst>
                                      </p:cBhvr>
                                      <p:to>
                                        <p:strVal val="visible"/>
                                      </p:to>
                                    </p:set>
                                    <p:animEffect transition="in" filter="fade">
                                      <p:cBhvr>
                                        <p:cTn id="40" dur="500"/>
                                        <p:tgtEl>
                                          <p:spTgt spid="23">
                                            <p:graphicEl>
                                              <a:dgm id="{5C3312C4-557D-4135-B906-038994650C19}"/>
                                            </p:graphicEl>
                                          </p:spTgt>
                                        </p:tgtEl>
                                      </p:cBhvr>
                                    </p:animEffect>
                                    <p:anim calcmode="lin" valueType="num">
                                      <p:cBhvr>
                                        <p:cTn id="41" dur="500" fill="hold"/>
                                        <p:tgtEl>
                                          <p:spTgt spid="23">
                                            <p:graphicEl>
                                              <a:dgm id="{5C3312C4-557D-4135-B906-038994650C19}"/>
                                            </p:graphicEl>
                                          </p:spTgt>
                                        </p:tgtEl>
                                        <p:attrNameLst>
                                          <p:attrName>ppt_x</p:attrName>
                                        </p:attrNameLst>
                                      </p:cBhvr>
                                      <p:tavLst>
                                        <p:tav tm="0">
                                          <p:val>
                                            <p:strVal val="#ppt_x"/>
                                          </p:val>
                                        </p:tav>
                                        <p:tav tm="100000">
                                          <p:val>
                                            <p:strVal val="#ppt_x"/>
                                          </p:val>
                                        </p:tav>
                                      </p:tavLst>
                                    </p:anim>
                                    <p:anim calcmode="lin" valueType="num">
                                      <p:cBhvr>
                                        <p:cTn id="42" dur="500" fill="hold"/>
                                        <p:tgtEl>
                                          <p:spTgt spid="23">
                                            <p:graphicEl>
                                              <a:dgm id="{5C3312C4-557D-4135-B906-038994650C19}"/>
                                            </p:graphicEl>
                                          </p:spTgt>
                                        </p:tgtEl>
                                        <p:attrNameLst>
                                          <p:attrName>ppt_y</p:attrName>
                                        </p:attrNameLst>
                                      </p:cBhvr>
                                      <p:tavLst>
                                        <p:tav tm="0">
                                          <p:val>
                                            <p:strVal val="#ppt_y+.1"/>
                                          </p:val>
                                        </p:tav>
                                        <p:tav tm="100000">
                                          <p:val>
                                            <p:strVal val="#ppt_y"/>
                                          </p:val>
                                        </p:tav>
                                      </p:tavLst>
                                    </p:anim>
                                  </p:childTnLst>
                                </p:cTn>
                              </p:par>
                            </p:childTnLst>
                          </p:cTn>
                        </p:par>
                        <p:par>
                          <p:cTn id="43" fill="hold">
                            <p:stCondLst>
                              <p:cond delay="2500"/>
                            </p:stCondLst>
                            <p:childTnLst>
                              <p:par>
                                <p:cTn id="44" presetID="42" presetClass="entr" presetSubtype="0" fill="hold" grpId="0" nodeType="afterEffect">
                                  <p:stCondLst>
                                    <p:cond delay="0"/>
                                  </p:stCondLst>
                                  <p:childTnLst>
                                    <p:set>
                                      <p:cBhvr>
                                        <p:cTn id="45" dur="1" fill="hold">
                                          <p:stCondLst>
                                            <p:cond delay="0"/>
                                          </p:stCondLst>
                                        </p:cTn>
                                        <p:tgtEl>
                                          <p:spTgt spid="23">
                                            <p:graphicEl>
                                              <a:dgm id="{9AC28DBF-086A-4A02-8CF6-D95E32563186}"/>
                                            </p:graphicEl>
                                          </p:spTgt>
                                        </p:tgtEl>
                                        <p:attrNameLst>
                                          <p:attrName>style.visibility</p:attrName>
                                        </p:attrNameLst>
                                      </p:cBhvr>
                                      <p:to>
                                        <p:strVal val="visible"/>
                                      </p:to>
                                    </p:set>
                                    <p:animEffect transition="in" filter="fade">
                                      <p:cBhvr>
                                        <p:cTn id="46" dur="500"/>
                                        <p:tgtEl>
                                          <p:spTgt spid="23">
                                            <p:graphicEl>
                                              <a:dgm id="{9AC28DBF-086A-4A02-8CF6-D95E32563186}"/>
                                            </p:graphicEl>
                                          </p:spTgt>
                                        </p:tgtEl>
                                      </p:cBhvr>
                                    </p:animEffect>
                                    <p:anim calcmode="lin" valueType="num">
                                      <p:cBhvr>
                                        <p:cTn id="47" dur="500" fill="hold"/>
                                        <p:tgtEl>
                                          <p:spTgt spid="23">
                                            <p:graphicEl>
                                              <a:dgm id="{9AC28DBF-086A-4A02-8CF6-D95E32563186}"/>
                                            </p:graphicEl>
                                          </p:spTgt>
                                        </p:tgtEl>
                                        <p:attrNameLst>
                                          <p:attrName>ppt_x</p:attrName>
                                        </p:attrNameLst>
                                      </p:cBhvr>
                                      <p:tavLst>
                                        <p:tav tm="0">
                                          <p:val>
                                            <p:strVal val="#ppt_x"/>
                                          </p:val>
                                        </p:tav>
                                        <p:tav tm="100000">
                                          <p:val>
                                            <p:strVal val="#ppt_x"/>
                                          </p:val>
                                        </p:tav>
                                      </p:tavLst>
                                    </p:anim>
                                    <p:anim calcmode="lin" valueType="num">
                                      <p:cBhvr>
                                        <p:cTn id="48" dur="500" fill="hold"/>
                                        <p:tgtEl>
                                          <p:spTgt spid="23">
                                            <p:graphicEl>
                                              <a:dgm id="{9AC28DBF-086A-4A02-8CF6-D95E32563186}"/>
                                            </p:graphicEl>
                                          </p:spTgt>
                                        </p:tgtEl>
                                        <p:attrNameLst>
                                          <p:attrName>ppt_y</p:attrName>
                                        </p:attrNameLst>
                                      </p:cBhvr>
                                      <p:tavLst>
                                        <p:tav tm="0">
                                          <p:val>
                                            <p:strVal val="#ppt_y+.1"/>
                                          </p:val>
                                        </p:tav>
                                        <p:tav tm="100000">
                                          <p:val>
                                            <p:strVal val="#ppt_y"/>
                                          </p:val>
                                        </p:tav>
                                      </p:tavLst>
                                    </p:anim>
                                  </p:childTnLst>
                                </p:cTn>
                              </p:par>
                            </p:childTnLst>
                          </p:cTn>
                        </p:par>
                        <p:par>
                          <p:cTn id="49" fill="hold">
                            <p:stCondLst>
                              <p:cond delay="3000"/>
                            </p:stCondLst>
                            <p:childTnLst>
                              <p:par>
                                <p:cTn id="50" presetID="42" presetClass="entr" presetSubtype="0" fill="hold" grpId="0" nodeType="afterEffect">
                                  <p:stCondLst>
                                    <p:cond delay="0"/>
                                  </p:stCondLst>
                                  <p:childTnLst>
                                    <p:set>
                                      <p:cBhvr>
                                        <p:cTn id="51" dur="1" fill="hold">
                                          <p:stCondLst>
                                            <p:cond delay="0"/>
                                          </p:stCondLst>
                                        </p:cTn>
                                        <p:tgtEl>
                                          <p:spTgt spid="23">
                                            <p:graphicEl>
                                              <a:dgm id="{0A9A07D8-816A-4D8E-A479-5D9121496EA8}"/>
                                            </p:graphicEl>
                                          </p:spTgt>
                                        </p:tgtEl>
                                        <p:attrNameLst>
                                          <p:attrName>style.visibility</p:attrName>
                                        </p:attrNameLst>
                                      </p:cBhvr>
                                      <p:to>
                                        <p:strVal val="visible"/>
                                      </p:to>
                                    </p:set>
                                    <p:animEffect transition="in" filter="fade">
                                      <p:cBhvr>
                                        <p:cTn id="52" dur="500"/>
                                        <p:tgtEl>
                                          <p:spTgt spid="23">
                                            <p:graphicEl>
                                              <a:dgm id="{0A9A07D8-816A-4D8E-A479-5D9121496EA8}"/>
                                            </p:graphicEl>
                                          </p:spTgt>
                                        </p:tgtEl>
                                      </p:cBhvr>
                                    </p:animEffect>
                                    <p:anim calcmode="lin" valueType="num">
                                      <p:cBhvr>
                                        <p:cTn id="53" dur="500" fill="hold"/>
                                        <p:tgtEl>
                                          <p:spTgt spid="23">
                                            <p:graphicEl>
                                              <a:dgm id="{0A9A07D8-816A-4D8E-A479-5D9121496EA8}"/>
                                            </p:graphicEl>
                                          </p:spTgt>
                                        </p:tgtEl>
                                        <p:attrNameLst>
                                          <p:attrName>ppt_x</p:attrName>
                                        </p:attrNameLst>
                                      </p:cBhvr>
                                      <p:tavLst>
                                        <p:tav tm="0">
                                          <p:val>
                                            <p:strVal val="#ppt_x"/>
                                          </p:val>
                                        </p:tav>
                                        <p:tav tm="100000">
                                          <p:val>
                                            <p:strVal val="#ppt_x"/>
                                          </p:val>
                                        </p:tav>
                                      </p:tavLst>
                                    </p:anim>
                                    <p:anim calcmode="lin" valueType="num">
                                      <p:cBhvr>
                                        <p:cTn id="54" dur="500" fill="hold"/>
                                        <p:tgtEl>
                                          <p:spTgt spid="23">
                                            <p:graphicEl>
                                              <a:dgm id="{0A9A07D8-816A-4D8E-A479-5D9121496EA8}"/>
                                            </p:graphicEl>
                                          </p:spTgt>
                                        </p:tgtEl>
                                        <p:attrNameLst>
                                          <p:attrName>ppt_y</p:attrName>
                                        </p:attrNameLst>
                                      </p:cBhvr>
                                      <p:tavLst>
                                        <p:tav tm="0">
                                          <p:val>
                                            <p:strVal val="#ppt_y+.1"/>
                                          </p:val>
                                        </p:tav>
                                        <p:tav tm="100000">
                                          <p:val>
                                            <p:strVal val="#ppt_y"/>
                                          </p:val>
                                        </p:tav>
                                      </p:tavLst>
                                    </p:anim>
                                  </p:childTnLst>
                                </p:cTn>
                              </p:par>
                            </p:childTnLst>
                          </p:cTn>
                        </p:par>
                        <p:par>
                          <p:cTn id="55" fill="hold">
                            <p:stCondLst>
                              <p:cond delay="3500"/>
                            </p:stCondLst>
                            <p:childTnLst>
                              <p:par>
                                <p:cTn id="56" presetID="42" presetClass="entr" presetSubtype="0" fill="hold" grpId="0" nodeType="afterEffect">
                                  <p:stCondLst>
                                    <p:cond delay="0"/>
                                  </p:stCondLst>
                                  <p:childTnLst>
                                    <p:set>
                                      <p:cBhvr>
                                        <p:cTn id="57" dur="1" fill="hold">
                                          <p:stCondLst>
                                            <p:cond delay="0"/>
                                          </p:stCondLst>
                                        </p:cTn>
                                        <p:tgtEl>
                                          <p:spTgt spid="23">
                                            <p:graphicEl>
                                              <a:dgm id="{0D5B0D53-105D-48EA-A08B-2B986015E717}"/>
                                            </p:graphicEl>
                                          </p:spTgt>
                                        </p:tgtEl>
                                        <p:attrNameLst>
                                          <p:attrName>style.visibility</p:attrName>
                                        </p:attrNameLst>
                                      </p:cBhvr>
                                      <p:to>
                                        <p:strVal val="visible"/>
                                      </p:to>
                                    </p:set>
                                    <p:animEffect transition="in" filter="fade">
                                      <p:cBhvr>
                                        <p:cTn id="58" dur="500"/>
                                        <p:tgtEl>
                                          <p:spTgt spid="23">
                                            <p:graphicEl>
                                              <a:dgm id="{0D5B0D53-105D-48EA-A08B-2B986015E717}"/>
                                            </p:graphicEl>
                                          </p:spTgt>
                                        </p:tgtEl>
                                      </p:cBhvr>
                                    </p:animEffect>
                                    <p:anim calcmode="lin" valueType="num">
                                      <p:cBhvr>
                                        <p:cTn id="59" dur="500" fill="hold"/>
                                        <p:tgtEl>
                                          <p:spTgt spid="23">
                                            <p:graphicEl>
                                              <a:dgm id="{0D5B0D53-105D-48EA-A08B-2B986015E717}"/>
                                            </p:graphicEl>
                                          </p:spTgt>
                                        </p:tgtEl>
                                        <p:attrNameLst>
                                          <p:attrName>ppt_x</p:attrName>
                                        </p:attrNameLst>
                                      </p:cBhvr>
                                      <p:tavLst>
                                        <p:tav tm="0">
                                          <p:val>
                                            <p:strVal val="#ppt_x"/>
                                          </p:val>
                                        </p:tav>
                                        <p:tav tm="100000">
                                          <p:val>
                                            <p:strVal val="#ppt_x"/>
                                          </p:val>
                                        </p:tav>
                                      </p:tavLst>
                                    </p:anim>
                                    <p:anim calcmode="lin" valueType="num">
                                      <p:cBhvr>
                                        <p:cTn id="60" dur="500" fill="hold"/>
                                        <p:tgtEl>
                                          <p:spTgt spid="23">
                                            <p:graphicEl>
                                              <a:dgm id="{0D5B0D53-105D-48EA-A08B-2B986015E717}"/>
                                            </p:graphicEl>
                                          </p:spTgt>
                                        </p:tgtEl>
                                        <p:attrNameLst>
                                          <p:attrName>ppt_y</p:attrName>
                                        </p:attrNameLst>
                                      </p:cBhvr>
                                      <p:tavLst>
                                        <p:tav tm="0">
                                          <p:val>
                                            <p:strVal val="#ppt_y+.1"/>
                                          </p:val>
                                        </p:tav>
                                        <p:tav tm="100000">
                                          <p:val>
                                            <p:strVal val="#ppt_y"/>
                                          </p:val>
                                        </p:tav>
                                      </p:tavLst>
                                    </p:anim>
                                  </p:childTnLst>
                                </p:cTn>
                              </p:par>
                            </p:childTnLst>
                          </p:cTn>
                        </p:par>
                        <p:par>
                          <p:cTn id="61" fill="hold">
                            <p:stCondLst>
                              <p:cond delay="4000"/>
                            </p:stCondLst>
                            <p:childTnLst>
                              <p:par>
                                <p:cTn id="62" presetID="42" presetClass="entr" presetSubtype="0" fill="hold" grpId="0" nodeType="afterEffect">
                                  <p:stCondLst>
                                    <p:cond delay="0"/>
                                  </p:stCondLst>
                                  <p:childTnLst>
                                    <p:set>
                                      <p:cBhvr>
                                        <p:cTn id="63" dur="1" fill="hold">
                                          <p:stCondLst>
                                            <p:cond delay="0"/>
                                          </p:stCondLst>
                                        </p:cTn>
                                        <p:tgtEl>
                                          <p:spTgt spid="23">
                                            <p:graphicEl>
                                              <a:dgm id="{B2E607AB-E6DF-4127-9C02-931EF897C478}"/>
                                            </p:graphicEl>
                                          </p:spTgt>
                                        </p:tgtEl>
                                        <p:attrNameLst>
                                          <p:attrName>style.visibility</p:attrName>
                                        </p:attrNameLst>
                                      </p:cBhvr>
                                      <p:to>
                                        <p:strVal val="visible"/>
                                      </p:to>
                                    </p:set>
                                    <p:animEffect transition="in" filter="fade">
                                      <p:cBhvr>
                                        <p:cTn id="64" dur="500"/>
                                        <p:tgtEl>
                                          <p:spTgt spid="23">
                                            <p:graphicEl>
                                              <a:dgm id="{B2E607AB-E6DF-4127-9C02-931EF897C478}"/>
                                            </p:graphicEl>
                                          </p:spTgt>
                                        </p:tgtEl>
                                      </p:cBhvr>
                                    </p:animEffect>
                                    <p:anim calcmode="lin" valueType="num">
                                      <p:cBhvr>
                                        <p:cTn id="65" dur="500" fill="hold"/>
                                        <p:tgtEl>
                                          <p:spTgt spid="23">
                                            <p:graphicEl>
                                              <a:dgm id="{B2E607AB-E6DF-4127-9C02-931EF897C478}"/>
                                            </p:graphicEl>
                                          </p:spTgt>
                                        </p:tgtEl>
                                        <p:attrNameLst>
                                          <p:attrName>ppt_x</p:attrName>
                                        </p:attrNameLst>
                                      </p:cBhvr>
                                      <p:tavLst>
                                        <p:tav tm="0">
                                          <p:val>
                                            <p:strVal val="#ppt_x"/>
                                          </p:val>
                                        </p:tav>
                                        <p:tav tm="100000">
                                          <p:val>
                                            <p:strVal val="#ppt_x"/>
                                          </p:val>
                                        </p:tav>
                                      </p:tavLst>
                                    </p:anim>
                                    <p:anim calcmode="lin" valueType="num">
                                      <p:cBhvr>
                                        <p:cTn id="66" dur="500" fill="hold"/>
                                        <p:tgtEl>
                                          <p:spTgt spid="23">
                                            <p:graphicEl>
                                              <a:dgm id="{B2E607AB-E6DF-4127-9C02-931EF897C478}"/>
                                            </p:graphicEl>
                                          </p:spTgt>
                                        </p:tgtEl>
                                        <p:attrNameLst>
                                          <p:attrName>ppt_y</p:attrName>
                                        </p:attrNameLst>
                                      </p:cBhvr>
                                      <p:tavLst>
                                        <p:tav tm="0">
                                          <p:val>
                                            <p:strVal val="#ppt_y+.1"/>
                                          </p:val>
                                        </p:tav>
                                        <p:tav tm="100000">
                                          <p:val>
                                            <p:strVal val="#ppt_y"/>
                                          </p:val>
                                        </p:tav>
                                      </p:tavLst>
                                    </p:anim>
                                  </p:childTnLst>
                                </p:cTn>
                              </p:par>
                            </p:childTnLst>
                          </p:cTn>
                        </p:par>
                        <p:par>
                          <p:cTn id="67" fill="hold">
                            <p:stCondLst>
                              <p:cond delay="4500"/>
                            </p:stCondLst>
                            <p:childTnLst>
                              <p:par>
                                <p:cTn id="68" presetID="42" presetClass="entr" presetSubtype="0" fill="hold" grpId="0" nodeType="afterEffect">
                                  <p:stCondLst>
                                    <p:cond delay="0"/>
                                  </p:stCondLst>
                                  <p:childTnLst>
                                    <p:set>
                                      <p:cBhvr>
                                        <p:cTn id="69" dur="1" fill="hold">
                                          <p:stCondLst>
                                            <p:cond delay="0"/>
                                          </p:stCondLst>
                                        </p:cTn>
                                        <p:tgtEl>
                                          <p:spTgt spid="23">
                                            <p:graphicEl>
                                              <a:dgm id="{76EE22E5-A4F3-467A-B082-8FB9F3B8D030}"/>
                                            </p:graphicEl>
                                          </p:spTgt>
                                        </p:tgtEl>
                                        <p:attrNameLst>
                                          <p:attrName>style.visibility</p:attrName>
                                        </p:attrNameLst>
                                      </p:cBhvr>
                                      <p:to>
                                        <p:strVal val="visible"/>
                                      </p:to>
                                    </p:set>
                                    <p:animEffect transition="in" filter="fade">
                                      <p:cBhvr>
                                        <p:cTn id="70" dur="500"/>
                                        <p:tgtEl>
                                          <p:spTgt spid="23">
                                            <p:graphicEl>
                                              <a:dgm id="{76EE22E5-A4F3-467A-B082-8FB9F3B8D030}"/>
                                            </p:graphicEl>
                                          </p:spTgt>
                                        </p:tgtEl>
                                      </p:cBhvr>
                                    </p:animEffect>
                                    <p:anim calcmode="lin" valueType="num">
                                      <p:cBhvr>
                                        <p:cTn id="71" dur="500" fill="hold"/>
                                        <p:tgtEl>
                                          <p:spTgt spid="23">
                                            <p:graphicEl>
                                              <a:dgm id="{76EE22E5-A4F3-467A-B082-8FB9F3B8D030}"/>
                                            </p:graphicEl>
                                          </p:spTgt>
                                        </p:tgtEl>
                                        <p:attrNameLst>
                                          <p:attrName>ppt_x</p:attrName>
                                        </p:attrNameLst>
                                      </p:cBhvr>
                                      <p:tavLst>
                                        <p:tav tm="0">
                                          <p:val>
                                            <p:strVal val="#ppt_x"/>
                                          </p:val>
                                        </p:tav>
                                        <p:tav tm="100000">
                                          <p:val>
                                            <p:strVal val="#ppt_x"/>
                                          </p:val>
                                        </p:tav>
                                      </p:tavLst>
                                    </p:anim>
                                    <p:anim calcmode="lin" valueType="num">
                                      <p:cBhvr>
                                        <p:cTn id="72" dur="500" fill="hold"/>
                                        <p:tgtEl>
                                          <p:spTgt spid="23">
                                            <p:graphicEl>
                                              <a:dgm id="{76EE22E5-A4F3-467A-B082-8FB9F3B8D030}"/>
                                            </p:graphicEl>
                                          </p:spTgt>
                                        </p:tgtEl>
                                        <p:attrNameLst>
                                          <p:attrName>ppt_y</p:attrName>
                                        </p:attrNameLst>
                                      </p:cBhvr>
                                      <p:tavLst>
                                        <p:tav tm="0">
                                          <p:val>
                                            <p:strVal val="#ppt_y+.1"/>
                                          </p:val>
                                        </p:tav>
                                        <p:tav tm="100000">
                                          <p:val>
                                            <p:strVal val="#ppt_y"/>
                                          </p:val>
                                        </p:tav>
                                      </p:tavLst>
                                    </p:anim>
                                  </p:childTnLst>
                                </p:cTn>
                              </p:par>
                            </p:childTnLst>
                          </p:cTn>
                        </p:par>
                        <p:par>
                          <p:cTn id="73" fill="hold">
                            <p:stCondLst>
                              <p:cond delay="5000"/>
                            </p:stCondLst>
                            <p:childTnLst>
                              <p:par>
                                <p:cTn id="74" presetID="42" presetClass="entr" presetSubtype="0" fill="hold" grpId="0" nodeType="afterEffect">
                                  <p:stCondLst>
                                    <p:cond delay="0"/>
                                  </p:stCondLst>
                                  <p:childTnLst>
                                    <p:set>
                                      <p:cBhvr>
                                        <p:cTn id="75" dur="1" fill="hold">
                                          <p:stCondLst>
                                            <p:cond delay="0"/>
                                          </p:stCondLst>
                                        </p:cTn>
                                        <p:tgtEl>
                                          <p:spTgt spid="23">
                                            <p:graphicEl>
                                              <a:dgm id="{FC3E9EB7-8F43-4658-9000-7DD74B86758A}"/>
                                            </p:graphicEl>
                                          </p:spTgt>
                                        </p:tgtEl>
                                        <p:attrNameLst>
                                          <p:attrName>style.visibility</p:attrName>
                                        </p:attrNameLst>
                                      </p:cBhvr>
                                      <p:to>
                                        <p:strVal val="visible"/>
                                      </p:to>
                                    </p:set>
                                    <p:animEffect transition="in" filter="fade">
                                      <p:cBhvr>
                                        <p:cTn id="76" dur="500"/>
                                        <p:tgtEl>
                                          <p:spTgt spid="23">
                                            <p:graphicEl>
                                              <a:dgm id="{FC3E9EB7-8F43-4658-9000-7DD74B86758A}"/>
                                            </p:graphicEl>
                                          </p:spTgt>
                                        </p:tgtEl>
                                      </p:cBhvr>
                                    </p:animEffect>
                                    <p:anim calcmode="lin" valueType="num">
                                      <p:cBhvr>
                                        <p:cTn id="77" dur="500" fill="hold"/>
                                        <p:tgtEl>
                                          <p:spTgt spid="23">
                                            <p:graphicEl>
                                              <a:dgm id="{FC3E9EB7-8F43-4658-9000-7DD74B86758A}"/>
                                            </p:graphicEl>
                                          </p:spTgt>
                                        </p:tgtEl>
                                        <p:attrNameLst>
                                          <p:attrName>ppt_x</p:attrName>
                                        </p:attrNameLst>
                                      </p:cBhvr>
                                      <p:tavLst>
                                        <p:tav tm="0">
                                          <p:val>
                                            <p:strVal val="#ppt_x"/>
                                          </p:val>
                                        </p:tav>
                                        <p:tav tm="100000">
                                          <p:val>
                                            <p:strVal val="#ppt_x"/>
                                          </p:val>
                                        </p:tav>
                                      </p:tavLst>
                                    </p:anim>
                                    <p:anim calcmode="lin" valueType="num">
                                      <p:cBhvr>
                                        <p:cTn id="78" dur="500" fill="hold"/>
                                        <p:tgtEl>
                                          <p:spTgt spid="23">
                                            <p:graphicEl>
                                              <a:dgm id="{FC3E9EB7-8F43-4658-9000-7DD74B86758A}"/>
                                            </p:graphicEl>
                                          </p:spTgt>
                                        </p:tgtEl>
                                        <p:attrNameLst>
                                          <p:attrName>ppt_y</p:attrName>
                                        </p:attrNameLst>
                                      </p:cBhvr>
                                      <p:tavLst>
                                        <p:tav tm="0">
                                          <p:val>
                                            <p:strVal val="#ppt_y+.1"/>
                                          </p:val>
                                        </p:tav>
                                        <p:tav tm="100000">
                                          <p:val>
                                            <p:strVal val="#ppt_y"/>
                                          </p:val>
                                        </p:tav>
                                      </p:tavLst>
                                    </p:anim>
                                  </p:childTnLst>
                                </p:cTn>
                              </p:par>
                            </p:childTnLst>
                          </p:cTn>
                        </p:par>
                        <p:par>
                          <p:cTn id="79" fill="hold">
                            <p:stCondLst>
                              <p:cond delay="5500"/>
                            </p:stCondLst>
                            <p:childTnLst>
                              <p:par>
                                <p:cTn id="80" presetID="42" presetClass="entr" presetSubtype="0" fill="hold" grpId="0" nodeType="afterEffect">
                                  <p:stCondLst>
                                    <p:cond delay="0"/>
                                  </p:stCondLst>
                                  <p:childTnLst>
                                    <p:set>
                                      <p:cBhvr>
                                        <p:cTn id="81" dur="1" fill="hold">
                                          <p:stCondLst>
                                            <p:cond delay="0"/>
                                          </p:stCondLst>
                                        </p:cTn>
                                        <p:tgtEl>
                                          <p:spTgt spid="23">
                                            <p:graphicEl>
                                              <a:dgm id="{E9C9595F-E6E5-4E2B-8A32-B5F26949E4AB}"/>
                                            </p:graphicEl>
                                          </p:spTgt>
                                        </p:tgtEl>
                                        <p:attrNameLst>
                                          <p:attrName>style.visibility</p:attrName>
                                        </p:attrNameLst>
                                      </p:cBhvr>
                                      <p:to>
                                        <p:strVal val="visible"/>
                                      </p:to>
                                    </p:set>
                                    <p:animEffect transition="in" filter="fade">
                                      <p:cBhvr>
                                        <p:cTn id="82" dur="500"/>
                                        <p:tgtEl>
                                          <p:spTgt spid="23">
                                            <p:graphicEl>
                                              <a:dgm id="{E9C9595F-E6E5-4E2B-8A32-B5F26949E4AB}"/>
                                            </p:graphicEl>
                                          </p:spTgt>
                                        </p:tgtEl>
                                      </p:cBhvr>
                                    </p:animEffect>
                                    <p:anim calcmode="lin" valueType="num">
                                      <p:cBhvr>
                                        <p:cTn id="83" dur="500" fill="hold"/>
                                        <p:tgtEl>
                                          <p:spTgt spid="23">
                                            <p:graphicEl>
                                              <a:dgm id="{E9C9595F-E6E5-4E2B-8A32-B5F26949E4AB}"/>
                                            </p:graphicEl>
                                          </p:spTgt>
                                        </p:tgtEl>
                                        <p:attrNameLst>
                                          <p:attrName>ppt_x</p:attrName>
                                        </p:attrNameLst>
                                      </p:cBhvr>
                                      <p:tavLst>
                                        <p:tav tm="0">
                                          <p:val>
                                            <p:strVal val="#ppt_x"/>
                                          </p:val>
                                        </p:tav>
                                        <p:tav tm="100000">
                                          <p:val>
                                            <p:strVal val="#ppt_x"/>
                                          </p:val>
                                        </p:tav>
                                      </p:tavLst>
                                    </p:anim>
                                    <p:anim calcmode="lin" valueType="num">
                                      <p:cBhvr>
                                        <p:cTn id="84" dur="500" fill="hold"/>
                                        <p:tgtEl>
                                          <p:spTgt spid="23">
                                            <p:graphicEl>
                                              <a:dgm id="{E9C9595F-E6E5-4E2B-8A32-B5F26949E4AB}"/>
                                            </p:graphicEl>
                                          </p:spTgt>
                                        </p:tgtEl>
                                        <p:attrNameLst>
                                          <p:attrName>ppt_y</p:attrName>
                                        </p:attrNameLst>
                                      </p:cBhvr>
                                      <p:tavLst>
                                        <p:tav tm="0">
                                          <p:val>
                                            <p:strVal val="#ppt_y+.1"/>
                                          </p:val>
                                        </p:tav>
                                        <p:tav tm="100000">
                                          <p:val>
                                            <p:strVal val="#ppt_y"/>
                                          </p:val>
                                        </p:tav>
                                      </p:tavLst>
                                    </p:anim>
                                  </p:childTnLst>
                                </p:cTn>
                              </p:par>
                            </p:childTnLst>
                          </p:cTn>
                        </p:par>
                        <p:par>
                          <p:cTn id="85" fill="hold">
                            <p:stCondLst>
                              <p:cond delay="6000"/>
                            </p:stCondLst>
                            <p:childTnLst>
                              <p:par>
                                <p:cTn id="86" presetID="42" presetClass="entr" presetSubtype="0" fill="hold" grpId="0" nodeType="afterEffect">
                                  <p:stCondLst>
                                    <p:cond delay="0"/>
                                  </p:stCondLst>
                                  <p:childTnLst>
                                    <p:set>
                                      <p:cBhvr>
                                        <p:cTn id="87" dur="1" fill="hold">
                                          <p:stCondLst>
                                            <p:cond delay="0"/>
                                          </p:stCondLst>
                                        </p:cTn>
                                        <p:tgtEl>
                                          <p:spTgt spid="23">
                                            <p:graphicEl>
                                              <a:dgm id="{8C5100A5-A137-4022-A90A-16B8C9C1557D}"/>
                                            </p:graphicEl>
                                          </p:spTgt>
                                        </p:tgtEl>
                                        <p:attrNameLst>
                                          <p:attrName>style.visibility</p:attrName>
                                        </p:attrNameLst>
                                      </p:cBhvr>
                                      <p:to>
                                        <p:strVal val="visible"/>
                                      </p:to>
                                    </p:set>
                                    <p:animEffect transition="in" filter="fade">
                                      <p:cBhvr>
                                        <p:cTn id="88" dur="500"/>
                                        <p:tgtEl>
                                          <p:spTgt spid="23">
                                            <p:graphicEl>
                                              <a:dgm id="{8C5100A5-A137-4022-A90A-16B8C9C1557D}"/>
                                            </p:graphicEl>
                                          </p:spTgt>
                                        </p:tgtEl>
                                      </p:cBhvr>
                                    </p:animEffect>
                                    <p:anim calcmode="lin" valueType="num">
                                      <p:cBhvr>
                                        <p:cTn id="89" dur="500" fill="hold"/>
                                        <p:tgtEl>
                                          <p:spTgt spid="23">
                                            <p:graphicEl>
                                              <a:dgm id="{8C5100A5-A137-4022-A90A-16B8C9C1557D}"/>
                                            </p:graphicEl>
                                          </p:spTgt>
                                        </p:tgtEl>
                                        <p:attrNameLst>
                                          <p:attrName>ppt_x</p:attrName>
                                        </p:attrNameLst>
                                      </p:cBhvr>
                                      <p:tavLst>
                                        <p:tav tm="0">
                                          <p:val>
                                            <p:strVal val="#ppt_x"/>
                                          </p:val>
                                        </p:tav>
                                        <p:tav tm="100000">
                                          <p:val>
                                            <p:strVal val="#ppt_x"/>
                                          </p:val>
                                        </p:tav>
                                      </p:tavLst>
                                    </p:anim>
                                    <p:anim calcmode="lin" valueType="num">
                                      <p:cBhvr>
                                        <p:cTn id="90" dur="500" fill="hold"/>
                                        <p:tgtEl>
                                          <p:spTgt spid="23">
                                            <p:graphicEl>
                                              <a:dgm id="{8C5100A5-A137-4022-A90A-16B8C9C1557D}"/>
                                            </p:graphicEl>
                                          </p:spTgt>
                                        </p:tgtEl>
                                        <p:attrNameLst>
                                          <p:attrName>ppt_y</p:attrName>
                                        </p:attrNameLst>
                                      </p:cBhvr>
                                      <p:tavLst>
                                        <p:tav tm="0">
                                          <p:val>
                                            <p:strVal val="#ppt_y+.1"/>
                                          </p:val>
                                        </p:tav>
                                        <p:tav tm="100000">
                                          <p:val>
                                            <p:strVal val="#ppt_y"/>
                                          </p:val>
                                        </p:tav>
                                      </p:tavLst>
                                    </p:anim>
                                  </p:childTnLst>
                                </p:cTn>
                              </p:par>
                            </p:childTnLst>
                          </p:cTn>
                        </p:par>
                        <p:par>
                          <p:cTn id="91" fill="hold">
                            <p:stCondLst>
                              <p:cond delay="6500"/>
                            </p:stCondLst>
                            <p:childTnLst>
                              <p:par>
                                <p:cTn id="92" presetID="42" presetClass="entr" presetSubtype="0" fill="hold" grpId="0" nodeType="afterEffect">
                                  <p:stCondLst>
                                    <p:cond delay="0"/>
                                  </p:stCondLst>
                                  <p:childTnLst>
                                    <p:set>
                                      <p:cBhvr>
                                        <p:cTn id="93" dur="1" fill="hold">
                                          <p:stCondLst>
                                            <p:cond delay="0"/>
                                          </p:stCondLst>
                                        </p:cTn>
                                        <p:tgtEl>
                                          <p:spTgt spid="23">
                                            <p:graphicEl>
                                              <a:dgm id="{4B4B4A73-C70B-40D7-95C5-4CF114C3D26C}"/>
                                            </p:graphicEl>
                                          </p:spTgt>
                                        </p:tgtEl>
                                        <p:attrNameLst>
                                          <p:attrName>style.visibility</p:attrName>
                                        </p:attrNameLst>
                                      </p:cBhvr>
                                      <p:to>
                                        <p:strVal val="visible"/>
                                      </p:to>
                                    </p:set>
                                    <p:animEffect transition="in" filter="fade">
                                      <p:cBhvr>
                                        <p:cTn id="94" dur="500"/>
                                        <p:tgtEl>
                                          <p:spTgt spid="23">
                                            <p:graphicEl>
                                              <a:dgm id="{4B4B4A73-C70B-40D7-95C5-4CF114C3D26C}"/>
                                            </p:graphicEl>
                                          </p:spTgt>
                                        </p:tgtEl>
                                      </p:cBhvr>
                                    </p:animEffect>
                                    <p:anim calcmode="lin" valueType="num">
                                      <p:cBhvr>
                                        <p:cTn id="95" dur="500" fill="hold"/>
                                        <p:tgtEl>
                                          <p:spTgt spid="23">
                                            <p:graphicEl>
                                              <a:dgm id="{4B4B4A73-C70B-40D7-95C5-4CF114C3D26C}"/>
                                            </p:graphicEl>
                                          </p:spTgt>
                                        </p:tgtEl>
                                        <p:attrNameLst>
                                          <p:attrName>ppt_x</p:attrName>
                                        </p:attrNameLst>
                                      </p:cBhvr>
                                      <p:tavLst>
                                        <p:tav tm="0">
                                          <p:val>
                                            <p:strVal val="#ppt_x"/>
                                          </p:val>
                                        </p:tav>
                                        <p:tav tm="100000">
                                          <p:val>
                                            <p:strVal val="#ppt_x"/>
                                          </p:val>
                                        </p:tav>
                                      </p:tavLst>
                                    </p:anim>
                                    <p:anim calcmode="lin" valueType="num">
                                      <p:cBhvr>
                                        <p:cTn id="96" dur="500" fill="hold"/>
                                        <p:tgtEl>
                                          <p:spTgt spid="23">
                                            <p:graphicEl>
                                              <a:dgm id="{4B4B4A73-C70B-40D7-95C5-4CF114C3D26C}"/>
                                            </p:graphicEl>
                                          </p:spTgt>
                                        </p:tgtEl>
                                        <p:attrNameLst>
                                          <p:attrName>ppt_y</p:attrName>
                                        </p:attrNameLst>
                                      </p:cBhvr>
                                      <p:tavLst>
                                        <p:tav tm="0">
                                          <p:val>
                                            <p:strVal val="#ppt_y+.1"/>
                                          </p:val>
                                        </p:tav>
                                        <p:tav tm="100000">
                                          <p:val>
                                            <p:strVal val="#ppt_y"/>
                                          </p:val>
                                        </p:tav>
                                      </p:tavLst>
                                    </p:anim>
                                  </p:childTnLst>
                                </p:cTn>
                              </p:par>
                            </p:childTnLst>
                          </p:cTn>
                        </p:par>
                        <p:par>
                          <p:cTn id="97" fill="hold">
                            <p:stCondLst>
                              <p:cond delay="7000"/>
                            </p:stCondLst>
                            <p:childTnLst>
                              <p:par>
                                <p:cTn id="98" presetID="42" presetClass="entr" presetSubtype="0" fill="hold" grpId="0" nodeType="afterEffect">
                                  <p:stCondLst>
                                    <p:cond delay="0"/>
                                  </p:stCondLst>
                                  <p:childTnLst>
                                    <p:set>
                                      <p:cBhvr>
                                        <p:cTn id="99" dur="1" fill="hold">
                                          <p:stCondLst>
                                            <p:cond delay="0"/>
                                          </p:stCondLst>
                                        </p:cTn>
                                        <p:tgtEl>
                                          <p:spTgt spid="23">
                                            <p:graphicEl>
                                              <a:dgm id="{BB1A69F5-6104-49A5-A1D8-A95EB507B64F}"/>
                                            </p:graphicEl>
                                          </p:spTgt>
                                        </p:tgtEl>
                                        <p:attrNameLst>
                                          <p:attrName>style.visibility</p:attrName>
                                        </p:attrNameLst>
                                      </p:cBhvr>
                                      <p:to>
                                        <p:strVal val="visible"/>
                                      </p:to>
                                    </p:set>
                                    <p:animEffect transition="in" filter="fade">
                                      <p:cBhvr>
                                        <p:cTn id="100" dur="500"/>
                                        <p:tgtEl>
                                          <p:spTgt spid="23">
                                            <p:graphicEl>
                                              <a:dgm id="{BB1A69F5-6104-49A5-A1D8-A95EB507B64F}"/>
                                            </p:graphicEl>
                                          </p:spTgt>
                                        </p:tgtEl>
                                      </p:cBhvr>
                                    </p:animEffect>
                                    <p:anim calcmode="lin" valueType="num">
                                      <p:cBhvr>
                                        <p:cTn id="101" dur="500" fill="hold"/>
                                        <p:tgtEl>
                                          <p:spTgt spid="23">
                                            <p:graphicEl>
                                              <a:dgm id="{BB1A69F5-6104-49A5-A1D8-A95EB507B64F}"/>
                                            </p:graphicEl>
                                          </p:spTgt>
                                        </p:tgtEl>
                                        <p:attrNameLst>
                                          <p:attrName>ppt_x</p:attrName>
                                        </p:attrNameLst>
                                      </p:cBhvr>
                                      <p:tavLst>
                                        <p:tav tm="0">
                                          <p:val>
                                            <p:strVal val="#ppt_x"/>
                                          </p:val>
                                        </p:tav>
                                        <p:tav tm="100000">
                                          <p:val>
                                            <p:strVal val="#ppt_x"/>
                                          </p:val>
                                        </p:tav>
                                      </p:tavLst>
                                    </p:anim>
                                    <p:anim calcmode="lin" valueType="num">
                                      <p:cBhvr>
                                        <p:cTn id="102" dur="500" fill="hold"/>
                                        <p:tgtEl>
                                          <p:spTgt spid="23">
                                            <p:graphicEl>
                                              <a:dgm id="{BB1A69F5-6104-49A5-A1D8-A95EB507B64F}"/>
                                            </p:graphicEl>
                                          </p:spTgt>
                                        </p:tgtEl>
                                        <p:attrNameLst>
                                          <p:attrName>ppt_y</p:attrName>
                                        </p:attrNameLst>
                                      </p:cBhvr>
                                      <p:tavLst>
                                        <p:tav tm="0">
                                          <p:val>
                                            <p:strVal val="#ppt_y+.1"/>
                                          </p:val>
                                        </p:tav>
                                        <p:tav tm="100000">
                                          <p:val>
                                            <p:strVal val="#ppt_y"/>
                                          </p:val>
                                        </p:tav>
                                      </p:tavLst>
                                    </p:anim>
                                  </p:childTnLst>
                                </p:cTn>
                              </p:par>
                            </p:childTnLst>
                          </p:cTn>
                        </p:par>
                        <p:par>
                          <p:cTn id="103" fill="hold">
                            <p:stCondLst>
                              <p:cond delay="7500"/>
                            </p:stCondLst>
                            <p:childTnLst>
                              <p:par>
                                <p:cTn id="104" presetID="42" presetClass="entr" presetSubtype="0" fill="hold" grpId="0" nodeType="afterEffect">
                                  <p:stCondLst>
                                    <p:cond delay="0"/>
                                  </p:stCondLst>
                                  <p:childTnLst>
                                    <p:set>
                                      <p:cBhvr>
                                        <p:cTn id="105" dur="1" fill="hold">
                                          <p:stCondLst>
                                            <p:cond delay="0"/>
                                          </p:stCondLst>
                                        </p:cTn>
                                        <p:tgtEl>
                                          <p:spTgt spid="23">
                                            <p:graphicEl>
                                              <a:dgm id="{FA5131BE-487A-40D8-8CA9-6486384F72B6}"/>
                                            </p:graphicEl>
                                          </p:spTgt>
                                        </p:tgtEl>
                                        <p:attrNameLst>
                                          <p:attrName>style.visibility</p:attrName>
                                        </p:attrNameLst>
                                      </p:cBhvr>
                                      <p:to>
                                        <p:strVal val="visible"/>
                                      </p:to>
                                    </p:set>
                                    <p:animEffect transition="in" filter="fade">
                                      <p:cBhvr>
                                        <p:cTn id="106" dur="500"/>
                                        <p:tgtEl>
                                          <p:spTgt spid="23">
                                            <p:graphicEl>
                                              <a:dgm id="{FA5131BE-487A-40D8-8CA9-6486384F72B6}"/>
                                            </p:graphicEl>
                                          </p:spTgt>
                                        </p:tgtEl>
                                      </p:cBhvr>
                                    </p:animEffect>
                                    <p:anim calcmode="lin" valueType="num">
                                      <p:cBhvr>
                                        <p:cTn id="107" dur="500" fill="hold"/>
                                        <p:tgtEl>
                                          <p:spTgt spid="23">
                                            <p:graphicEl>
                                              <a:dgm id="{FA5131BE-487A-40D8-8CA9-6486384F72B6}"/>
                                            </p:graphicEl>
                                          </p:spTgt>
                                        </p:tgtEl>
                                        <p:attrNameLst>
                                          <p:attrName>ppt_x</p:attrName>
                                        </p:attrNameLst>
                                      </p:cBhvr>
                                      <p:tavLst>
                                        <p:tav tm="0">
                                          <p:val>
                                            <p:strVal val="#ppt_x"/>
                                          </p:val>
                                        </p:tav>
                                        <p:tav tm="100000">
                                          <p:val>
                                            <p:strVal val="#ppt_x"/>
                                          </p:val>
                                        </p:tav>
                                      </p:tavLst>
                                    </p:anim>
                                    <p:anim calcmode="lin" valueType="num">
                                      <p:cBhvr>
                                        <p:cTn id="108" dur="500" fill="hold"/>
                                        <p:tgtEl>
                                          <p:spTgt spid="23">
                                            <p:graphicEl>
                                              <a:dgm id="{FA5131BE-487A-40D8-8CA9-6486384F72B6}"/>
                                            </p:graphicEl>
                                          </p:spTgt>
                                        </p:tgtEl>
                                        <p:attrNameLst>
                                          <p:attrName>ppt_y</p:attrName>
                                        </p:attrNameLst>
                                      </p:cBhvr>
                                      <p:tavLst>
                                        <p:tav tm="0">
                                          <p:val>
                                            <p:strVal val="#ppt_y+.1"/>
                                          </p:val>
                                        </p:tav>
                                        <p:tav tm="100000">
                                          <p:val>
                                            <p:strVal val="#ppt_y"/>
                                          </p:val>
                                        </p:tav>
                                      </p:tavLst>
                                    </p:anim>
                                  </p:childTnLst>
                                </p:cTn>
                              </p:par>
                            </p:childTnLst>
                          </p:cTn>
                        </p:par>
                        <p:par>
                          <p:cTn id="109" fill="hold">
                            <p:stCondLst>
                              <p:cond delay="8000"/>
                            </p:stCondLst>
                            <p:childTnLst>
                              <p:par>
                                <p:cTn id="110" presetID="42" presetClass="entr" presetSubtype="0" fill="hold" grpId="0" nodeType="afterEffect">
                                  <p:stCondLst>
                                    <p:cond delay="0"/>
                                  </p:stCondLst>
                                  <p:childTnLst>
                                    <p:set>
                                      <p:cBhvr>
                                        <p:cTn id="111" dur="1" fill="hold">
                                          <p:stCondLst>
                                            <p:cond delay="0"/>
                                          </p:stCondLst>
                                        </p:cTn>
                                        <p:tgtEl>
                                          <p:spTgt spid="23">
                                            <p:graphicEl>
                                              <a:dgm id="{63073BB0-B98D-41AA-AFE5-C33E3B8576AC}"/>
                                            </p:graphicEl>
                                          </p:spTgt>
                                        </p:tgtEl>
                                        <p:attrNameLst>
                                          <p:attrName>style.visibility</p:attrName>
                                        </p:attrNameLst>
                                      </p:cBhvr>
                                      <p:to>
                                        <p:strVal val="visible"/>
                                      </p:to>
                                    </p:set>
                                    <p:animEffect transition="in" filter="fade">
                                      <p:cBhvr>
                                        <p:cTn id="112" dur="500"/>
                                        <p:tgtEl>
                                          <p:spTgt spid="23">
                                            <p:graphicEl>
                                              <a:dgm id="{63073BB0-B98D-41AA-AFE5-C33E3B8576AC}"/>
                                            </p:graphicEl>
                                          </p:spTgt>
                                        </p:tgtEl>
                                      </p:cBhvr>
                                    </p:animEffect>
                                    <p:anim calcmode="lin" valueType="num">
                                      <p:cBhvr>
                                        <p:cTn id="113" dur="500" fill="hold"/>
                                        <p:tgtEl>
                                          <p:spTgt spid="23">
                                            <p:graphicEl>
                                              <a:dgm id="{63073BB0-B98D-41AA-AFE5-C33E3B8576AC}"/>
                                            </p:graphicEl>
                                          </p:spTgt>
                                        </p:tgtEl>
                                        <p:attrNameLst>
                                          <p:attrName>ppt_x</p:attrName>
                                        </p:attrNameLst>
                                      </p:cBhvr>
                                      <p:tavLst>
                                        <p:tav tm="0">
                                          <p:val>
                                            <p:strVal val="#ppt_x"/>
                                          </p:val>
                                        </p:tav>
                                        <p:tav tm="100000">
                                          <p:val>
                                            <p:strVal val="#ppt_x"/>
                                          </p:val>
                                        </p:tav>
                                      </p:tavLst>
                                    </p:anim>
                                    <p:anim calcmode="lin" valueType="num">
                                      <p:cBhvr>
                                        <p:cTn id="114" dur="500" fill="hold"/>
                                        <p:tgtEl>
                                          <p:spTgt spid="23">
                                            <p:graphicEl>
                                              <a:dgm id="{63073BB0-B98D-41AA-AFE5-C33E3B8576A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uiExpand="1">
        <p:bldSub>
          <a:bldDgm bld="one"/>
        </p:bldSub>
      </p:bldGraphic>
    </p:bld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ideshop_Timeline_photos_2003">
  <a:themeElements>
    <a:clrScheme name="Brugerdefineret 6">
      <a:dk1>
        <a:srgbClr val="FFFCF9"/>
      </a:dk1>
      <a:lt1>
        <a:sysClr val="window" lastClr="FFFFFF"/>
      </a:lt1>
      <a:dk2>
        <a:srgbClr val="D7D8D9"/>
      </a:dk2>
      <a:lt2>
        <a:srgbClr val="FFFFFF"/>
      </a:lt2>
      <a:accent1>
        <a:srgbClr val="E6E6E6"/>
      </a:accent1>
      <a:accent2>
        <a:srgbClr val="F9AF18"/>
      </a:accent2>
      <a:accent3>
        <a:srgbClr val="78C5DD"/>
      </a:accent3>
      <a:accent4>
        <a:srgbClr val="0081BE"/>
      </a:accent4>
      <a:accent5>
        <a:srgbClr val="FAB900"/>
      </a:accent5>
      <a:accent6>
        <a:srgbClr val="E7711C"/>
      </a:accent6>
      <a:hlink>
        <a:srgbClr val="7EB220"/>
      </a:hlink>
      <a:folHlink>
        <a:srgbClr val="7EB2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rugerdefineret design">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4.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00C406F-0874-4420-AECD-03F18EDBB8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Slideshop_Timeline_photos_2003</Template>
  <TotalTime>3117</TotalTime>
  <Words>1855</Words>
  <Application>Microsoft Office PowerPoint</Application>
  <PresentationFormat>On-screen Show (4:3)</PresentationFormat>
  <Paragraphs>381</Paragraphs>
  <Slides>36</Slides>
  <Notes>4</Notes>
  <HiddenSlides>0</HiddenSlides>
  <MMClips>0</MMClips>
  <ScaleCrop>false</ScaleCrop>
  <HeadingPairs>
    <vt:vector size="4" baseType="variant">
      <vt:variant>
        <vt:lpstr>Theme</vt:lpstr>
      </vt:variant>
      <vt:variant>
        <vt:i4>3</vt:i4>
      </vt:variant>
      <vt:variant>
        <vt:lpstr>Slide Titles</vt:lpstr>
      </vt:variant>
      <vt:variant>
        <vt:i4>36</vt:i4>
      </vt:variant>
    </vt:vector>
  </HeadingPairs>
  <TitlesOfParts>
    <vt:vector size="39" baseType="lpstr">
      <vt:lpstr>Slideshop_Timeline_photos_2003</vt:lpstr>
      <vt:lpstr>Brugerdefineret design</vt:lpstr>
      <vt:lpstr>Apex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Ayan Computer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M.S@jid </dc:creator>
  <cp:keywords/>
  <cp:lastModifiedBy>THE RAIN {HKRG}</cp:lastModifiedBy>
  <cp:revision>1042</cp:revision>
  <dcterms:created xsi:type="dcterms:W3CDTF">2013-02-28T02:13:38Z</dcterms:created>
  <dcterms:modified xsi:type="dcterms:W3CDTF">2013-04-10T02:13:49Z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TC018754739991</vt:lpwstr>
  </property>
</Properties>
</file>